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71" r:id="rId2"/>
    <p:sldId id="276" r:id="rId3"/>
    <p:sldId id="272" r:id="rId4"/>
    <p:sldId id="261" r:id="rId5"/>
    <p:sldId id="262" r:id="rId6"/>
    <p:sldId id="257" r:id="rId7"/>
    <p:sldId id="258" r:id="rId8"/>
    <p:sldId id="263" r:id="rId9"/>
    <p:sldId id="264" r:id="rId10"/>
    <p:sldId id="265" r:id="rId11"/>
    <p:sldId id="259" r:id="rId12"/>
    <p:sldId id="260" r:id="rId13"/>
    <p:sldId id="266" r:id="rId14"/>
    <p:sldId id="275" r:id="rId15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2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3A76A64-EA8B-4409-A203-D03195D69679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42A33C5-C4EE-4FC8-8B50-BC7D35464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982051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rfect.zlin.cz/reference.php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>
                <a:hlinkClick r:id="rId3"/>
              </a:rPr>
              <a:t>   http://www.</a:t>
            </a:r>
            <a:r>
              <a:rPr lang="cs-CZ" dirty="0" err="1" smtClean="0">
                <a:hlinkClick r:id="rId3"/>
              </a:rPr>
              <a:t>perfect.zlin.cz</a:t>
            </a:r>
            <a:r>
              <a:rPr lang="cs-CZ" dirty="0" smtClean="0">
                <a:hlinkClick r:id="rId3"/>
              </a:rPr>
              <a:t>/reference.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/>
              <a:t>   zdroj obr</a:t>
            </a: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15F16C0-9C31-46A8-BAC3-2F0C806F745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NADPIS, POPIS</a:t>
            </a:r>
            <a:r>
              <a:rPr lang="cs-CZ" baseline="0" dirty="0" smtClean="0"/>
              <a:t> OBRÁZKU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42A33C5-C4EE-4FC8-8B50-BC7D35464FD0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42A33C5-C4EE-4FC8-8B50-BC7D35464FD0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462E39-435E-463A-965A-060EAD9E940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2DE0694-D615-422E-AF45-3DC837E0298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072C76-F51F-4DDF-BDE1-F8F0EB0D9F0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FA6811D-8837-4A46-9990-7C9A0FC82B2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CFB427-EBD3-4D5F-A001-856EFF169AD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826E226-150B-4025-AEAB-C0A3CF2E396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F2846-A355-4C69-B343-67DBBF869FF0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AE47B2-86C9-4D6A-AE14-64B1BFA0F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26A8B-D285-4C4E-A51D-5025E0B24DC7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354C2E-9776-4027-9533-49A2BCF20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5C314-C110-40A2-B4CE-8346A8F7032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F9DED-4501-41AC-9126-AFD0CCE6DA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98452-6159-44B3-9A75-9DDAB56A342A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D3B8F-FBAE-4E56-8792-F27985B75F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8BE30-D68E-45E3-9600-1F14D264D0F0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EA3CC6-1021-4D98-83B0-5BFCBCBA5C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7E6F4-35F4-4158-8C60-2E84BAE0C503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AE2AC-18DE-41E2-BD46-4B2896E55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506C82-9B1C-4813-B015-647508B07BF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89806-847C-4607-991E-35DBD49F4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ABC85-D9A3-437C-800B-8985E7FDDEA2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4B502-D408-469E-855D-DAE5799BF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8E967-815B-4E00-8838-906C024BC49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16FCEF-AF3B-4814-B2B7-B7F9961EE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2EDB3-4C50-4CE5-AD9D-9B5D1865827A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7CCA2-7209-4468-A615-25C1F1A283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95113-F558-4B82-ABE5-69B5A89292A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66323-624C-490B-A74D-BA0BF3DF84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F7B9B5-910C-4DFD-90EE-30F5A90F0DB7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C2CC5B-4400-4AF4-A0C5-9919DFD257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2" r:id="rId4"/>
    <p:sldLayoutId id="2147483698" r:id="rId5"/>
    <p:sldLayoutId id="2147483693" r:id="rId6"/>
    <p:sldLayoutId id="2147483699" r:id="rId7"/>
    <p:sldLayoutId id="2147483700" r:id="rId8"/>
    <p:sldLayoutId id="2147483701" r:id="rId9"/>
    <p:sldLayoutId id="2147483694" r:id="rId10"/>
    <p:sldLayoutId id="214748370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e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VEDENÍ VN, VEKTOROVÝ A PROVOZNÍ DIAGRAM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VY_52_INOVACE_01_16_KEZU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301678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Vedení </a:t>
                      </a:r>
                      <a:r>
                        <a:rPr lang="cs-CZ" sz="12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vn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, vektorový a provozní diagram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VY_52_INOVACE_01_16_KEZU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4.2.2014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3. ročníky SPŠEIT. Jedná se o výkladovou prezentaci sloužící k seznámení se základními parametry vedení </a:t>
                      </a:r>
                      <a:r>
                        <a:rPr lang="cs-CZ" sz="1200" b="0" i="0" u="none" strike="noStrike" baseline="0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vn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, náhradním schématem a sestrojením vektorového diagramu. Studenti se krok po kroku seznámí s konstrukcí vektorového diagramu a určením přesného úbytku napětí.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Parametry vedení, vstupní a výstupní veličiny, úbytek napětí ve vedení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Vedení </a:t>
            </a:r>
            <a:r>
              <a:rPr lang="cs-CZ" sz="2800" dirty="0" err="1" smtClean="0"/>
              <a:t>vn</a:t>
            </a:r>
            <a:r>
              <a:rPr lang="cs-CZ" sz="2800" dirty="0" smtClean="0"/>
              <a:t>, vektorový a provozní diagram</a:t>
            </a:r>
            <a:endParaRPr lang="cs-CZ" sz="2800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Vedení vysokého napětí</a:t>
            </a:r>
            <a:endParaRPr lang="cs-CZ" sz="2400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684213" y="2276475"/>
            <a:ext cx="4051300" cy="2306638"/>
          </a:xfrm>
        </p:spPr>
        <p:txBody>
          <a:bodyPr/>
          <a:lstStyle/>
          <a:p>
            <a:pPr algn="just"/>
            <a:r>
              <a:rPr lang="cs-CZ" sz="2000" smtClean="0"/>
              <a:t>Parametry vedení</a:t>
            </a:r>
          </a:p>
          <a:p>
            <a:pPr algn="just"/>
            <a:r>
              <a:rPr lang="cs-CZ" sz="2000" smtClean="0"/>
              <a:t>Vektorový diagram</a:t>
            </a:r>
          </a:p>
          <a:p>
            <a:pPr algn="just"/>
            <a:r>
              <a:rPr lang="cs-CZ" sz="2000" smtClean="0"/>
              <a:t>Provozní diagram</a:t>
            </a:r>
          </a:p>
        </p:txBody>
      </p:sp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539750" y="1412875"/>
            <a:ext cx="6162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Franklin Gothic Book" pitchFamily="34" charset="0"/>
              </a:rPr>
              <a:t>Vedení sloužící pro přenos elektrické energie do 30 km</a:t>
            </a:r>
          </a:p>
        </p:txBody>
      </p:sp>
      <p:sp>
        <p:nvSpPr>
          <p:cNvPr id="11269" name="TextovéPole 9"/>
          <p:cNvSpPr txBox="1">
            <a:spLocks noChangeArrowheads="1"/>
          </p:cNvSpPr>
          <p:nvPr/>
        </p:nvSpPr>
        <p:spPr bwMode="auto">
          <a:xfrm>
            <a:off x="5641103" y="5672265"/>
            <a:ext cx="338437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+mn-lt"/>
              </a:rPr>
              <a:t>Obr. </a:t>
            </a:r>
            <a:r>
              <a:rPr lang="cs-CZ" sz="1200" i="1" dirty="0" smtClean="0">
                <a:latin typeface="+mn-lt"/>
              </a:rPr>
              <a:t>1 Vedení vysokého napětí</a:t>
            </a:r>
          </a:p>
          <a:p>
            <a:r>
              <a:rPr lang="cs-CZ" sz="1200" i="1" dirty="0" smtClean="0">
                <a:latin typeface="+mn-lt"/>
              </a:rPr>
              <a:t>(Zdroj: </a:t>
            </a:r>
            <a:r>
              <a:rPr lang="cs-CZ" sz="1200" dirty="0" smtClean="0">
                <a:latin typeface="+mn-lt"/>
              </a:rPr>
              <a:t>http://www.</a:t>
            </a:r>
            <a:r>
              <a:rPr lang="cs-CZ" sz="1200" dirty="0" err="1" smtClean="0">
                <a:latin typeface="+mn-lt"/>
              </a:rPr>
              <a:t>perfect.zlin.cz</a:t>
            </a:r>
            <a:r>
              <a:rPr lang="cs-CZ" sz="1200" dirty="0" smtClean="0">
                <a:latin typeface="+mn-lt"/>
              </a:rPr>
              <a:t>)</a:t>
            </a:r>
            <a:endParaRPr lang="cs-CZ" sz="1200" i="1" dirty="0">
              <a:latin typeface="+mn-lt"/>
            </a:endParaRPr>
          </a:p>
        </p:txBody>
      </p:sp>
      <p:pic>
        <p:nvPicPr>
          <p:cNvPr id="1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4/14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Zahnutá šipka doprava 1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eva 1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29888" y="1988840"/>
            <a:ext cx="2758536" cy="36724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Postup při výpočtu VN</a:t>
            </a:r>
            <a:endParaRPr lang="cs-CZ" sz="2400" dirty="0"/>
          </a:p>
        </p:txBody>
      </p:sp>
      <p:sp>
        <p:nvSpPr>
          <p:cNvPr id="12291" name="TextovéPole 4"/>
          <p:cNvSpPr txBox="1">
            <a:spLocks noChangeArrowheads="1"/>
          </p:cNvSpPr>
          <p:nvPr/>
        </p:nvSpPr>
        <p:spPr bwMode="auto">
          <a:xfrm>
            <a:off x="611188" y="1628775"/>
            <a:ext cx="58435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Franklin Gothic Book" pitchFamily="34" charset="0"/>
              </a:rPr>
              <a:t>Při výpočtu uvažujeme známé požadavky na </a:t>
            </a:r>
            <a:r>
              <a:rPr lang="cs-CZ" sz="2000" dirty="0" smtClean="0">
                <a:latin typeface="Franklin Gothic Book" pitchFamily="34" charset="0"/>
              </a:rPr>
              <a:t>přenos.</a:t>
            </a:r>
            <a:endParaRPr lang="cs-CZ" sz="2000" dirty="0">
              <a:latin typeface="Franklin Gothic Book" pitchFamily="34" charset="0"/>
            </a:endParaRPr>
          </a:p>
        </p:txBody>
      </p:sp>
      <p:sp>
        <p:nvSpPr>
          <p:cNvPr id="12292" name="TextovéPole 5"/>
          <p:cNvSpPr txBox="1">
            <a:spLocks noChangeArrowheads="1"/>
          </p:cNvSpPr>
          <p:nvPr/>
        </p:nvSpPr>
        <p:spPr bwMode="auto">
          <a:xfrm>
            <a:off x="755650" y="2420938"/>
            <a:ext cx="5699125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Franklin Gothic Book" pitchFamily="34" charset="0"/>
              </a:rPr>
              <a:t>P</a:t>
            </a:r>
            <a:r>
              <a:rPr lang="cs-CZ" sz="2000" baseline="-25000">
                <a:latin typeface="Franklin Gothic Book" pitchFamily="34" charset="0"/>
              </a:rPr>
              <a:t>2</a:t>
            </a:r>
            <a:r>
              <a:rPr lang="cs-CZ" sz="2000">
                <a:latin typeface="Franklin Gothic Book" pitchFamily="34" charset="0"/>
              </a:rPr>
              <a:t>             výkon na konci vedení  ( kW, MW )</a:t>
            </a:r>
          </a:p>
          <a:p>
            <a:r>
              <a:rPr lang="cs-CZ" sz="2000">
                <a:latin typeface="Franklin Gothic Book" pitchFamily="34" charset="0"/>
              </a:rPr>
              <a:t>U</a:t>
            </a:r>
            <a:r>
              <a:rPr lang="cs-CZ" sz="2000" baseline="-25000">
                <a:latin typeface="Franklin Gothic Book" pitchFamily="34" charset="0"/>
              </a:rPr>
              <a:t>2</a:t>
            </a:r>
            <a:r>
              <a:rPr lang="cs-CZ" sz="2000">
                <a:latin typeface="Franklin Gothic Book" pitchFamily="34" charset="0"/>
              </a:rPr>
              <a:t>             sdružené napětí na konci vedení  ( kV, V )</a:t>
            </a:r>
          </a:p>
          <a:p>
            <a:r>
              <a:rPr lang="cs-CZ" sz="2000">
                <a:latin typeface="Franklin Gothic Book" pitchFamily="34" charset="0"/>
              </a:rPr>
              <a:t>cos </a:t>
            </a:r>
            <a:r>
              <a:rPr lang="el-GR" sz="2000">
                <a:latin typeface="Franklin Gothic Book" pitchFamily="34" charset="0"/>
              </a:rPr>
              <a:t>φ</a:t>
            </a:r>
            <a:r>
              <a:rPr lang="cs-CZ" sz="2000" baseline="-25000">
                <a:latin typeface="Franklin Gothic Book" pitchFamily="34" charset="0"/>
              </a:rPr>
              <a:t>2</a:t>
            </a:r>
            <a:r>
              <a:rPr lang="cs-CZ" sz="2000">
                <a:latin typeface="Franklin Gothic Book" pitchFamily="34" charset="0"/>
              </a:rPr>
              <a:t>      účiník na konci vedení</a:t>
            </a:r>
          </a:p>
          <a:p>
            <a:r>
              <a:rPr lang="cs-CZ" sz="2000">
                <a:latin typeface="Franklin Gothic Book" pitchFamily="34" charset="0"/>
              </a:rPr>
              <a:t>L               délka na konci vedení  ( km )</a:t>
            </a:r>
          </a:p>
          <a:p>
            <a:endParaRPr lang="cs-CZ" sz="2000">
              <a:latin typeface="Franklin Gothic Book" pitchFamily="34" charset="0"/>
            </a:endParaRPr>
          </a:p>
        </p:txBody>
      </p:sp>
      <p:pic>
        <p:nvPicPr>
          <p:cNvPr id="14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5/14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Zahnutá šipka doprava 1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eva 1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32398" y="1642492"/>
            <a:ext cx="3500438" cy="1714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 N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261398" y="1999679"/>
            <a:ext cx="14287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261398" y="2856929"/>
            <a:ext cx="14287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403648" y="1999679"/>
            <a:ext cx="14287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403648" y="2856929"/>
            <a:ext cx="14287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9" name="TextovéPole 11"/>
          <p:cNvSpPr txBox="1">
            <a:spLocks noChangeArrowheads="1"/>
          </p:cNvSpPr>
          <p:nvPr/>
        </p:nvSpPr>
        <p:spPr bwMode="auto">
          <a:xfrm>
            <a:off x="1808386" y="1502469"/>
            <a:ext cx="387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Franklin Gothic Medium" pitchFamily="34" charset="0"/>
              </a:rPr>
              <a:t>I</a:t>
            </a:r>
            <a:r>
              <a:rPr lang="cs-CZ" sz="2400" b="1" baseline="-25000">
                <a:latin typeface="Franklin Gothic Medium" pitchFamily="34" charset="0"/>
              </a:rPr>
              <a:t>1</a:t>
            </a:r>
            <a:endParaRPr lang="cs-CZ" sz="2400">
              <a:latin typeface="Franklin Gothic Medium" pitchFamily="34" charset="0"/>
            </a:endParaRPr>
          </a:p>
        </p:txBody>
      </p:sp>
      <p:sp>
        <p:nvSpPr>
          <p:cNvPr id="13320" name="TextovéPole 13"/>
          <p:cNvSpPr txBox="1">
            <a:spLocks noChangeArrowheads="1"/>
          </p:cNvSpPr>
          <p:nvPr/>
        </p:nvSpPr>
        <p:spPr bwMode="auto">
          <a:xfrm>
            <a:off x="1760836" y="2408659"/>
            <a:ext cx="701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latin typeface="Franklin Gothic Medium" pitchFamily="34" charset="0"/>
              </a:rPr>
              <a:t>U</a:t>
            </a:r>
            <a:r>
              <a:rPr lang="cs-CZ" sz="2400" baseline="-25000" dirty="0">
                <a:latin typeface="Franklin Gothic Medium" pitchFamily="34" charset="0"/>
              </a:rPr>
              <a:t>1f</a:t>
            </a:r>
            <a:endParaRPr lang="cs-CZ" sz="2400" dirty="0">
              <a:latin typeface="Franklin Gothic Medium" pitchFamily="34" charset="0"/>
            </a:endParaRPr>
          </a:p>
        </p:txBody>
      </p:sp>
      <p:sp>
        <p:nvSpPr>
          <p:cNvPr id="13321" name="TextovéPole 14"/>
          <p:cNvSpPr txBox="1">
            <a:spLocks noChangeArrowheads="1"/>
          </p:cNvSpPr>
          <p:nvPr/>
        </p:nvSpPr>
        <p:spPr bwMode="auto">
          <a:xfrm>
            <a:off x="7020272" y="1544563"/>
            <a:ext cx="387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latin typeface="Franklin Gothic Medium" pitchFamily="34" charset="0"/>
              </a:rPr>
              <a:t>I</a:t>
            </a:r>
            <a:r>
              <a:rPr lang="cs-CZ" sz="2400" baseline="-25000" dirty="0">
                <a:latin typeface="Franklin Gothic Medium" pitchFamily="34" charset="0"/>
              </a:rPr>
              <a:t>2</a:t>
            </a:r>
            <a:endParaRPr lang="cs-CZ" sz="2400" dirty="0">
              <a:latin typeface="Franklin Gothic Medium" pitchFamily="34" charset="0"/>
            </a:endParaRPr>
          </a:p>
        </p:txBody>
      </p:sp>
      <p:sp>
        <p:nvSpPr>
          <p:cNvPr id="13322" name="TextovéPole 15"/>
          <p:cNvSpPr txBox="1">
            <a:spLocks noChangeArrowheads="1"/>
          </p:cNvSpPr>
          <p:nvPr/>
        </p:nvSpPr>
        <p:spPr bwMode="auto">
          <a:xfrm>
            <a:off x="6948264" y="2408658"/>
            <a:ext cx="1143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latin typeface="Franklin Gothic Medium" pitchFamily="34" charset="0"/>
              </a:rPr>
              <a:t>U</a:t>
            </a:r>
            <a:r>
              <a:rPr lang="cs-CZ" sz="2400" baseline="-25000" dirty="0">
                <a:latin typeface="Franklin Gothic Medium" pitchFamily="34" charset="0"/>
              </a:rPr>
              <a:t>2f</a:t>
            </a:r>
            <a:endParaRPr lang="cs-CZ" sz="2400" dirty="0">
              <a:latin typeface="Franklin Gothic Medium" pitchFamily="34" charset="0"/>
            </a:endParaRPr>
          </a:p>
        </p:txBody>
      </p:sp>
      <p:pic>
        <p:nvPicPr>
          <p:cNvPr id="133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933056"/>
            <a:ext cx="3816226" cy="19629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32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929063"/>
            <a:ext cx="1057275" cy="438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32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37424" y="3929063"/>
            <a:ext cx="1162050" cy="428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326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4675170"/>
            <a:ext cx="1476375" cy="352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327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5362922"/>
            <a:ext cx="2743200" cy="514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Parametry vedení </a:t>
            </a:r>
            <a:r>
              <a:rPr lang="cs-CZ" sz="2400" dirty="0" err="1" smtClean="0"/>
              <a:t>vn</a:t>
            </a:r>
            <a:endParaRPr lang="cs-CZ" sz="2400" dirty="0"/>
          </a:p>
        </p:txBody>
      </p:sp>
      <p:pic>
        <p:nvPicPr>
          <p:cNvPr id="25" name="il_fi" descr="OPVK_hor_zakladni_logolink_RGB_cz-1024x223"/>
          <p:cNvPicPr>
            <a:picLocks noChangeAspect="1" noChangeArrowheads="1"/>
          </p:cNvPicPr>
          <p:nvPr/>
        </p:nvPicPr>
        <p:blipFill>
          <a:blip r:embed="rId8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6" name="TextovéPole 25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6/14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0" name="Zahnutá šipka doprava 29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Zahnutá šipka doleva 30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TextovéPole 9"/>
          <p:cNvSpPr txBox="1">
            <a:spLocks noChangeArrowheads="1"/>
          </p:cNvSpPr>
          <p:nvPr/>
        </p:nvSpPr>
        <p:spPr bwMode="auto">
          <a:xfrm>
            <a:off x="827584" y="5877272"/>
            <a:ext cx="338437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2  náhradní schéma vedení </a:t>
            </a:r>
            <a:r>
              <a:rPr lang="cs-CZ" sz="1200" i="1" dirty="0" err="1" smtClean="0">
                <a:latin typeface="Franklin Gothic Book" pitchFamily="34" charset="0"/>
              </a:rPr>
              <a:t>vn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775" y="2060575"/>
            <a:ext cx="7920038" cy="3305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539080" y="1341438"/>
            <a:ext cx="6553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Franklin Gothic Book" pitchFamily="34" charset="0"/>
              </a:rPr>
              <a:t>Vektorový diagram vedení VN a úbytky napětí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VEKTOROVÝ DIAGRAM</a:t>
            </a:r>
            <a:endParaRPr lang="cs-CZ" sz="2400" dirty="0"/>
          </a:p>
        </p:txBody>
      </p:sp>
      <p:sp>
        <p:nvSpPr>
          <p:cNvPr id="14341" name="TextovéPole 9"/>
          <p:cNvSpPr txBox="1">
            <a:spLocks noChangeArrowheads="1"/>
          </p:cNvSpPr>
          <p:nvPr/>
        </p:nvSpPr>
        <p:spPr bwMode="auto">
          <a:xfrm>
            <a:off x="611188" y="5373688"/>
            <a:ext cx="518494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</a:t>
            </a:r>
            <a:r>
              <a:rPr lang="cs-CZ" sz="1200" i="1" dirty="0" smtClean="0">
                <a:latin typeface="Franklin Gothic Book" pitchFamily="34" charset="0"/>
              </a:rPr>
              <a:t>. 3 Vektorový diagram vedení VN </a:t>
            </a:r>
            <a:endParaRPr lang="cs-CZ" sz="1200" i="1" dirty="0">
              <a:latin typeface="Franklin Gothic Book" pitchFamily="34" charset="0"/>
            </a:endParaRPr>
          </a:p>
        </p:txBody>
      </p:sp>
      <p:pic>
        <p:nvPicPr>
          <p:cNvPr id="14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7/14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Zahnutá šipka doprava 1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eva 1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609600" y="5013325"/>
            <a:ext cx="633109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latin typeface="Franklin Gothic Book" pitchFamily="34" charset="0"/>
              </a:rPr>
              <a:t>Na vodorovnou osu vyneseme velikost výstupního </a:t>
            </a:r>
            <a:r>
              <a:rPr lang="cs-CZ" sz="2000" dirty="0" smtClean="0">
                <a:latin typeface="Franklin Gothic Book" pitchFamily="34" charset="0"/>
              </a:rPr>
              <a:t>napětí.</a:t>
            </a:r>
            <a:endParaRPr lang="cs-CZ" sz="2000" dirty="0">
              <a:latin typeface="Franklin Gothic Book" pitchFamily="34" charset="0"/>
            </a:endParaRPr>
          </a:p>
          <a:p>
            <a:r>
              <a:rPr lang="cs-CZ" sz="2000" dirty="0">
                <a:latin typeface="Franklin Gothic Book" pitchFamily="34" charset="0"/>
              </a:rPr>
              <a:t>Vyneseme výstupní </a:t>
            </a:r>
            <a:r>
              <a:rPr lang="cs-CZ" sz="2000" dirty="0" smtClean="0">
                <a:latin typeface="Franklin Gothic Book" pitchFamily="34" charset="0"/>
              </a:rPr>
              <a:t>proud.</a:t>
            </a:r>
            <a:endParaRPr lang="cs-CZ" sz="2000" dirty="0">
              <a:latin typeface="Franklin Gothic Book" pitchFamily="34" charset="0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Vektorový diagram – postup sestrojení</a:t>
            </a:r>
            <a:endParaRPr lang="cs-CZ" sz="2400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775" y="1484313"/>
            <a:ext cx="7920038" cy="3305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15" name="Přímá spojovací šipka 14"/>
          <p:cNvCxnSpPr/>
          <p:nvPr/>
        </p:nvCxnSpPr>
        <p:spPr>
          <a:xfrm>
            <a:off x="1036638" y="3516313"/>
            <a:ext cx="3240087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971550" y="3500438"/>
            <a:ext cx="504825" cy="57626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1" name="TextovéPole 2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8/14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5" name="Zahnutá šipka doprava 24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doleva 2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611188" y="4941888"/>
            <a:ext cx="77152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Franklin Gothic Book" pitchFamily="34" charset="0"/>
              </a:rPr>
              <a:t>Vyneseme úbytek napětí vlivem vzniklý činným odporem </a:t>
            </a:r>
            <a:r>
              <a:rPr lang="cs-CZ" sz="2000" dirty="0" smtClean="0">
                <a:latin typeface="Franklin Gothic Book" pitchFamily="34" charset="0"/>
              </a:rPr>
              <a:t>vedení. </a:t>
            </a:r>
            <a:r>
              <a:rPr lang="cs-CZ" sz="2000" smtClean="0">
                <a:latin typeface="Franklin Gothic Book" pitchFamily="34" charset="0"/>
              </a:rPr>
              <a:t>Vektor </a:t>
            </a:r>
            <a:r>
              <a:rPr lang="cs-CZ" sz="2000" dirty="0">
                <a:latin typeface="Franklin Gothic Book" pitchFamily="34" charset="0"/>
              </a:rPr>
              <a:t>je rovnoběžný s vektorem </a:t>
            </a:r>
            <a:r>
              <a:rPr lang="cs-CZ" sz="2000" dirty="0" smtClean="0">
                <a:latin typeface="Franklin Gothic Book" pitchFamily="34" charset="0"/>
              </a:rPr>
              <a:t>proudu.</a:t>
            </a:r>
            <a:endParaRPr lang="cs-CZ" sz="2000" dirty="0">
              <a:latin typeface="Franklin Gothic Book" pitchFamily="34" charset="0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775" y="1484313"/>
            <a:ext cx="7920038" cy="3305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Vektorový diagram – postup sestrojení</a:t>
            </a:r>
            <a:endParaRPr lang="cs-CZ" sz="2400" dirty="0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1008063" y="3522663"/>
            <a:ext cx="450850" cy="51276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4224338" y="3513138"/>
            <a:ext cx="450850" cy="51435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9" name="TextovéPole 1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9/14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" name="Zahnutá šipka doprava 22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leva 2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611188" y="4941888"/>
            <a:ext cx="784860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Franklin Gothic Book" pitchFamily="34" charset="0"/>
              </a:rPr>
              <a:t>Vyneseme úbytek napětí vzniklý na reaktanci vedení.</a:t>
            </a:r>
          </a:p>
          <a:p>
            <a:r>
              <a:rPr lang="cs-CZ" sz="2000">
                <a:latin typeface="Franklin Gothic Book" pitchFamily="34" charset="0"/>
              </a:rPr>
              <a:t>Vektor je kolmý na vektor úbytku napětí na činném odporu. 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775" y="1484313"/>
            <a:ext cx="7920038" cy="3305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Vektorový diagram – postup sestrojení</a:t>
            </a:r>
            <a:endParaRPr lang="cs-CZ" sz="2400" dirty="0"/>
          </a:p>
        </p:txBody>
      </p:sp>
      <p:cxnSp>
        <p:nvCxnSpPr>
          <p:cNvPr id="16" name="Přímá spojovací čára 15"/>
          <p:cNvCxnSpPr/>
          <p:nvPr/>
        </p:nvCxnSpPr>
        <p:spPr>
          <a:xfrm flipV="1">
            <a:off x="4643438" y="2533650"/>
            <a:ext cx="1344612" cy="14716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 rot="18922904">
            <a:off x="4418013" y="3665538"/>
            <a:ext cx="484187" cy="534987"/>
          </a:xfrm>
          <a:prstGeom prst="arc">
            <a:avLst>
              <a:gd name="adj1" fmla="val 15763858"/>
              <a:gd name="adj2" fmla="val 0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608513" y="3786188"/>
            <a:ext cx="34925" cy="36512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0" name="TextovéPole 19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10/14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" name="Zahnutá šipka doprava 23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doleva 24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5746750"/>
            <a:ext cx="3305175" cy="419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435" name="TextovéPole 9"/>
          <p:cNvSpPr txBox="1">
            <a:spLocks noChangeArrowheads="1"/>
          </p:cNvSpPr>
          <p:nvPr/>
        </p:nvSpPr>
        <p:spPr bwMode="auto">
          <a:xfrm>
            <a:off x="539750" y="5229225"/>
            <a:ext cx="3759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Franklin Gothic Book" pitchFamily="34" charset="0"/>
              </a:rPr>
              <a:t>Přibližný úbytek napětí ve vedení:</a:t>
            </a: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Vektorový diagram – postup sestrojení</a:t>
            </a:r>
            <a:endParaRPr lang="cs-CZ" sz="2400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2775" y="1484313"/>
            <a:ext cx="7920038" cy="3305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Zaoblený obdélník 16"/>
          <p:cNvSpPr/>
          <p:nvPr/>
        </p:nvSpPr>
        <p:spPr>
          <a:xfrm>
            <a:off x="3779838" y="4149725"/>
            <a:ext cx="2592387" cy="574675"/>
          </a:xfrm>
          <a:prstGeom prst="roundRect">
            <a:avLst>
              <a:gd name="adj" fmla="val 31548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11/14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1484313"/>
            <a:ext cx="7920037" cy="34305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617538" y="5157788"/>
            <a:ext cx="5178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Franklin Gothic Book" pitchFamily="34" charset="0"/>
              </a:rPr>
              <a:t>Přesný úbytek vyjádřený v komplexních číslech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613" y="5732463"/>
            <a:ext cx="5915025" cy="428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5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Vektorový diagram – postup sestrojení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12/14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4" name="Zahnutá šipka doprava 13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eva 14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539552" y="5097378"/>
            <a:ext cx="777686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000" dirty="0" smtClean="0">
                <a:latin typeface="Franklin Gothic Book" pitchFamily="34" charset="0"/>
              </a:rPr>
              <a:t>Slouží </a:t>
            </a:r>
            <a:r>
              <a:rPr lang="cs-CZ" sz="2000" dirty="0">
                <a:latin typeface="Franklin Gothic Book" pitchFamily="34" charset="0"/>
              </a:rPr>
              <a:t>ke změně parametrů na počátku vedení při stále stejném výstupu bez </a:t>
            </a:r>
            <a:r>
              <a:rPr lang="cs-CZ" sz="2000" dirty="0" smtClean="0">
                <a:latin typeface="Franklin Gothic Book" pitchFamily="34" charset="0"/>
              </a:rPr>
              <a:t>výpočtu.</a:t>
            </a:r>
            <a:endParaRPr lang="cs-CZ" sz="2000" dirty="0">
              <a:latin typeface="Franklin Gothic Book" pitchFamily="34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8538" y="1484313"/>
            <a:ext cx="4797425" cy="3035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Provozní diagram</a:t>
            </a:r>
            <a:endParaRPr lang="cs-CZ" sz="2400" dirty="0"/>
          </a:p>
        </p:txBody>
      </p:sp>
      <p:pic>
        <p:nvPicPr>
          <p:cNvPr id="7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2" name="TextovéPole 9"/>
          <p:cNvSpPr txBox="1">
            <a:spLocks noChangeArrowheads="1"/>
          </p:cNvSpPr>
          <p:nvPr/>
        </p:nvSpPr>
        <p:spPr bwMode="auto">
          <a:xfrm>
            <a:off x="2268538" y="4530534"/>
            <a:ext cx="475173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</a:t>
            </a:r>
            <a:r>
              <a:rPr lang="cs-CZ" sz="1200" i="1" dirty="0" smtClean="0">
                <a:latin typeface="Franklin Gothic Book" pitchFamily="34" charset="0"/>
              </a:rPr>
              <a:t>. 4 Provozní diagram vedení VN </a:t>
            </a:r>
            <a:endParaRPr lang="cs-CZ" sz="1200" i="1" dirty="0">
              <a:latin typeface="Franklin Gothic Boo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13/14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246</TotalTime>
  <Words>468</Words>
  <Application>Microsoft Office PowerPoint</Application>
  <PresentationFormat>Předvádění na obrazovce (4:3)</PresentationFormat>
  <Paragraphs>117</Paragraphs>
  <Slides>14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Vedení vn, vektorový a provozní diagram</vt:lpstr>
      <vt:lpstr>Vedení vysokého napětí</vt:lpstr>
      <vt:lpstr>Postup při výpočtu VN</vt:lpstr>
      <vt:lpstr>Parametry vedení vn</vt:lpstr>
      <vt:lpstr>VEKTOROVÝ DIAGRAM</vt:lpstr>
      <vt:lpstr>Vektorový diagram – postup sestrojení</vt:lpstr>
      <vt:lpstr>Vektorový diagram – postup sestrojení</vt:lpstr>
      <vt:lpstr>Vektorový diagram – postup sestrojení</vt:lpstr>
      <vt:lpstr>Vektorový diagram – postup sestrojení</vt:lpstr>
      <vt:lpstr>Vektorový diagram – postup sestrojení</vt:lpstr>
      <vt:lpstr>Provozní diagram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55</cp:revision>
  <dcterms:created xsi:type="dcterms:W3CDTF">2013-07-31T15:33:01Z</dcterms:created>
  <dcterms:modified xsi:type="dcterms:W3CDTF">2014-05-18T13:49:11Z</dcterms:modified>
</cp:coreProperties>
</file>