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3" r:id="rId2"/>
    <p:sldId id="278" r:id="rId3"/>
    <p:sldId id="274" r:id="rId4"/>
    <p:sldId id="257" r:id="rId5"/>
    <p:sldId id="259" r:id="rId6"/>
    <p:sldId id="260" r:id="rId7"/>
    <p:sldId id="264" r:id="rId8"/>
    <p:sldId id="279" r:id="rId9"/>
    <p:sldId id="265" r:id="rId10"/>
    <p:sldId id="269" r:id="rId11"/>
    <p:sldId id="277" r:id="rId12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90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255CF73-367B-4128-93F4-D8EE89B6D31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9E49FA-E3C7-4EE5-B16B-5A08C4987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77520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POPSAT OBRÁZEK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61819C-C751-40AA-8EEB-2E675ED0BFA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F9E49FA-E3C7-4EE5-B16B-5A08C498744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F9E49FA-E3C7-4EE5-B16B-5A08C498744B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F9E49FA-E3C7-4EE5-B16B-5A08C498744B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6106F-ECDB-407B-80D9-D7D903F8054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D7C22-38BA-42F1-99C8-01A347294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77612-C0EE-4484-B4A1-2DA7B6DB6E6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4BF90A-19C2-4595-9317-297FC9982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BC9AD-01C6-4B55-965B-211660150D01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EBC3F-56FE-419C-A41C-F10F29422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7D4B6-A2B5-4BDA-BB49-7608D09EE08E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9FFA2-A624-40CF-AE54-F5C534DFC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6BC49-954C-4397-82BA-9E98144FFCD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0E379-B3AE-4DFB-88EF-F1455AE22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231C5-95D7-4C96-A21A-118A5A47E36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E6A2C-60AA-4CCE-AF6B-E1802A7E0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F42E5-050F-4A58-B657-E520F863D87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6BB42-9096-4EF8-91D0-036C7ADCF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26A33-7D13-4F25-B3DB-27200A08B20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DEF65-1CD9-4A72-B4AE-1B22EE393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9FADA-E60C-4EDE-A942-E80AF58D62D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E685D-9129-4AF0-A2ED-3C3D22E0E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16418-6323-40E9-B3C5-0E5719F449A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F654E-A782-4D7B-AEE5-9D0FD11AF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586E4-95AE-4F8E-953B-4EC60E992C0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2291A-B85B-4867-BE1D-D84D69AEA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0D7EC4-603E-4D3B-B242-6B3B078DBB3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5EA1CA-A458-4DAC-9841-60D74FFCF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0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2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VEDENÍ VVN, ŘEŠENÍ POMOCÍ ČLÁNKU T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VY_52_INOVACE_01_21_KEZU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301678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vvn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řešení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pomocí článku T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VY_52_INOVACE_01_21_KEZU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20.3.2014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 SPŠEIT. Jedná se o výkladovou prezentaci k problematice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vvn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 Studenti se seznámí s řešením pomocí náhradního článku a  vektorovým diagramem. Naučí se i Blondelovy konstanty pro  náhradní článek sloužící pro výpočet vstupních veličin.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Články T, vektorový diagram, Blondelovy konstanty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</a:t>
            </a:r>
            <a:r>
              <a:rPr lang="cs-CZ" sz="2800" dirty="0" err="1" smtClean="0"/>
              <a:t>vvn</a:t>
            </a:r>
            <a:endParaRPr lang="cs-CZ" sz="28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323528" y="3356992"/>
            <a:ext cx="8386192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10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PARAMETRY VEDENÍ, ŘEŠENÍ POMOCÍ ČLÁNKU T, NÁHRADNÍ SCHÉMA</a:t>
            </a:r>
            <a:endParaRPr kumimoji="0" lang="cs-CZ" sz="210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4"/>
          <p:cNvSpPr txBox="1">
            <a:spLocks noChangeArrowheads="1"/>
          </p:cNvSpPr>
          <p:nvPr/>
        </p:nvSpPr>
        <p:spPr bwMode="auto">
          <a:xfrm>
            <a:off x="738793" y="1500188"/>
            <a:ext cx="1412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Činný odpor </a:t>
            </a:r>
          </a:p>
        </p:txBody>
      </p:sp>
      <p:sp>
        <p:nvSpPr>
          <p:cNvPr id="12291" name="TextovéPole 7"/>
          <p:cNvSpPr txBox="1">
            <a:spLocks noChangeArrowheads="1"/>
          </p:cNvSpPr>
          <p:nvPr/>
        </p:nvSpPr>
        <p:spPr bwMode="auto">
          <a:xfrm>
            <a:off x="3110716" y="1956959"/>
            <a:ext cx="3073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>
                <a:latin typeface="Franklin Gothic Book" pitchFamily="34" charset="0"/>
              </a:rPr>
              <a:t>Odpor určíme i z norem  </a:t>
            </a:r>
            <a:r>
              <a:rPr lang="cs-CZ" sz="1400" dirty="0" err="1">
                <a:latin typeface="Franklin Gothic Book" pitchFamily="34" charset="0"/>
              </a:rPr>
              <a:t>R</a:t>
            </a:r>
            <a:r>
              <a:rPr lang="cs-CZ" sz="1400" baseline="-25000" dirty="0" err="1">
                <a:latin typeface="Franklin Gothic Book" pitchFamily="34" charset="0"/>
              </a:rPr>
              <a:t>k</a:t>
            </a:r>
            <a:r>
              <a:rPr lang="cs-CZ" sz="1400" dirty="0">
                <a:latin typeface="Franklin Gothic Book" pitchFamily="34" charset="0"/>
              </a:rPr>
              <a:t>   ( </a:t>
            </a:r>
            <a:r>
              <a:rPr lang="el-GR" sz="1400" dirty="0">
                <a:latin typeface="Franklin Gothic Book" pitchFamily="34" charset="0"/>
              </a:rPr>
              <a:t>Ω</a:t>
            </a:r>
            <a:r>
              <a:rPr lang="cs-CZ" sz="1400" dirty="0">
                <a:latin typeface="Franklin Gothic Book" pitchFamily="34" charset="0"/>
              </a:rPr>
              <a:t> km</a:t>
            </a:r>
            <a:r>
              <a:rPr lang="cs-CZ" sz="1400" baseline="30000" dirty="0">
                <a:latin typeface="Franklin Gothic Book" pitchFamily="34" charset="0"/>
              </a:rPr>
              <a:t>-1</a:t>
            </a:r>
            <a:r>
              <a:rPr lang="cs-CZ" sz="1400" dirty="0">
                <a:latin typeface="Franklin Gothic Book" pitchFamily="34" charset="0"/>
              </a:rPr>
              <a:t> </a:t>
            </a:r>
            <a:r>
              <a:rPr lang="cs-CZ" dirty="0">
                <a:latin typeface="Franklin Gothic Medium" pitchFamily="34" charset="0"/>
              </a:rPr>
              <a:t>)</a:t>
            </a: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Parametry vedení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4/11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300" name="TextovéPole 17"/>
          <p:cNvSpPr txBox="1">
            <a:spLocks noChangeArrowheads="1"/>
          </p:cNvSpPr>
          <p:nvPr/>
        </p:nvSpPr>
        <p:spPr bwMode="auto">
          <a:xfrm>
            <a:off x="719711" y="2699072"/>
            <a:ext cx="2168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Indukční reaktance  </a:t>
            </a:r>
          </a:p>
        </p:txBody>
      </p:sp>
      <p:sp>
        <p:nvSpPr>
          <p:cNvPr id="1230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0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26792" y="1500188"/>
            <a:ext cx="1511300" cy="44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6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7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08" name="Picture 1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7792" y="3269357"/>
            <a:ext cx="200025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9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10" name="Picture 1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7792" y="2769294"/>
            <a:ext cx="16700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1" name="TextovéPole 34"/>
          <p:cNvSpPr txBox="1">
            <a:spLocks noChangeArrowheads="1"/>
          </p:cNvSpPr>
          <p:nvPr/>
        </p:nvSpPr>
        <p:spPr bwMode="auto">
          <a:xfrm>
            <a:off x="5436096" y="2769294"/>
            <a:ext cx="55335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Franklin Gothic Book" pitchFamily="34" charset="0"/>
              </a:rPr>
              <a:t>, kde</a:t>
            </a:r>
            <a:endParaRPr lang="cs-CZ" sz="1400" dirty="0">
              <a:latin typeface="Franklin Gothic Book" pitchFamily="34" charset="0"/>
            </a:endParaRPr>
          </a:p>
        </p:txBody>
      </p:sp>
      <p:sp>
        <p:nvSpPr>
          <p:cNvPr id="12312" name="TextovéPole 35"/>
          <p:cNvSpPr txBox="1">
            <a:spLocks noChangeArrowheads="1"/>
          </p:cNvSpPr>
          <p:nvPr/>
        </p:nvSpPr>
        <p:spPr bwMode="auto">
          <a:xfrm>
            <a:off x="5436096" y="3356992"/>
            <a:ext cx="17430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>
                <a:latin typeface="Franklin Gothic Book" pitchFamily="34" charset="0"/>
              </a:rPr>
              <a:t>je indukčnost vedení</a:t>
            </a:r>
          </a:p>
        </p:txBody>
      </p:sp>
      <p:sp>
        <p:nvSpPr>
          <p:cNvPr id="12313" name="TextovéPole 36"/>
          <p:cNvSpPr txBox="1">
            <a:spLocks noChangeArrowheads="1"/>
          </p:cNvSpPr>
          <p:nvPr/>
        </p:nvSpPr>
        <p:spPr bwMode="auto">
          <a:xfrm>
            <a:off x="722525" y="3857625"/>
            <a:ext cx="1047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Kapacita</a:t>
            </a:r>
          </a:p>
        </p:txBody>
      </p:sp>
      <p:sp>
        <p:nvSpPr>
          <p:cNvPr id="12314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15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2316" name="Picture 18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5829" y="3933056"/>
            <a:ext cx="1785937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7" name="TextovéPole 41"/>
          <p:cNvSpPr txBox="1">
            <a:spLocks noChangeArrowheads="1"/>
          </p:cNvSpPr>
          <p:nvPr/>
        </p:nvSpPr>
        <p:spPr bwMode="auto">
          <a:xfrm>
            <a:off x="750465" y="5003328"/>
            <a:ext cx="661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Svod</a:t>
            </a:r>
          </a:p>
        </p:txBody>
      </p:sp>
      <p:sp>
        <p:nvSpPr>
          <p:cNvPr id="12318" name="TextovéPole 42"/>
          <p:cNvSpPr txBox="1">
            <a:spLocks noChangeArrowheads="1"/>
          </p:cNvSpPr>
          <p:nvPr/>
        </p:nvSpPr>
        <p:spPr bwMode="auto">
          <a:xfrm>
            <a:off x="3131840" y="5013176"/>
            <a:ext cx="24812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dirty="0">
                <a:latin typeface="Franklin Gothic Book" pitchFamily="34" charset="0"/>
              </a:rPr>
              <a:t>Při nízkém napětí je 24 k</a:t>
            </a:r>
            <a:r>
              <a:rPr lang="el-GR" sz="1600" dirty="0">
                <a:latin typeface="Franklin Gothic Book" pitchFamily="34" charset="0"/>
              </a:rPr>
              <a:t>Ω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>Do 20 </a:t>
            </a:r>
            <a:r>
              <a:rPr lang="cs-CZ" sz="1600" dirty="0" err="1">
                <a:latin typeface="Franklin Gothic Book" pitchFamily="34" charset="0"/>
              </a:rPr>
              <a:t>kV</a:t>
            </a:r>
            <a:r>
              <a:rPr lang="cs-CZ" sz="1600" dirty="0">
                <a:latin typeface="Franklin Gothic Book" pitchFamily="34" charset="0"/>
              </a:rPr>
              <a:t> je 80 </a:t>
            </a:r>
            <a:r>
              <a:rPr lang="el-GR" sz="1600" dirty="0">
                <a:latin typeface="Franklin Gothic Book" pitchFamily="34" charset="0"/>
              </a:rPr>
              <a:t>Ω</a:t>
            </a:r>
            <a:r>
              <a:rPr lang="cs-CZ" sz="1600" dirty="0">
                <a:latin typeface="Franklin Gothic Book" pitchFamily="34" charset="0"/>
              </a:rPr>
              <a:t>/V</a:t>
            </a:r>
          </a:p>
          <a:p>
            <a:r>
              <a:rPr lang="cs-CZ" sz="1600" dirty="0">
                <a:latin typeface="Franklin Gothic Book" pitchFamily="34" charset="0"/>
              </a:rPr>
              <a:t>Nad 20 </a:t>
            </a:r>
            <a:r>
              <a:rPr lang="cs-CZ" sz="1600" dirty="0" err="1">
                <a:latin typeface="Franklin Gothic Book" pitchFamily="34" charset="0"/>
              </a:rPr>
              <a:t>kV</a:t>
            </a:r>
            <a:r>
              <a:rPr lang="cs-CZ" sz="1600" dirty="0">
                <a:latin typeface="Franklin Gothic Book" pitchFamily="34" charset="0"/>
              </a:rPr>
              <a:t> je 1,6 M</a:t>
            </a:r>
            <a:r>
              <a:rPr lang="el-GR" sz="1600" dirty="0">
                <a:latin typeface="Franklin Gothic Book" pitchFamily="34" charset="0"/>
              </a:rPr>
              <a:t>Ω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Náhradní schéma </a:t>
            </a:r>
            <a:r>
              <a:rPr lang="cs-CZ" sz="2400" dirty="0" err="1" smtClean="0"/>
              <a:t>vvn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5/11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322" name="TextovéPole 10"/>
          <p:cNvSpPr txBox="1">
            <a:spLocks noChangeArrowheads="1"/>
          </p:cNvSpPr>
          <p:nvPr/>
        </p:nvSpPr>
        <p:spPr bwMode="auto">
          <a:xfrm>
            <a:off x="714375" y="1785938"/>
            <a:ext cx="7099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Vedení VVN se vyjadřuje jako čtyřpól, kde  R </a:t>
            </a:r>
            <a:r>
              <a:rPr lang="cs-CZ" dirty="0" smtClean="0">
                <a:latin typeface="Franklin Gothic Book" pitchFamily="34" charset="0"/>
              </a:rPr>
              <a:t> – </a:t>
            </a:r>
            <a:r>
              <a:rPr lang="cs-CZ" dirty="0">
                <a:latin typeface="Franklin Gothic Book" pitchFamily="34" charset="0"/>
              </a:rPr>
              <a:t>činný odpor </a:t>
            </a:r>
            <a:r>
              <a:rPr lang="cs-CZ" dirty="0" smtClean="0">
                <a:latin typeface="Franklin Gothic Book" pitchFamily="34" charset="0"/>
              </a:rPr>
              <a:t>(</a:t>
            </a:r>
            <a:r>
              <a:rPr lang="cs-CZ" dirty="0" err="1" smtClean="0">
                <a:latin typeface="Franklin Gothic Book" pitchFamily="34" charset="0"/>
              </a:rPr>
              <a:t>rezistance</a:t>
            </a:r>
            <a:r>
              <a:rPr lang="cs-CZ" dirty="0">
                <a:latin typeface="Franklin Gothic Book" pitchFamily="34" charset="0"/>
              </a:rPr>
              <a:t>)</a:t>
            </a:r>
          </a:p>
          <a:p>
            <a:r>
              <a:rPr lang="cs-CZ" dirty="0">
                <a:latin typeface="Franklin Gothic Book" pitchFamily="34" charset="0"/>
              </a:rPr>
              <a:t>                                                                     </a:t>
            </a:r>
            <a:r>
              <a:rPr lang="cs-CZ" dirty="0" smtClean="0">
                <a:latin typeface="Franklin Gothic Book" pitchFamily="34" charset="0"/>
              </a:rPr>
              <a:t>  </a:t>
            </a:r>
            <a:r>
              <a:rPr lang="cs-CZ" dirty="0">
                <a:latin typeface="Franklin Gothic Book" pitchFamily="34" charset="0"/>
              </a:rPr>
              <a:t>X</a:t>
            </a:r>
            <a:r>
              <a:rPr lang="cs-CZ" baseline="-25000" dirty="0">
                <a:latin typeface="Franklin Gothic Book" pitchFamily="34" charset="0"/>
              </a:rPr>
              <a:t>L</a:t>
            </a:r>
            <a:r>
              <a:rPr lang="cs-CZ" dirty="0">
                <a:latin typeface="Franklin Gothic Book" pitchFamily="34" charset="0"/>
              </a:rPr>
              <a:t> – indukčnost </a:t>
            </a:r>
            <a:r>
              <a:rPr lang="cs-CZ" dirty="0" smtClean="0">
                <a:latin typeface="Franklin Gothic Book" pitchFamily="34" charset="0"/>
              </a:rPr>
              <a:t>(</a:t>
            </a:r>
            <a:r>
              <a:rPr lang="cs-CZ" dirty="0">
                <a:latin typeface="Franklin Gothic Book" pitchFamily="34" charset="0"/>
              </a:rPr>
              <a:t>reaktance)</a:t>
            </a:r>
          </a:p>
          <a:p>
            <a:r>
              <a:rPr lang="cs-CZ" dirty="0">
                <a:latin typeface="Franklin Gothic Book" pitchFamily="34" charset="0"/>
              </a:rPr>
              <a:t>                                                                      </a:t>
            </a:r>
            <a:r>
              <a:rPr lang="cs-CZ" dirty="0" smtClean="0">
                <a:latin typeface="Franklin Gothic Book" pitchFamily="34" charset="0"/>
              </a:rPr>
              <a:t> B</a:t>
            </a:r>
            <a:r>
              <a:rPr lang="cs-CZ" baseline="-25000" dirty="0" smtClean="0">
                <a:latin typeface="Franklin Gothic Book" pitchFamily="34" charset="0"/>
              </a:rPr>
              <a:t>C </a:t>
            </a:r>
            <a:r>
              <a:rPr lang="cs-CZ" dirty="0" smtClean="0">
                <a:latin typeface="Franklin Gothic Book" pitchFamily="34" charset="0"/>
              </a:rPr>
              <a:t> </a:t>
            </a:r>
            <a:r>
              <a:rPr lang="cs-CZ" dirty="0">
                <a:latin typeface="Franklin Gothic Book" pitchFamily="34" charset="0"/>
              </a:rPr>
              <a:t>- kapacita  </a:t>
            </a:r>
            <a:r>
              <a:rPr lang="cs-CZ" dirty="0" smtClean="0">
                <a:latin typeface="Franklin Gothic Book" pitchFamily="34" charset="0"/>
              </a:rPr>
              <a:t>(susceptance)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</a:rPr>
              <a:t>                                                                     </a:t>
            </a:r>
            <a:r>
              <a:rPr lang="cs-CZ" dirty="0" smtClean="0">
                <a:latin typeface="Franklin Gothic Book" pitchFamily="34" charset="0"/>
              </a:rPr>
              <a:t>  </a:t>
            </a:r>
            <a:r>
              <a:rPr lang="cs-CZ" dirty="0">
                <a:latin typeface="Franklin Gothic Book" pitchFamily="34" charset="0"/>
              </a:rPr>
              <a:t>G   - svod</a:t>
            </a:r>
          </a:p>
        </p:txBody>
      </p:sp>
      <p:pic>
        <p:nvPicPr>
          <p:cNvPr id="13" name="Obrázek 12" descr="náhradní schema vv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60177" y="3216622"/>
            <a:ext cx="6480175" cy="2660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9"/>
          <p:cNvSpPr txBox="1">
            <a:spLocks noChangeArrowheads="1"/>
          </p:cNvSpPr>
          <p:nvPr/>
        </p:nvSpPr>
        <p:spPr bwMode="auto">
          <a:xfrm>
            <a:off x="1248615" y="5888289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náhradní schéma </a:t>
            </a:r>
            <a:r>
              <a:rPr lang="cs-CZ" sz="1200" i="1" dirty="0" err="1" smtClean="0">
                <a:latin typeface="Franklin Gothic Book" pitchFamily="34" charset="0"/>
              </a:rPr>
              <a:t>vvn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Řešení pomocí náhradních článků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6/11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6" name="TextovéPole 10"/>
          <p:cNvSpPr txBox="1">
            <a:spLocks noChangeArrowheads="1"/>
          </p:cNvSpPr>
          <p:nvPr/>
        </p:nvSpPr>
        <p:spPr bwMode="auto">
          <a:xfrm>
            <a:off x="3078783" y="5079330"/>
            <a:ext cx="1547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U</a:t>
            </a:r>
            <a:r>
              <a:rPr lang="cs-CZ" baseline="-25000" dirty="0">
                <a:latin typeface="Franklin Gothic Book" pitchFamily="34" charset="0"/>
              </a:rPr>
              <a:t>1</a:t>
            </a:r>
            <a:r>
              <a:rPr lang="cs-CZ" dirty="0">
                <a:latin typeface="Franklin Gothic Book" pitchFamily="34" charset="0"/>
              </a:rPr>
              <a:t> = AU</a:t>
            </a:r>
            <a:r>
              <a:rPr lang="cs-CZ" baseline="-25000" dirty="0">
                <a:latin typeface="Franklin Gothic Book" pitchFamily="34" charset="0"/>
              </a:rPr>
              <a:t>2</a:t>
            </a:r>
            <a:r>
              <a:rPr lang="cs-CZ" dirty="0">
                <a:latin typeface="Franklin Gothic Book" pitchFamily="34" charset="0"/>
              </a:rPr>
              <a:t> + BI</a:t>
            </a:r>
            <a:r>
              <a:rPr lang="cs-CZ" baseline="-25000" dirty="0">
                <a:latin typeface="Franklin Gothic Book" pitchFamily="34" charset="0"/>
              </a:rPr>
              <a:t>2</a:t>
            </a:r>
          </a:p>
          <a:p>
            <a:endParaRPr lang="cs-CZ" dirty="0">
              <a:latin typeface="Franklin Gothic Book" pitchFamily="34" charset="0"/>
            </a:endParaRPr>
          </a:p>
        </p:txBody>
      </p:sp>
      <p:sp>
        <p:nvSpPr>
          <p:cNvPr id="14347" name="TextovéPole 11"/>
          <p:cNvSpPr txBox="1">
            <a:spLocks noChangeArrowheads="1"/>
          </p:cNvSpPr>
          <p:nvPr/>
        </p:nvSpPr>
        <p:spPr bwMode="auto">
          <a:xfrm>
            <a:off x="3150220" y="5579392"/>
            <a:ext cx="14906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I</a:t>
            </a:r>
            <a:r>
              <a:rPr lang="cs-CZ" baseline="-25000" dirty="0">
                <a:latin typeface="Franklin Gothic Book" pitchFamily="34" charset="0"/>
              </a:rPr>
              <a:t>1</a:t>
            </a:r>
            <a:r>
              <a:rPr lang="cs-CZ" dirty="0">
                <a:latin typeface="Franklin Gothic Book" pitchFamily="34" charset="0"/>
              </a:rPr>
              <a:t> = CU</a:t>
            </a:r>
            <a:r>
              <a:rPr lang="cs-CZ" baseline="-25000" dirty="0">
                <a:latin typeface="Franklin Gothic Book" pitchFamily="34" charset="0"/>
              </a:rPr>
              <a:t>2</a:t>
            </a:r>
            <a:r>
              <a:rPr lang="cs-CZ" dirty="0">
                <a:latin typeface="Franklin Gothic Book" pitchFamily="34" charset="0"/>
              </a:rPr>
              <a:t> + DI</a:t>
            </a:r>
            <a:r>
              <a:rPr lang="cs-CZ" baseline="-25000" dirty="0">
                <a:latin typeface="Franklin Gothic Book" pitchFamily="34" charset="0"/>
              </a:rPr>
              <a:t>2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14348" name="TextovéPole 12"/>
          <p:cNvSpPr txBox="1">
            <a:spLocks noChangeArrowheads="1"/>
          </p:cNvSpPr>
          <p:nvPr/>
        </p:nvSpPr>
        <p:spPr bwMode="auto">
          <a:xfrm>
            <a:off x="721345" y="4578126"/>
            <a:ext cx="4930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Vycházíme z obecného řešení přenosu dvojbranu</a:t>
            </a:r>
          </a:p>
        </p:txBody>
      </p:sp>
      <p:sp>
        <p:nvSpPr>
          <p:cNvPr id="14349" name="TextovéPole 13"/>
          <p:cNvSpPr txBox="1">
            <a:spLocks noChangeArrowheads="1"/>
          </p:cNvSpPr>
          <p:nvPr/>
        </p:nvSpPr>
        <p:spPr bwMode="auto">
          <a:xfrm>
            <a:off x="6643688" y="2071688"/>
            <a:ext cx="1063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dirty="0">
                <a:latin typeface="Franklin Gothic Book" pitchFamily="34" charset="0"/>
              </a:rPr>
              <a:t>Π</a:t>
            </a:r>
            <a:r>
              <a:rPr lang="cs-CZ" dirty="0">
                <a:latin typeface="Franklin Gothic Book" pitchFamily="34" charset="0"/>
              </a:rPr>
              <a:t>  - pí</a:t>
            </a:r>
          </a:p>
          <a:p>
            <a:r>
              <a:rPr lang="cs-CZ" dirty="0">
                <a:latin typeface="Franklin Gothic Book" pitchFamily="34" charset="0"/>
              </a:rPr>
              <a:t>T  - té</a:t>
            </a:r>
          </a:p>
          <a:p>
            <a:r>
              <a:rPr lang="cs-CZ" dirty="0">
                <a:latin typeface="Franklin Gothic Book" pitchFamily="34" charset="0"/>
              </a:rPr>
              <a:t>Γ  - gama</a:t>
            </a: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1547664" y="4005064"/>
            <a:ext cx="295289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2  náhradní článek pro vedení </a:t>
            </a:r>
            <a:r>
              <a:rPr lang="cs-CZ" sz="1200" i="1" dirty="0" err="1" smtClean="0">
                <a:latin typeface="Franklin Gothic Book" pitchFamily="34" charset="0"/>
              </a:rPr>
              <a:t>vvn</a:t>
            </a:r>
            <a:endParaRPr lang="cs-CZ" sz="1200" i="1" dirty="0">
              <a:latin typeface="Franklin Gothic Book" pitchFamily="34" charset="0"/>
            </a:endParaRPr>
          </a:p>
        </p:txBody>
      </p:sp>
      <p:pic>
        <p:nvPicPr>
          <p:cNvPr id="14351" name="Picture 15" descr="D:\mamka\PROJEKT\3 rocnik\prezentace\clanek blok ne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1556792"/>
            <a:ext cx="4536504" cy="2409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Řešení pomocí článku T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7/11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 descr="T článek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13135" y="2143116"/>
            <a:ext cx="7330765" cy="27575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9"/>
          <p:cNvSpPr txBox="1">
            <a:spLocks noChangeArrowheads="1"/>
          </p:cNvSpPr>
          <p:nvPr/>
        </p:nvSpPr>
        <p:spPr bwMode="auto">
          <a:xfrm>
            <a:off x="827584" y="4941168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3  schéma článku T 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Řešení pomocí článku T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8/11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443" name="TextovéPole 14"/>
          <p:cNvSpPr txBox="1">
            <a:spLocks noChangeArrowheads="1"/>
          </p:cNvSpPr>
          <p:nvPr/>
        </p:nvSpPr>
        <p:spPr bwMode="auto">
          <a:xfrm>
            <a:off x="539552" y="5514037"/>
            <a:ext cx="5363904" cy="72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Podélná impedance je rozdělena na dvě stejné </a:t>
            </a:r>
            <a:r>
              <a:rPr lang="cs-CZ" dirty="0" smtClean="0">
                <a:latin typeface="Franklin Gothic Book" pitchFamily="34" charset="0"/>
              </a:rPr>
              <a:t>části.</a:t>
            </a:r>
            <a:endParaRPr lang="cs-CZ" dirty="0">
              <a:latin typeface="Franklin Gothic Book" pitchFamily="34" charset="0"/>
            </a:endParaRPr>
          </a:p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Příčná admitance je složena ze susceptance a </a:t>
            </a:r>
            <a:r>
              <a:rPr lang="cs-CZ" dirty="0" smtClean="0">
                <a:latin typeface="Franklin Gothic Book" pitchFamily="34" charset="0"/>
              </a:rPr>
              <a:t>svodu.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16" name="Obrázek 15" descr="T článek blokov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1538" y="1428736"/>
            <a:ext cx="6802279" cy="3240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1043608" y="4725144"/>
            <a:ext cx="4332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</a:t>
            </a:r>
            <a:r>
              <a:rPr lang="cs-CZ" sz="1200" dirty="0" smtClean="0">
                <a:latin typeface="+mn-lt"/>
              </a:rPr>
              <a:t>. </a:t>
            </a:r>
            <a:r>
              <a:rPr lang="cs-CZ" sz="1200" i="1" dirty="0" smtClean="0">
                <a:latin typeface="+mn-lt"/>
              </a:rPr>
              <a:t>4  náhradní schéma s vyznačením impedancí a admitancí  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Vektorový diagram článku T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9468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1982341"/>
            <a:ext cx="10763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9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70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9471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2625279"/>
            <a:ext cx="104775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2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73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19474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3268216"/>
            <a:ext cx="1924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5" name="Rectangle 9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76" name="TextovéPole 20"/>
          <p:cNvSpPr txBox="1">
            <a:spLocks noChangeArrowheads="1"/>
          </p:cNvSpPr>
          <p:nvPr/>
        </p:nvSpPr>
        <p:spPr bwMode="auto">
          <a:xfrm>
            <a:off x="500063" y="4857750"/>
            <a:ext cx="821531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Postup </a:t>
            </a:r>
            <a:r>
              <a:rPr lang="cs-CZ" dirty="0" smtClean="0">
                <a:latin typeface="Franklin Gothic Book" pitchFamily="34" charset="0"/>
              </a:rPr>
              <a:t>stejný </a:t>
            </a:r>
            <a:r>
              <a:rPr lang="cs-CZ" dirty="0">
                <a:latin typeface="Franklin Gothic Book" pitchFamily="34" charset="0"/>
              </a:rPr>
              <a:t>jako u článku </a:t>
            </a:r>
            <a:r>
              <a:rPr lang="el-GR" dirty="0">
                <a:latin typeface="Franklin Gothic Book" pitchFamily="34" charset="0"/>
              </a:rPr>
              <a:t>π</a:t>
            </a:r>
            <a:r>
              <a:rPr lang="cs-CZ" dirty="0">
                <a:latin typeface="Franklin Gothic Book" pitchFamily="34" charset="0"/>
              </a:rPr>
              <a:t>. Napětí U</a:t>
            </a:r>
            <a:r>
              <a:rPr lang="cs-CZ" baseline="-25000" dirty="0">
                <a:latin typeface="Franklin Gothic Book" pitchFamily="34" charset="0"/>
              </a:rPr>
              <a:t>21</a:t>
            </a:r>
            <a:r>
              <a:rPr lang="cs-CZ" dirty="0">
                <a:latin typeface="Franklin Gothic Book" pitchFamily="34" charset="0"/>
              </a:rPr>
              <a:t> na příčné admitanci je vektorovým součtem </a:t>
            </a:r>
            <a:r>
              <a:rPr lang="cs-CZ" dirty="0" err="1">
                <a:latin typeface="Franklin Gothic Book" pitchFamily="34" charset="0"/>
              </a:rPr>
              <a:t>výst</a:t>
            </a:r>
            <a:r>
              <a:rPr lang="cs-CZ" dirty="0">
                <a:latin typeface="Franklin Gothic Book" pitchFamily="34" charset="0"/>
              </a:rPr>
              <a:t>. n</a:t>
            </a:r>
            <a:r>
              <a:rPr lang="cs-CZ" dirty="0" smtClean="0">
                <a:latin typeface="Franklin Gothic Book" pitchFamily="34" charset="0"/>
              </a:rPr>
              <a:t>apětí </a:t>
            </a:r>
            <a:r>
              <a:rPr lang="cs-CZ" dirty="0">
                <a:latin typeface="Franklin Gothic Book" pitchFamily="34" charset="0"/>
              </a:rPr>
              <a:t>a úbytků napětí na polovině impedance.</a:t>
            </a:r>
          </a:p>
          <a:p>
            <a:pPr>
              <a:spcAft>
                <a:spcPts val="600"/>
              </a:spcAft>
            </a:pPr>
            <a:r>
              <a:rPr lang="cs-CZ" dirty="0">
                <a:latin typeface="Franklin Gothic Book" pitchFamily="34" charset="0"/>
              </a:rPr>
              <a:t>Vstupní napětí potom vektorovým součtem U</a:t>
            </a:r>
            <a:r>
              <a:rPr lang="cs-CZ" baseline="-25000" dirty="0">
                <a:latin typeface="Franklin Gothic Book" pitchFamily="34" charset="0"/>
              </a:rPr>
              <a:t>21 </a:t>
            </a:r>
            <a:r>
              <a:rPr lang="cs-CZ" dirty="0">
                <a:latin typeface="Franklin Gothic Book" pitchFamily="34" charset="0"/>
              </a:rPr>
              <a:t> a úbytků napětí na druhé polovině impedance.</a:t>
            </a:r>
            <a:endParaRPr lang="cs-CZ" baseline="-25000" dirty="0">
              <a:latin typeface="Franklin Gothic Book" pitchFamily="34" charset="0"/>
            </a:endParaRPr>
          </a:p>
          <a:p>
            <a:pPr>
              <a:spcAft>
                <a:spcPts val="600"/>
              </a:spcAft>
            </a:pPr>
            <a:endParaRPr lang="cs-CZ" dirty="0">
              <a:latin typeface="Franklin Gothic Boo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9"/>
          <p:cNvSpPr txBox="1">
            <a:spLocks noChangeArrowheads="1"/>
          </p:cNvSpPr>
          <p:nvPr/>
        </p:nvSpPr>
        <p:spPr bwMode="auto">
          <a:xfrm>
            <a:off x="682428" y="4437112"/>
            <a:ext cx="38895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Franklin Gothic Book" pitchFamily="34" charset="0"/>
              </a:rPr>
              <a:t>Obr. 5  vektorový diagram článku T   </a:t>
            </a:r>
            <a:endParaRPr lang="cs-CZ" sz="1200" i="1" dirty="0">
              <a:latin typeface="Franklin Gothic Book" pitchFamily="34" charset="0"/>
            </a:endParaRPr>
          </a:p>
        </p:txBody>
      </p:sp>
      <p:pic>
        <p:nvPicPr>
          <p:cNvPr id="26" name="Obrázek 25" descr="vektorový diagram T článku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3048" y="1428185"/>
            <a:ext cx="5990654" cy="30009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Blondelovy konstanty pro článek T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0" name="TextovéPole 9"/>
          <p:cNvSpPr txBox="1">
            <a:spLocks noChangeArrowheads="1"/>
          </p:cNvSpPr>
          <p:nvPr/>
        </p:nvSpPr>
        <p:spPr bwMode="auto">
          <a:xfrm>
            <a:off x="467544" y="1700808"/>
            <a:ext cx="635199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Do základních rovnic dvojbranu </a:t>
            </a:r>
            <a:r>
              <a:rPr lang="cs-CZ" dirty="0" smtClean="0">
                <a:latin typeface="Franklin Gothic Book" pitchFamily="34" charset="0"/>
              </a:rPr>
              <a:t>dosadíme Blondelovy konstanty: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2049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20492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9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2049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88" y="2643188"/>
            <a:ext cx="11906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5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9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20497" name="Rectangle 9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498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20499" name="Rectangle 12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00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20501" name="Rectangle 15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02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20503" name="Picture 1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88" y="3214688"/>
            <a:ext cx="165735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4" name="Rectangle 18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05" name="Rectangle 2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20506" name="Picture 1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88" y="3848274"/>
            <a:ext cx="657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7" name="Rectangle 21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08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pic>
        <p:nvPicPr>
          <p:cNvPr id="20509" name="Picture 2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88" y="4348336"/>
            <a:ext cx="638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0" name="Rectangle 24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32" name="Zahnutá šipka doprava 31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doleva 3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2441</TotalTime>
  <Words>454</Words>
  <Application>Microsoft Office PowerPoint</Application>
  <PresentationFormat>Předvádění na obrazovce (4:3)</PresentationFormat>
  <Paragraphs>107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Vedení vvn</vt:lpstr>
      <vt:lpstr>Parametry vedení</vt:lpstr>
      <vt:lpstr>Náhradní schéma vvn</vt:lpstr>
      <vt:lpstr>Řešení pomocí náhradních článků</vt:lpstr>
      <vt:lpstr>Řešení pomocí článku T</vt:lpstr>
      <vt:lpstr>Řešení pomocí článku T</vt:lpstr>
      <vt:lpstr>Vektorový diagram článku T</vt:lpstr>
      <vt:lpstr>Blondelovy konstanty pro článek T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240</cp:revision>
  <dcterms:created xsi:type="dcterms:W3CDTF">2013-07-31T15:33:23Z</dcterms:created>
  <dcterms:modified xsi:type="dcterms:W3CDTF">2014-05-18T13:49:07Z</dcterms:modified>
</cp:coreProperties>
</file>