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73" r:id="rId2"/>
    <p:sldId id="278" r:id="rId3"/>
    <p:sldId id="274" r:id="rId4"/>
    <p:sldId id="257" r:id="rId5"/>
    <p:sldId id="259" r:id="rId6"/>
    <p:sldId id="260" r:id="rId7"/>
    <p:sldId id="279" r:id="rId8"/>
    <p:sldId id="270" r:id="rId9"/>
    <p:sldId id="272" r:id="rId10"/>
    <p:sldId id="271" r:id="rId11"/>
    <p:sldId id="277" r:id="rId12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90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55CF73-367B-4128-93F4-D8EE89B6D312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4"/>
            <a:ext cx="5681980" cy="4604147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F9E49FA-E3C7-4EE5-B16B-5A08C49874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924310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POPSAT OBRÁZEK</a:t>
            </a: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61819C-C751-40AA-8EEB-2E675ED0BFA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9E49FA-E3C7-4EE5-B16B-5A08C498744B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9E49FA-E3C7-4EE5-B16B-5A08C498744B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POPSAT</a:t>
            </a:r>
            <a:r>
              <a:rPr lang="cs-CZ" baseline="0" dirty="0" smtClean="0"/>
              <a:t> OBRÁZEK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9E49FA-E3C7-4EE5-B16B-5A08C498744B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6106F-ECDB-407B-80D9-D7D903F8054A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D7C22-38BA-42F1-99C8-01A347294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77612-C0EE-4484-B4A1-2DA7B6DB6E6D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BF90A-19C2-4595-9317-297FC99826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BC9AD-01C6-4B55-965B-211660150D01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EBC3F-56FE-419C-A41C-F10F29422B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7D4B6-A2B5-4BDA-BB49-7608D09EE08E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9FFA2-A624-40CF-AE54-F5C534DFC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BC49-954C-4397-82BA-9E98144FFCD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0E379-B3AE-4DFB-88EF-F1455AE22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31C5-95D7-4C96-A21A-118A5A47E369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E6A2C-60AA-4CCE-AF6B-E1802A7E05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F42E5-050F-4A58-B657-E520F863D879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6BB42-9096-4EF8-91D0-036C7ADCFD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26A33-7D13-4F25-B3DB-27200A08B20B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DEF65-1CD9-4A72-B4AE-1B22EE393F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9FADA-E60C-4EDE-A942-E80AF58D62D2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E685D-9129-4AF0-A2ED-3C3D22E0E6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16418-6323-40E9-B3C5-0E5719F449AF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F654E-A782-4D7B-AEE5-9D0FD11AF8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586E4-95AE-4F8E-953B-4EC60E992C00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2291A-B85B-4867-BE1D-D84D69AEA6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0D7EC4-603E-4D3B-B242-6B3B078DBB36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5EA1CA-A458-4DAC-9841-60D74FFCF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0" r:id="rId4"/>
    <p:sldLayoutId id="2147483686" r:id="rId5"/>
    <p:sldLayoutId id="2147483681" r:id="rId6"/>
    <p:sldLayoutId id="2147483687" r:id="rId7"/>
    <p:sldLayoutId id="2147483688" r:id="rId8"/>
    <p:sldLayoutId id="2147483689" r:id="rId9"/>
    <p:sldLayoutId id="2147483682" r:id="rId10"/>
    <p:sldLayoutId id="214748369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3. 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VEDENÍ VVN, ŘEŠENÍ POMOCÍ ČLÁNKU </a:t>
            </a:r>
            <a:r>
              <a:rPr lang="az-Cyrl-AZ" sz="1600" dirty="0" smtClean="0">
                <a:latin typeface="Franklin Gothic Book" pitchFamily="34" charset="0"/>
              </a:rPr>
              <a:t>Г</a:t>
            </a:r>
            <a:endParaRPr lang="cs-CZ" sz="1600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VY_52_INOVACE_01_23_KEZU</a:t>
            </a:r>
            <a:endParaRPr lang="cs-CZ" sz="1600" dirty="0">
              <a:latin typeface="Franklin Gothic Book" pitchFamily="34" charset="0"/>
            </a:endParaRPr>
          </a:p>
        </p:txBody>
      </p:sp>
      <p:pic>
        <p:nvPicPr>
          <p:cNvPr id="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3. 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Vedení 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vvn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řešení pomocí článku </a:t>
                      </a:r>
                      <a:r>
                        <a:rPr lang="az-Cyrl-A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VY_52_INOVACE_01_23_KEZU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Z3K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2.4.2014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3. ročník SPŠEIT. Jedná se o výkladovou prezentaci k problematice vedení </a:t>
                      </a:r>
                      <a:r>
                        <a:rPr lang="cs-CZ" sz="1200" b="0" i="0" u="none" strike="noStrike" baseline="0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vvn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 Studenti se seznámí s řešením pomocí náhradního článku a  vektorovým diagramem. Naučí se i Blondelovy konstanty pro výpočet vstupních veličin.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Článek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l-GR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Γ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vektorový diagram, Blondelovy konstanty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Vedení </a:t>
            </a:r>
            <a:r>
              <a:rPr lang="cs-CZ" sz="2800" dirty="0" err="1" smtClean="0"/>
              <a:t>vvn</a:t>
            </a:r>
            <a:endParaRPr lang="cs-CZ" sz="2800" dirty="0"/>
          </a:p>
        </p:txBody>
      </p:sp>
      <p:sp>
        <p:nvSpPr>
          <p:cNvPr id="5" name="Podnadpis 2"/>
          <p:cNvSpPr txBox="1">
            <a:spLocks/>
          </p:cNvSpPr>
          <p:nvPr/>
        </p:nvSpPr>
        <p:spPr bwMode="auto">
          <a:xfrm>
            <a:off x="323528" y="3356992"/>
            <a:ext cx="83861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1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PARAMETRY VEDENÍ, ŘEŠENÍ POMOCÍ ČLÁNKU </a:t>
            </a:r>
            <a:r>
              <a:rPr kumimoji="0" lang="el-GR" sz="21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Γ</a:t>
            </a:r>
            <a:r>
              <a:rPr kumimoji="0" lang="cs-CZ" sz="210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cs-CZ" sz="21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, NÁHRADNÍ SCHÉMA</a:t>
            </a:r>
            <a:endParaRPr kumimoji="0" lang="cs-CZ" sz="210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4"/>
          <p:cNvSpPr txBox="1">
            <a:spLocks noChangeArrowheads="1"/>
          </p:cNvSpPr>
          <p:nvPr/>
        </p:nvSpPr>
        <p:spPr bwMode="auto">
          <a:xfrm>
            <a:off x="738793" y="1500188"/>
            <a:ext cx="141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Činný odpor </a:t>
            </a:r>
          </a:p>
        </p:txBody>
      </p:sp>
      <p:sp>
        <p:nvSpPr>
          <p:cNvPr id="12291" name="TextovéPole 7"/>
          <p:cNvSpPr txBox="1">
            <a:spLocks noChangeArrowheads="1"/>
          </p:cNvSpPr>
          <p:nvPr/>
        </p:nvSpPr>
        <p:spPr bwMode="auto">
          <a:xfrm>
            <a:off x="3110716" y="1956959"/>
            <a:ext cx="3073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>
                <a:latin typeface="Franklin Gothic Book" pitchFamily="34" charset="0"/>
              </a:rPr>
              <a:t>Odpor určíme i z norem  </a:t>
            </a:r>
            <a:r>
              <a:rPr lang="cs-CZ" sz="1400" dirty="0" err="1">
                <a:latin typeface="Franklin Gothic Book" pitchFamily="34" charset="0"/>
              </a:rPr>
              <a:t>R</a:t>
            </a:r>
            <a:r>
              <a:rPr lang="cs-CZ" sz="1400" baseline="-25000" dirty="0" err="1">
                <a:latin typeface="Franklin Gothic Book" pitchFamily="34" charset="0"/>
              </a:rPr>
              <a:t>k</a:t>
            </a:r>
            <a:r>
              <a:rPr lang="cs-CZ" sz="1400" dirty="0">
                <a:latin typeface="Franklin Gothic Book" pitchFamily="34" charset="0"/>
              </a:rPr>
              <a:t>   ( </a:t>
            </a:r>
            <a:r>
              <a:rPr lang="el-GR" sz="1400" dirty="0">
                <a:latin typeface="Franklin Gothic Book" pitchFamily="34" charset="0"/>
              </a:rPr>
              <a:t>Ω</a:t>
            </a:r>
            <a:r>
              <a:rPr lang="cs-CZ" sz="1400" dirty="0">
                <a:latin typeface="Franklin Gothic Book" pitchFamily="34" charset="0"/>
              </a:rPr>
              <a:t> km</a:t>
            </a:r>
            <a:r>
              <a:rPr lang="cs-CZ" sz="1400" baseline="30000" dirty="0">
                <a:latin typeface="Franklin Gothic Book" pitchFamily="34" charset="0"/>
              </a:rPr>
              <a:t>-1</a:t>
            </a:r>
            <a:r>
              <a:rPr lang="cs-CZ" sz="1400" dirty="0">
                <a:latin typeface="Franklin Gothic Book" pitchFamily="34" charset="0"/>
              </a:rPr>
              <a:t> </a:t>
            </a:r>
            <a:r>
              <a:rPr lang="cs-CZ" dirty="0">
                <a:latin typeface="Franklin Gothic Medium" pitchFamily="34" charset="0"/>
              </a:rPr>
              <a:t>)</a:t>
            </a:r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Parametry vedení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4/11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300" name="TextovéPole 17"/>
          <p:cNvSpPr txBox="1">
            <a:spLocks noChangeArrowheads="1"/>
          </p:cNvSpPr>
          <p:nvPr/>
        </p:nvSpPr>
        <p:spPr bwMode="auto">
          <a:xfrm>
            <a:off x="719711" y="2699072"/>
            <a:ext cx="2168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Indukční reaktance  </a:t>
            </a:r>
          </a:p>
        </p:txBody>
      </p:sp>
      <p:sp>
        <p:nvSpPr>
          <p:cNvPr id="123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230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230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230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230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26792" y="1500188"/>
            <a:ext cx="1511300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230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2308" name="Picture 1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7792" y="3269357"/>
            <a:ext cx="200025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2310" name="Picture 1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7792" y="2769294"/>
            <a:ext cx="16700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1" name="TextovéPole 34"/>
          <p:cNvSpPr txBox="1">
            <a:spLocks noChangeArrowheads="1"/>
          </p:cNvSpPr>
          <p:nvPr/>
        </p:nvSpPr>
        <p:spPr bwMode="auto">
          <a:xfrm>
            <a:off x="5436096" y="2769294"/>
            <a:ext cx="55335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Franklin Gothic Book" pitchFamily="34" charset="0"/>
              </a:rPr>
              <a:t>, kde</a:t>
            </a:r>
            <a:endParaRPr lang="cs-CZ" sz="1400" dirty="0">
              <a:latin typeface="Franklin Gothic Book" pitchFamily="34" charset="0"/>
            </a:endParaRPr>
          </a:p>
        </p:txBody>
      </p:sp>
      <p:sp>
        <p:nvSpPr>
          <p:cNvPr id="12312" name="TextovéPole 35"/>
          <p:cNvSpPr txBox="1">
            <a:spLocks noChangeArrowheads="1"/>
          </p:cNvSpPr>
          <p:nvPr/>
        </p:nvSpPr>
        <p:spPr bwMode="auto">
          <a:xfrm>
            <a:off x="5436096" y="3356992"/>
            <a:ext cx="17430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>
                <a:latin typeface="Franklin Gothic Book" pitchFamily="34" charset="0"/>
              </a:rPr>
              <a:t>je indukčnost vedení</a:t>
            </a:r>
          </a:p>
        </p:txBody>
      </p:sp>
      <p:sp>
        <p:nvSpPr>
          <p:cNvPr id="12313" name="TextovéPole 36"/>
          <p:cNvSpPr txBox="1">
            <a:spLocks noChangeArrowheads="1"/>
          </p:cNvSpPr>
          <p:nvPr/>
        </p:nvSpPr>
        <p:spPr bwMode="auto">
          <a:xfrm>
            <a:off x="722525" y="3857625"/>
            <a:ext cx="1047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Kapacita</a:t>
            </a:r>
          </a:p>
        </p:txBody>
      </p:sp>
      <p:sp>
        <p:nvSpPr>
          <p:cNvPr id="12314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231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2316" name="Picture 1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5829" y="3933056"/>
            <a:ext cx="1785937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7" name="TextovéPole 41"/>
          <p:cNvSpPr txBox="1">
            <a:spLocks noChangeArrowheads="1"/>
          </p:cNvSpPr>
          <p:nvPr/>
        </p:nvSpPr>
        <p:spPr bwMode="auto">
          <a:xfrm>
            <a:off x="750465" y="5003328"/>
            <a:ext cx="661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Svod</a:t>
            </a:r>
          </a:p>
        </p:txBody>
      </p:sp>
      <p:sp>
        <p:nvSpPr>
          <p:cNvPr id="12318" name="TextovéPole 42"/>
          <p:cNvSpPr txBox="1">
            <a:spLocks noChangeArrowheads="1"/>
          </p:cNvSpPr>
          <p:nvPr/>
        </p:nvSpPr>
        <p:spPr bwMode="auto">
          <a:xfrm>
            <a:off x="3131840" y="5013176"/>
            <a:ext cx="24812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dirty="0">
                <a:latin typeface="Franklin Gothic Book" pitchFamily="34" charset="0"/>
              </a:rPr>
              <a:t>Při nízkém napětí je 24 k</a:t>
            </a:r>
            <a:r>
              <a:rPr lang="el-GR" sz="1600" dirty="0">
                <a:latin typeface="Franklin Gothic Book" pitchFamily="34" charset="0"/>
              </a:rPr>
              <a:t>Ω</a:t>
            </a:r>
            <a:endParaRPr lang="cs-CZ" sz="1600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>Do 20 </a:t>
            </a:r>
            <a:r>
              <a:rPr lang="cs-CZ" sz="1600" dirty="0" err="1">
                <a:latin typeface="Franklin Gothic Book" pitchFamily="34" charset="0"/>
              </a:rPr>
              <a:t>kV</a:t>
            </a:r>
            <a:r>
              <a:rPr lang="cs-CZ" sz="1600" dirty="0">
                <a:latin typeface="Franklin Gothic Book" pitchFamily="34" charset="0"/>
              </a:rPr>
              <a:t> je 80 </a:t>
            </a:r>
            <a:r>
              <a:rPr lang="el-GR" sz="1600" dirty="0">
                <a:latin typeface="Franklin Gothic Book" pitchFamily="34" charset="0"/>
              </a:rPr>
              <a:t>Ω</a:t>
            </a:r>
            <a:r>
              <a:rPr lang="cs-CZ" sz="1600" dirty="0">
                <a:latin typeface="Franklin Gothic Book" pitchFamily="34" charset="0"/>
              </a:rPr>
              <a:t>/V</a:t>
            </a:r>
          </a:p>
          <a:p>
            <a:r>
              <a:rPr lang="cs-CZ" sz="1600" dirty="0">
                <a:latin typeface="Franklin Gothic Book" pitchFamily="34" charset="0"/>
              </a:rPr>
              <a:t>Nad 20 </a:t>
            </a:r>
            <a:r>
              <a:rPr lang="cs-CZ" sz="1600" dirty="0" err="1">
                <a:latin typeface="Franklin Gothic Book" pitchFamily="34" charset="0"/>
              </a:rPr>
              <a:t>kV</a:t>
            </a:r>
            <a:r>
              <a:rPr lang="cs-CZ" sz="1600" dirty="0">
                <a:latin typeface="Franklin Gothic Book" pitchFamily="34" charset="0"/>
              </a:rPr>
              <a:t> je 1,6 M</a:t>
            </a:r>
            <a:r>
              <a:rPr lang="el-GR" sz="1600" dirty="0">
                <a:latin typeface="Franklin Gothic Book" pitchFamily="34" charset="0"/>
              </a:rPr>
              <a:t>Ω</a:t>
            </a:r>
            <a:endParaRPr lang="cs-CZ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Náhradní schéma </a:t>
            </a:r>
            <a:r>
              <a:rPr lang="cs-CZ" sz="2400" dirty="0" err="1" smtClean="0"/>
              <a:t>vvn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5/11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322" name="TextovéPole 10"/>
          <p:cNvSpPr txBox="1">
            <a:spLocks noChangeArrowheads="1"/>
          </p:cNvSpPr>
          <p:nvPr/>
        </p:nvSpPr>
        <p:spPr bwMode="auto">
          <a:xfrm>
            <a:off x="714375" y="1785938"/>
            <a:ext cx="730520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Vedení VVN se vyjadřuje jako čtyřpól, kde  R </a:t>
            </a:r>
            <a:r>
              <a:rPr lang="cs-CZ" dirty="0" smtClean="0">
                <a:latin typeface="Franklin Gothic Book" pitchFamily="34" charset="0"/>
              </a:rPr>
              <a:t> – </a:t>
            </a:r>
            <a:r>
              <a:rPr lang="cs-CZ" dirty="0">
                <a:latin typeface="Franklin Gothic Book" pitchFamily="34" charset="0"/>
              </a:rPr>
              <a:t>činný odpor </a:t>
            </a:r>
            <a:r>
              <a:rPr lang="cs-CZ" dirty="0" smtClean="0">
                <a:latin typeface="Franklin Gothic Book" pitchFamily="34" charset="0"/>
              </a:rPr>
              <a:t>(</a:t>
            </a:r>
            <a:r>
              <a:rPr lang="cs-CZ" dirty="0" err="1" smtClean="0">
                <a:latin typeface="Franklin Gothic Book" pitchFamily="34" charset="0"/>
              </a:rPr>
              <a:t>rezistance</a:t>
            </a:r>
            <a:r>
              <a:rPr lang="cs-CZ" dirty="0">
                <a:latin typeface="Franklin Gothic Book" pitchFamily="34" charset="0"/>
              </a:rPr>
              <a:t>)</a:t>
            </a:r>
          </a:p>
          <a:p>
            <a:r>
              <a:rPr lang="cs-CZ" dirty="0">
                <a:latin typeface="Franklin Gothic Book" pitchFamily="34" charset="0"/>
              </a:rPr>
              <a:t>                                                                     </a:t>
            </a:r>
            <a:r>
              <a:rPr lang="cs-CZ" dirty="0" smtClean="0">
                <a:latin typeface="Franklin Gothic Book" pitchFamily="34" charset="0"/>
              </a:rPr>
              <a:t>  </a:t>
            </a:r>
            <a:r>
              <a:rPr lang="cs-CZ" dirty="0">
                <a:latin typeface="Franklin Gothic Book" pitchFamily="34" charset="0"/>
              </a:rPr>
              <a:t>X</a:t>
            </a:r>
            <a:r>
              <a:rPr lang="cs-CZ" baseline="-25000" dirty="0">
                <a:latin typeface="Franklin Gothic Book" pitchFamily="34" charset="0"/>
              </a:rPr>
              <a:t>L</a:t>
            </a:r>
            <a:r>
              <a:rPr lang="cs-CZ" dirty="0">
                <a:latin typeface="Franklin Gothic Book" pitchFamily="34" charset="0"/>
              </a:rPr>
              <a:t> – indukčnost </a:t>
            </a:r>
            <a:r>
              <a:rPr lang="cs-CZ" dirty="0" smtClean="0">
                <a:latin typeface="Franklin Gothic Book" pitchFamily="34" charset="0"/>
              </a:rPr>
              <a:t>(</a:t>
            </a:r>
            <a:r>
              <a:rPr lang="cs-CZ" dirty="0">
                <a:latin typeface="Franklin Gothic Book" pitchFamily="34" charset="0"/>
              </a:rPr>
              <a:t>reaktance)</a:t>
            </a:r>
          </a:p>
          <a:p>
            <a:r>
              <a:rPr lang="cs-CZ" dirty="0">
                <a:latin typeface="Franklin Gothic Book" pitchFamily="34" charset="0"/>
              </a:rPr>
              <a:t>                                                                      </a:t>
            </a:r>
            <a:r>
              <a:rPr lang="cs-CZ" dirty="0" smtClean="0">
                <a:latin typeface="Franklin Gothic Book" pitchFamily="34" charset="0"/>
              </a:rPr>
              <a:t> B</a:t>
            </a:r>
            <a:r>
              <a:rPr lang="cs-CZ" baseline="-25000" dirty="0" smtClean="0">
                <a:latin typeface="Franklin Gothic Book" pitchFamily="34" charset="0"/>
              </a:rPr>
              <a:t>C </a:t>
            </a:r>
            <a:r>
              <a:rPr lang="cs-CZ" dirty="0" smtClean="0">
                <a:latin typeface="Franklin Gothic Book" pitchFamily="34" charset="0"/>
              </a:rPr>
              <a:t>– kapacita  (susceptance)</a:t>
            </a:r>
            <a:endParaRPr lang="cs-CZ" dirty="0">
              <a:latin typeface="Franklin Gothic Book" pitchFamily="34" charset="0"/>
            </a:endParaRPr>
          </a:p>
          <a:p>
            <a:r>
              <a:rPr lang="cs-CZ" dirty="0">
                <a:latin typeface="Franklin Gothic Book" pitchFamily="34" charset="0"/>
              </a:rPr>
              <a:t>                                                                     </a:t>
            </a:r>
            <a:r>
              <a:rPr lang="cs-CZ" dirty="0" smtClean="0">
                <a:latin typeface="Franklin Gothic Book" pitchFamily="34" charset="0"/>
              </a:rPr>
              <a:t>  </a:t>
            </a:r>
            <a:r>
              <a:rPr lang="cs-CZ" dirty="0">
                <a:latin typeface="Franklin Gothic Book" pitchFamily="34" charset="0"/>
              </a:rPr>
              <a:t>G </a:t>
            </a:r>
            <a:r>
              <a:rPr lang="cs-CZ" dirty="0" smtClean="0">
                <a:latin typeface="Franklin Gothic Book" pitchFamily="34" charset="0"/>
              </a:rPr>
              <a:t> – svod</a:t>
            </a:r>
            <a:endParaRPr lang="cs-CZ" dirty="0">
              <a:latin typeface="Franklin Gothic Book" pitchFamily="34" charset="0"/>
            </a:endParaRPr>
          </a:p>
        </p:txBody>
      </p:sp>
      <p:pic>
        <p:nvPicPr>
          <p:cNvPr id="13" name="Obrázek 12" descr="náhradní schema vv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177" y="3216622"/>
            <a:ext cx="6480175" cy="2660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ovéPole 9"/>
          <p:cNvSpPr txBox="1">
            <a:spLocks noChangeArrowheads="1"/>
          </p:cNvSpPr>
          <p:nvPr/>
        </p:nvSpPr>
        <p:spPr bwMode="auto">
          <a:xfrm>
            <a:off x="1248615" y="5888289"/>
            <a:ext cx="20002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i="1" dirty="0">
                <a:latin typeface="Franklin Gothic Book" pitchFamily="34" charset="0"/>
              </a:rPr>
              <a:t>Obr. </a:t>
            </a:r>
            <a:r>
              <a:rPr lang="cs-CZ" sz="1200" i="1" dirty="0" smtClean="0">
                <a:latin typeface="Franklin Gothic Book" pitchFamily="34" charset="0"/>
              </a:rPr>
              <a:t>1 náhradní schéma </a:t>
            </a:r>
            <a:r>
              <a:rPr lang="cs-CZ" sz="1200" i="1" dirty="0" err="1" smtClean="0">
                <a:latin typeface="Franklin Gothic Book" pitchFamily="34" charset="0"/>
              </a:rPr>
              <a:t>vvn</a:t>
            </a:r>
            <a:endParaRPr lang="cs-CZ" sz="1200" i="1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Řešení pomocí náhradních článků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6/11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6" name="TextovéPole 10"/>
          <p:cNvSpPr txBox="1">
            <a:spLocks noChangeArrowheads="1"/>
          </p:cNvSpPr>
          <p:nvPr/>
        </p:nvSpPr>
        <p:spPr bwMode="auto">
          <a:xfrm>
            <a:off x="3078783" y="5079330"/>
            <a:ext cx="1547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U</a:t>
            </a:r>
            <a:r>
              <a:rPr lang="cs-CZ" baseline="-25000" dirty="0">
                <a:latin typeface="Franklin Gothic Book" pitchFamily="34" charset="0"/>
              </a:rPr>
              <a:t>1</a:t>
            </a:r>
            <a:r>
              <a:rPr lang="cs-CZ" dirty="0">
                <a:latin typeface="Franklin Gothic Book" pitchFamily="34" charset="0"/>
              </a:rPr>
              <a:t> = AU</a:t>
            </a:r>
            <a:r>
              <a:rPr lang="cs-CZ" baseline="-25000" dirty="0">
                <a:latin typeface="Franklin Gothic Book" pitchFamily="34" charset="0"/>
              </a:rPr>
              <a:t>2</a:t>
            </a:r>
            <a:r>
              <a:rPr lang="cs-CZ" dirty="0">
                <a:latin typeface="Franklin Gothic Book" pitchFamily="34" charset="0"/>
              </a:rPr>
              <a:t> + BI</a:t>
            </a:r>
            <a:r>
              <a:rPr lang="cs-CZ" baseline="-25000" dirty="0">
                <a:latin typeface="Franklin Gothic Book" pitchFamily="34" charset="0"/>
              </a:rPr>
              <a:t>2</a:t>
            </a:r>
          </a:p>
          <a:p>
            <a:endParaRPr lang="cs-CZ" dirty="0">
              <a:latin typeface="Franklin Gothic Book" pitchFamily="34" charset="0"/>
            </a:endParaRPr>
          </a:p>
        </p:txBody>
      </p:sp>
      <p:sp>
        <p:nvSpPr>
          <p:cNvPr id="14347" name="TextovéPole 11"/>
          <p:cNvSpPr txBox="1">
            <a:spLocks noChangeArrowheads="1"/>
          </p:cNvSpPr>
          <p:nvPr/>
        </p:nvSpPr>
        <p:spPr bwMode="auto">
          <a:xfrm>
            <a:off x="3150220" y="5579392"/>
            <a:ext cx="1490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I</a:t>
            </a:r>
            <a:r>
              <a:rPr lang="cs-CZ" baseline="-25000" dirty="0">
                <a:latin typeface="Franklin Gothic Book" pitchFamily="34" charset="0"/>
              </a:rPr>
              <a:t>1</a:t>
            </a:r>
            <a:r>
              <a:rPr lang="cs-CZ" dirty="0">
                <a:latin typeface="Franklin Gothic Book" pitchFamily="34" charset="0"/>
              </a:rPr>
              <a:t> = CU</a:t>
            </a:r>
            <a:r>
              <a:rPr lang="cs-CZ" baseline="-25000" dirty="0">
                <a:latin typeface="Franklin Gothic Book" pitchFamily="34" charset="0"/>
              </a:rPr>
              <a:t>2</a:t>
            </a:r>
            <a:r>
              <a:rPr lang="cs-CZ" dirty="0">
                <a:latin typeface="Franklin Gothic Book" pitchFamily="34" charset="0"/>
              </a:rPr>
              <a:t> + DI</a:t>
            </a:r>
            <a:r>
              <a:rPr lang="cs-CZ" baseline="-25000" dirty="0">
                <a:latin typeface="Franklin Gothic Book" pitchFamily="34" charset="0"/>
              </a:rPr>
              <a:t>2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4348" name="TextovéPole 12"/>
          <p:cNvSpPr txBox="1">
            <a:spLocks noChangeArrowheads="1"/>
          </p:cNvSpPr>
          <p:nvPr/>
        </p:nvSpPr>
        <p:spPr bwMode="auto">
          <a:xfrm>
            <a:off x="721345" y="4578126"/>
            <a:ext cx="499921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Vycházíme z obecného řešení přenosu </a:t>
            </a:r>
            <a:r>
              <a:rPr lang="cs-CZ" dirty="0" err="1" smtClean="0">
                <a:latin typeface="Franklin Gothic Book" pitchFamily="34" charset="0"/>
              </a:rPr>
              <a:t>dvojbranu</a:t>
            </a:r>
            <a:r>
              <a:rPr lang="cs-CZ" dirty="0" smtClean="0">
                <a:latin typeface="Franklin Gothic Book" pitchFamily="34" charset="0"/>
              </a:rPr>
              <a:t>: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4349" name="TextovéPole 13"/>
          <p:cNvSpPr txBox="1">
            <a:spLocks noChangeArrowheads="1"/>
          </p:cNvSpPr>
          <p:nvPr/>
        </p:nvSpPr>
        <p:spPr bwMode="auto">
          <a:xfrm>
            <a:off x="6643688" y="2071688"/>
            <a:ext cx="1063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latin typeface="Franklin Gothic Book" pitchFamily="34" charset="0"/>
              </a:rPr>
              <a:t>Π</a:t>
            </a:r>
            <a:r>
              <a:rPr lang="cs-CZ" dirty="0">
                <a:latin typeface="Franklin Gothic Book" pitchFamily="34" charset="0"/>
              </a:rPr>
              <a:t>  - pí</a:t>
            </a:r>
          </a:p>
          <a:p>
            <a:r>
              <a:rPr lang="cs-CZ" dirty="0">
                <a:latin typeface="Franklin Gothic Book" pitchFamily="34" charset="0"/>
              </a:rPr>
              <a:t>T  - té</a:t>
            </a:r>
          </a:p>
          <a:p>
            <a:r>
              <a:rPr lang="cs-CZ" dirty="0">
                <a:latin typeface="Franklin Gothic Book" pitchFamily="34" charset="0"/>
              </a:rPr>
              <a:t>Γ  - gama</a:t>
            </a:r>
          </a:p>
        </p:txBody>
      </p:sp>
      <p:sp>
        <p:nvSpPr>
          <p:cNvPr id="16" name="TextovéPole 9"/>
          <p:cNvSpPr txBox="1">
            <a:spLocks noChangeArrowheads="1"/>
          </p:cNvSpPr>
          <p:nvPr/>
        </p:nvSpPr>
        <p:spPr bwMode="auto">
          <a:xfrm>
            <a:off x="1547664" y="4005064"/>
            <a:ext cx="29528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>
                <a:latin typeface="Franklin Gothic Book" pitchFamily="34" charset="0"/>
              </a:rPr>
              <a:t>Obr. </a:t>
            </a:r>
            <a:r>
              <a:rPr lang="cs-CZ" sz="1200" i="1" dirty="0" smtClean="0">
                <a:latin typeface="Franklin Gothic Book" pitchFamily="34" charset="0"/>
              </a:rPr>
              <a:t>2  náhradní článek pro vedení </a:t>
            </a:r>
            <a:r>
              <a:rPr lang="cs-CZ" sz="1200" i="1" dirty="0" err="1" smtClean="0">
                <a:latin typeface="Franklin Gothic Book" pitchFamily="34" charset="0"/>
              </a:rPr>
              <a:t>vvn</a:t>
            </a:r>
            <a:endParaRPr lang="cs-CZ" sz="1200" i="1" dirty="0">
              <a:latin typeface="Franklin Gothic Book" pitchFamily="34" charset="0"/>
            </a:endParaRPr>
          </a:p>
        </p:txBody>
      </p:sp>
      <p:pic>
        <p:nvPicPr>
          <p:cNvPr id="14351" name="Picture 15" descr="D:\mamka\PROJEKT\3 rocnik\prezentace\clanek blok ne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556792"/>
            <a:ext cx="4536504" cy="2409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Řešení pomocí článku </a:t>
            </a:r>
            <a:r>
              <a:rPr lang="el-GR" sz="2400" dirty="0" smtClean="0"/>
              <a:t>Γ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 descr="článek gama.jpg"/>
          <p:cNvPicPr>
            <a:picLocks noChangeAspect="1"/>
          </p:cNvPicPr>
          <p:nvPr/>
        </p:nvPicPr>
        <p:blipFill>
          <a:blip r:embed="rId4" cstate="print"/>
          <a:srcRect t="8348"/>
          <a:stretch>
            <a:fillRect/>
          </a:stretch>
        </p:blipFill>
        <p:spPr>
          <a:xfrm>
            <a:off x="1214414" y="2500306"/>
            <a:ext cx="6040755" cy="2608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516" name="TextovéPole 11"/>
          <p:cNvSpPr txBox="1">
            <a:spLocks noChangeArrowheads="1"/>
          </p:cNvSpPr>
          <p:nvPr/>
        </p:nvSpPr>
        <p:spPr bwMode="auto">
          <a:xfrm>
            <a:off x="1249654" y="5559998"/>
            <a:ext cx="58941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latin typeface="Franklin Gothic Book" pitchFamily="34" charset="0"/>
              </a:rPr>
              <a:t>Článek je </a:t>
            </a:r>
            <a:r>
              <a:rPr lang="cs-CZ" dirty="0">
                <a:latin typeface="Franklin Gothic Book" pitchFamily="34" charset="0"/>
              </a:rPr>
              <a:t>složen z podélné impedance a příčné </a:t>
            </a:r>
            <a:r>
              <a:rPr lang="cs-CZ" dirty="0" smtClean="0">
                <a:latin typeface="Franklin Gothic Book" pitchFamily="34" charset="0"/>
              </a:rPr>
              <a:t>admitance.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4" name="Zahnutá šipka doprava 13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eva 14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9"/>
          <p:cNvSpPr txBox="1">
            <a:spLocks noChangeArrowheads="1"/>
          </p:cNvSpPr>
          <p:nvPr/>
        </p:nvSpPr>
        <p:spPr bwMode="auto">
          <a:xfrm>
            <a:off x="1259632" y="5157192"/>
            <a:ext cx="340642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>
                <a:latin typeface="Franklin Gothic Book" pitchFamily="34" charset="0"/>
              </a:rPr>
              <a:t>Obr. </a:t>
            </a:r>
            <a:r>
              <a:rPr lang="cs-CZ" sz="1200" i="1" dirty="0" smtClean="0">
                <a:latin typeface="Franklin Gothic Book" pitchFamily="34" charset="0"/>
              </a:rPr>
              <a:t>3 náhradní schéma článku </a:t>
            </a:r>
            <a:r>
              <a:rPr lang="el-GR" sz="1200" i="1" dirty="0" smtClean="0">
                <a:latin typeface="Franklin Gothic Book" pitchFamily="34" charset="0"/>
              </a:rPr>
              <a:t>Γ</a:t>
            </a:r>
            <a:r>
              <a:rPr lang="cs-CZ" sz="1200" i="1" dirty="0" smtClean="0">
                <a:latin typeface="Franklin Gothic Book" pitchFamily="34" charset="0"/>
              </a:rPr>
              <a:t> </a:t>
            </a:r>
            <a:endParaRPr lang="cs-CZ" sz="1200" i="1" dirty="0">
              <a:latin typeface="Franklin Gothic Boo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2910" y="1643050"/>
            <a:ext cx="4361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Používá se pro vedení délky do 100 km.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Řešení pomocí článku </a:t>
            </a:r>
            <a:r>
              <a:rPr lang="el-GR" sz="2400" dirty="0" smtClean="0"/>
              <a:t>Γ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 descr="gama článek blokově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1357298"/>
            <a:ext cx="6817424" cy="3416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4" name="Zahnutá šipka doprava 13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eva 14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971600" y="4795075"/>
            <a:ext cx="42725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Obr, 4   náhradní schéma s vyznačením impedancí a admitancí </a:t>
            </a:r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Vektorový diagram </a:t>
            </a:r>
            <a:r>
              <a:rPr lang="el-GR" sz="2400" dirty="0" smtClean="0"/>
              <a:t>Γ</a:t>
            </a:r>
            <a:r>
              <a:rPr lang="cs-CZ" sz="2400" dirty="0" smtClean="0"/>
              <a:t> článku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04188" y="6442075"/>
            <a:ext cx="576262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9/11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0" name="Obrázek 9" descr="vektorák gama článe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23642" y="1412776"/>
            <a:ext cx="5800686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539" name="TextovéPole 10"/>
          <p:cNvSpPr txBox="1">
            <a:spLocks noChangeArrowheads="1"/>
          </p:cNvSpPr>
          <p:nvPr/>
        </p:nvSpPr>
        <p:spPr bwMode="auto">
          <a:xfrm>
            <a:off x="669181" y="5013176"/>
            <a:ext cx="7215187" cy="72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latin typeface="Franklin Gothic Book" pitchFamily="34" charset="0"/>
              </a:rPr>
              <a:t>Vektor </a:t>
            </a:r>
            <a:r>
              <a:rPr lang="cs-CZ" dirty="0">
                <a:latin typeface="Franklin Gothic Book" pitchFamily="34" charset="0"/>
              </a:rPr>
              <a:t>výstupního napětí U</a:t>
            </a:r>
            <a:r>
              <a:rPr lang="cs-CZ" baseline="-25000" dirty="0">
                <a:latin typeface="Franklin Gothic Book" pitchFamily="34" charset="0"/>
              </a:rPr>
              <a:t>2</a:t>
            </a:r>
            <a:r>
              <a:rPr lang="cs-CZ" dirty="0">
                <a:latin typeface="Franklin Gothic Book" pitchFamily="34" charset="0"/>
              </a:rPr>
              <a:t> leží v kladném  směru vodorovné </a:t>
            </a:r>
            <a:r>
              <a:rPr lang="cs-CZ" dirty="0" smtClean="0">
                <a:latin typeface="Franklin Gothic Book" pitchFamily="34" charset="0"/>
              </a:rPr>
              <a:t>osy. </a:t>
            </a:r>
          </a:p>
          <a:p>
            <a:pPr>
              <a:spcAft>
                <a:spcPts val="600"/>
              </a:spcAft>
            </a:pPr>
            <a:r>
              <a:rPr lang="cs-CZ" dirty="0" smtClean="0">
                <a:latin typeface="Franklin Gothic Book" pitchFamily="34" charset="0"/>
              </a:rPr>
              <a:t>Vstupní </a:t>
            </a:r>
            <a:r>
              <a:rPr lang="cs-CZ" dirty="0">
                <a:latin typeface="Franklin Gothic Book" pitchFamily="34" charset="0"/>
              </a:rPr>
              <a:t>napětí je vektorovým součtem napětí výstupního a úbytku </a:t>
            </a:r>
            <a:r>
              <a:rPr lang="cs-CZ" dirty="0" smtClean="0">
                <a:latin typeface="Franklin Gothic Book" pitchFamily="34" charset="0"/>
              </a:rPr>
              <a:t>napětí.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2" name="TextovéPole 9"/>
          <p:cNvSpPr txBox="1">
            <a:spLocks noChangeArrowheads="1"/>
          </p:cNvSpPr>
          <p:nvPr/>
        </p:nvSpPr>
        <p:spPr bwMode="auto">
          <a:xfrm>
            <a:off x="1763688" y="4583410"/>
            <a:ext cx="38798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>
                <a:latin typeface="Franklin Gothic Book" pitchFamily="34" charset="0"/>
              </a:rPr>
              <a:t>Obr. </a:t>
            </a:r>
            <a:r>
              <a:rPr lang="cs-CZ" sz="1200" i="1" dirty="0" smtClean="0">
                <a:latin typeface="Franklin Gothic Book" pitchFamily="34" charset="0"/>
              </a:rPr>
              <a:t>5  vektorový diagram článku </a:t>
            </a:r>
            <a:r>
              <a:rPr lang="el-GR" sz="1200" i="1" dirty="0" smtClean="0">
                <a:latin typeface="Franklin Gothic Book" pitchFamily="34" charset="0"/>
              </a:rPr>
              <a:t>Γ</a:t>
            </a:r>
            <a:endParaRPr lang="cs-CZ" sz="1200" i="1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Blondelovy konstanty pro </a:t>
            </a:r>
            <a:r>
              <a:rPr lang="el-GR" sz="2400" dirty="0" smtClean="0"/>
              <a:t>Γ</a:t>
            </a:r>
            <a:r>
              <a:rPr lang="cs-CZ" sz="2400" dirty="0" smtClean="0"/>
              <a:t> článek</a:t>
            </a:r>
            <a:endParaRPr lang="cs-CZ" sz="2400" dirty="0"/>
          </a:p>
        </p:txBody>
      </p:sp>
      <p:sp>
        <p:nvSpPr>
          <p:cNvPr id="23555" name="TextovéPole 2"/>
          <p:cNvSpPr txBox="1">
            <a:spLocks noChangeArrowheads="1"/>
          </p:cNvSpPr>
          <p:nvPr/>
        </p:nvSpPr>
        <p:spPr bwMode="auto">
          <a:xfrm>
            <a:off x="539552" y="1700808"/>
            <a:ext cx="64674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Do základních rovnic dvojbranu </a:t>
            </a:r>
            <a:r>
              <a:rPr lang="cs-CZ" dirty="0" smtClean="0">
                <a:latin typeface="Franklin Gothic Book" pitchFamily="34" charset="0"/>
              </a:rPr>
              <a:t>dosadíme Blondelovy konstanty :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2355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4102" y="2780928"/>
            <a:ext cx="61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3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355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23560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4102" y="3280991"/>
            <a:ext cx="647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356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23563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8492" y="3728666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4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356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23566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4200153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7" name="Rectangle 12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6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10/11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811717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2443</TotalTime>
  <Words>434</Words>
  <Application>Microsoft Office PowerPoint</Application>
  <PresentationFormat>Předvádění na obrazovce (4:3)</PresentationFormat>
  <Paragraphs>106</Paragraphs>
  <Slides>11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Snímek 2</vt:lpstr>
      <vt:lpstr>Vedení vvn</vt:lpstr>
      <vt:lpstr>Parametry vedení</vt:lpstr>
      <vt:lpstr>Náhradní schéma vvn</vt:lpstr>
      <vt:lpstr>Řešení pomocí náhradních článků</vt:lpstr>
      <vt:lpstr>Řešení pomocí článku Γ</vt:lpstr>
      <vt:lpstr>Řešení pomocí článku Γ</vt:lpstr>
      <vt:lpstr>Vektorový diagram Γ článku</vt:lpstr>
      <vt:lpstr>Blondelovy konstanty pro Γ článek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241</cp:revision>
  <dcterms:created xsi:type="dcterms:W3CDTF">2013-07-31T15:33:23Z</dcterms:created>
  <dcterms:modified xsi:type="dcterms:W3CDTF">2014-05-18T13:49:06Z</dcterms:modified>
</cp:coreProperties>
</file>