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73" r:id="rId2"/>
    <p:sldId id="276" r:id="rId3"/>
    <p:sldId id="274" r:id="rId4"/>
    <p:sldId id="257" r:id="rId5"/>
    <p:sldId id="259" r:id="rId6"/>
    <p:sldId id="261" r:id="rId7"/>
    <p:sldId id="263" r:id="rId8"/>
    <p:sldId id="278" r:id="rId9"/>
    <p:sldId id="260" r:id="rId10"/>
    <p:sldId id="277" r:id="rId11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20" d="100"/>
          <a:sy n="120" d="100"/>
        </p:scale>
        <p:origin x="2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55CF73-367B-4128-93F4-D8EE89B6D312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9E49FA-E3C7-4EE5-B16B-5A08C4987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6544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OBRAZEK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F9E49FA-E3C7-4EE5-B16B-5A08C498744B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6106F-ECDB-407B-80D9-D7D903F8054A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D7C22-38BA-42F1-99C8-01A347294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77612-C0EE-4484-B4A1-2DA7B6DB6E6D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4BF90A-19C2-4595-9317-297FC9982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BC9AD-01C6-4B55-965B-211660150D01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EBC3F-56FE-419C-A41C-F10F29422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7D4B6-A2B5-4BDA-BB49-7608D09EE08E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9FFA2-A624-40CF-AE54-F5C534DFC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BC49-954C-4397-82BA-9E98144FFCD5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0E379-B3AE-4DFB-88EF-F1455AE22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231C5-95D7-4C96-A21A-118A5A47E369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E6A2C-60AA-4CCE-AF6B-E1802A7E0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F42E5-050F-4A58-B657-E520F863D879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B42-9096-4EF8-91D0-036C7ADCF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26A33-7D13-4F25-B3DB-27200A08B20B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DEF65-1CD9-4A72-B4AE-1B22EE393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9FADA-E60C-4EDE-A942-E80AF58D62D2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E685D-9129-4AF0-A2ED-3C3D22E0E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16418-6323-40E9-B3C5-0E5719F449AF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F654E-A782-4D7B-AEE5-9D0FD11AF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586E4-95AE-4F8E-953B-4EC60E992C00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2291A-B85B-4867-BE1D-D84D69AE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0D7EC4-603E-4D3B-B242-6B3B078DBB36}" type="datetimeFigureOut">
              <a:rPr lang="cs-CZ"/>
              <a:pPr>
                <a:defRPr/>
              </a:pPr>
              <a:t>7.8.2014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5EA1CA-A458-4DAC-9841-60D74FFCF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0" r:id="rId4"/>
    <p:sldLayoutId id="2147483686" r:id="rId5"/>
    <p:sldLayoutId id="2147483681" r:id="rId6"/>
    <p:sldLayoutId id="2147483687" r:id="rId7"/>
    <p:sldLayoutId id="2147483688" r:id="rId8"/>
    <p:sldLayoutId id="2147483689" r:id="rId9"/>
    <p:sldLayoutId id="2147483682" r:id="rId10"/>
    <p:sldLayoutId id="214748369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zuzana.kerndlova@sspbrno.cz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KOMPENZACE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VY_52_INOVACE_01_28_KEZU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Kompenzace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VY_52_INOVACE_01_28_KEZU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22.4.2014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 SPŠEIT. Jedná se o výkladovou prezentaci k problematice kompenzace. Studenti se seznámí s pojmem kompenzace, jejími důvody a způsoby.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Kompenzace,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příčiny, způsoby kompenzace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kompenzace</a:t>
            </a:r>
            <a:endParaRPr lang="cs-CZ" sz="2800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323528" y="3356992"/>
            <a:ext cx="838619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10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4/10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30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6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7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09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14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2315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596" y="1500174"/>
            <a:ext cx="778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Pro provoz zařízení na straně elektrických sítí nebo spotřebičů je zapotřebí vytvořit elektromagnetické pole.</a:t>
            </a:r>
            <a:endParaRPr lang="cs-CZ" dirty="0">
              <a:latin typeface="+mn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8596" y="2214554"/>
            <a:ext cx="675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Vytváří se buď indukčností ( vinutími) nebo kapacitou (elektrodami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596" y="2643182"/>
            <a:ext cx="4917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Dochází k fázovému posunu proudu vůči napětí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3" name="Obrázek 32" descr="fázový posun kompenza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3108" y="3143248"/>
            <a:ext cx="3943350" cy="2589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4" name="TextovéPole 33"/>
          <p:cNvSpPr txBox="1"/>
          <p:nvPr/>
        </p:nvSpPr>
        <p:spPr>
          <a:xfrm>
            <a:off x="2714612" y="5857892"/>
            <a:ext cx="27357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1 Fázový posun proudu vůči napětí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1428736"/>
            <a:ext cx="778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Jednotlivé prvky elektrizační soustavy můžeme popsat jejich impedancí obsahující činnou a jalovou složku.</a:t>
            </a:r>
            <a:endParaRPr lang="cs-CZ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2143116"/>
            <a:ext cx="7858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Jalová složka nelze zužitkovat, ale přesto se přenáší mezi zdrojem a spotřebičem.</a:t>
            </a:r>
            <a:endParaRPr lang="cs-CZ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472" y="3071810"/>
            <a:ext cx="7129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Vznikají v jednotlivých prvcích ztráty uvolňované ve formě tepla do okolí.</a:t>
            </a:r>
            <a:endParaRPr lang="cs-CZ" dirty="0"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1472" y="3714752"/>
            <a:ext cx="5064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Ztráty snižujeme </a:t>
            </a:r>
            <a:r>
              <a:rPr lang="cs-CZ" dirty="0" err="1" smtClean="0">
                <a:latin typeface="+mn-lt"/>
              </a:rPr>
              <a:t>tvz</a:t>
            </a:r>
            <a:r>
              <a:rPr lang="cs-CZ" dirty="0" smtClean="0">
                <a:latin typeface="+mn-lt"/>
              </a:rPr>
              <a:t>. </a:t>
            </a:r>
            <a:r>
              <a:rPr lang="cs-CZ" b="1" dirty="0" smtClean="0">
                <a:latin typeface="+mn-lt"/>
              </a:rPr>
              <a:t>kompenzací jalového výkonu</a:t>
            </a:r>
            <a:r>
              <a:rPr lang="cs-CZ" dirty="0" smtClean="0">
                <a:latin typeface="+mn-lt"/>
              </a:rPr>
              <a:t>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Princip kompenzace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6/10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1785926"/>
            <a:ext cx="8286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Posun mezi proudem a napětím udává veličina zvaná účiník, tedy cosinus úhlu fázového posunu mezi 1. harmonickou napětí a proudu.</a:t>
            </a:r>
            <a:endParaRPr lang="cs-CZ" dirty="0">
              <a:latin typeface="+mn-lt"/>
            </a:endParaRPr>
          </a:p>
        </p:txBody>
      </p:sp>
      <p:pic>
        <p:nvPicPr>
          <p:cNvPr id="16" name="Obrázek 15" descr="kompenzace fazorovy uvod.JPG"/>
          <p:cNvPicPr>
            <a:picLocks noChangeAspect="1"/>
          </p:cNvPicPr>
          <p:nvPr/>
        </p:nvPicPr>
        <p:blipFill>
          <a:blip r:embed="rId4" cstate="print"/>
          <a:srcRect l="9729" t="18171" r="25446"/>
          <a:stretch>
            <a:fillRect/>
          </a:stretch>
        </p:blipFill>
        <p:spPr>
          <a:xfrm>
            <a:off x="1928794" y="2571744"/>
            <a:ext cx="4833154" cy="25128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2913150" y="5214950"/>
            <a:ext cx="22303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2 Snížení fázového posunu</a:t>
            </a:r>
            <a:endParaRPr lang="cs-CZ" sz="1200" i="1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1472" y="5786454"/>
            <a:ext cx="6130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Kosinus úhlu φ je podíl činného výkonu k výkonu zdánlivému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Matematický model kompenzace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7/10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42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29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7431" name="Rectangle 13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1285860"/>
            <a:ext cx="4170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Střídavá síť s paralelním kondenzátorem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910" y="5774312"/>
            <a:ext cx="4602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Po připojení C dojde ke změně </a:t>
            </a:r>
            <a:r>
              <a:rPr lang="cs-CZ" dirty="0" err="1" smtClean="0">
                <a:latin typeface="+mn-lt"/>
              </a:rPr>
              <a:t>fázoru</a:t>
            </a:r>
            <a:r>
              <a:rPr lang="cs-CZ" dirty="0" smtClean="0">
                <a:latin typeface="+mn-lt"/>
              </a:rPr>
              <a:t> proudu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5" name="Obrázek 24" descr="matematicky model kompenzace.JPG"/>
          <p:cNvPicPr>
            <a:picLocks noChangeAspect="1"/>
          </p:cNvPicPr>
          <p:nvPr/>
        </p:nvPicPr>
        <p:blipFill>
          <a:blip r:embed="rId3" cstate="print"/>
          <a:srcRect l="6455" r="14344" b="5558"/>
          <a:stretch>
            <a:fillRect/>
          </a:stretch>
        </p:blipFill>
        <p:spPr>
          <a:xfrm>
            <a:off x="2584231" y="1855857"/>
            <a:ext cx="3960000" cy="12186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Obrázek 26" descr="matematicka model kompenzace 1.JPG"/>
          <p:cNvPicPr>
            <a:picLocks noChangeAspect="1"/>
          </p:cNvPicPr>
          <p:nvPr/>
        </p:nvPicPr>
        <p:blipFill>
          <a:blip r:embed="rId4" cstate="print"/>
          <a:srcRect l="12577" r="11949"/>
          <a:stretch>
            <a:fillRect/>
          </a:stretch>
        </p:blipFill>
        <p:spPr>
          <a:xfrm>
            <a:off x="2592000" y="3213179"/>
            <a:ext cx="3960000" cy="2156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8" name="TextovéPole 27"/>
          <p:cNvSpPr txBox="1"/>
          <p:nvPr/>
        </p:nvSpPr>
        <p:spPr>
          <a:xfrm>
            <a:off x="3214641" y="5384249"/>
            <a:ext cx="27147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Obr.2 Matematický model kompenzace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 – základní vztahy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8/10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11821" y="1540056"/>
            <a:ext cx="1092857" cy="257143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995983" y="2204864"/>
            <a:ext cx="1054285" cy="282857"/>
          </a:xfrm>
          <a:prstGeom prst="rect">
            <a:avLst/>
          </a:prstGeom>
          <a:noFill/>
        </p:spPr>
      </p:pic>
      <p:pic>
        <p:nvPicPr>
          <p:cNvPr id="39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2780928"/>
            <a:ext cx="771429" cy="462857"/>
          </a:xfrm>
          <a:prstGeom prst="rect">
            <a:avLst/>
          </a:prstGeom>
          <a:noFill/>
        </p:spPr>
      </p:pic>
      <p:pic>
        <p:nvPicPr>
          <p:cNvPr id="40" name="Picture 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1037"/>
          <a:stretch>
            <a:fillRect/>
          </a:stretch>
        </p:blipFill>
        <p:spPr bwMode="auto">
          <a:xfrm>
            <a:off x="971600" y="3531897"/>
            <a:ext cx="842339" cy="257143"/>
          </a:xfrm>
          <a:prstGeom prst="rect">
            <a:avLst/>
          </a:prstGeom>
          <a:noFill/>
        </p:spPr>
      </p:pic>
      <p:pic>
        <p:nvPicPr>
          <p:cNvPr id="41" name="Picture 1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4073"/>
          <a:stretch>
            <a:fillRect/>
          </a:stretch>
        </p:blipFill>
        <p:spPr bwMode="auto">
          <a:xfrm>
            <a:off x="971600" y="4179969"/>
            <a:ext cx="2176413" cy="257143"/>
          </a:xfrm>
          <a:prstGeom prst="rect">
            <a:avLst/>
          </a:prstGeom>
          <a:noFill/>
        </p:spPr>
      </p:pic>
      <p:pic>
        <p:nvPicPr>
          <p:cNvPr id="42" name="Picture 1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8023"/>
          <a:stretch>
            <a:fillRect/>
          </a:stretch>
        </p:blipFill>
        <p:spPr bwMode="auto">
          <a:xfrm>
            <a:off x="971600" y="4845760"/>
            <a:ext cx="2181756" cy="282857"/>
          </a:xfrm>
          <a:prstGeom prst="rect">
            <a:avLst/>
          </a:prstGeom>
          <a:noFill/>
        </p:spPr>
      </p:pic>
      <p:sp>
        <p:nvSpPr>
          <p:cNvPr id="43" name="TextovéPole 42"/>
          <p:cNvSpPr txBox="1"/>
          <p:nvPr/>
        </p:nvSpPr>
        <p:spPr>
          <a:xfrm>
            <a:off x="3851920" y="1475492"/>
            <a:ext cx="2523127" cy="36779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Činná složka proudu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Jalová složka proudu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Účiník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 - 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Zdánlivý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VA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Činný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W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Jalový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err="1" smtClean="0">
                <a:latin typeface="+mn-lt"/>
              </a:rPr>
              <a:t>VAr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9/10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3209" y="1714488"/>
            <a:ext cx="1502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Kompenzace:</a:t>
            </a:r>
            <a:endParaRPr lang="cs-CZ" dirty="0"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84859" y="2357430"/>
            <a:ext cx="792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individuální – kompenzační zařízení připojeno přímo na svorky spotřebiče</a:t>
            </a:r>
            <a:endParaRPr lang="cs-CZ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97888" y="2924944"/>
            <a:ext cx="792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skupinová – kompenzační zařízení připojeno na přípojnicích rozvaděče pro skupinu spotřebičů</a:t>
            </a:r>
            <a:endParaRPr lang="cs-CZ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87718" y="3717032"/>
            <a:ext cx="792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centrální – kompenzace připojena na přípojnice vstupní trafostanice podniku</a:t>
            </a:r>
            <a:endParaRPr lang="cs-CZ" dirty="0">
              <a:latin typeface="+mn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82956" y="4293096"/>
            <a:ext cx="792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kombinovaná – logická kombinace předchozích variant, zejména v průmyslových sítích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  <a:hlinkClick r:id="rId2"/>
              </a:rPr>
              <a:t>zuzana.kerndlova@sspbrno.cz</a:t>
            </a:r>
            <a:endParaRPr lang="cs-CZ" sz="1600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Ilustrace: archiv autora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2546</TotalTime>
  <Words>425</Words>
  <Application>Microsoft Office PowerPoint</Application>
  <PresentationFormat>Předvádění na obrazovce (4:3)</PresentationFormat>
  <Paragraphs>98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kompenzace</vt:lpstr>
      <vt:lpstr>Kompenzace</vt:lpstr>
      <vt:lpstr>kompenzace</vt:lpstr>
      <vt:lpstr>Princip kompenzace</vt:lpstr>
      <vt:lpstr>Matematický model kompenzace</vt:lpstr>
      <vt:lpstr>Kompenzace – základní vztahy</vt:lpstr>
      <vt:lpstr>Kompenzace</vt:lpstr>
      <vt:lpstr>DĚKUJI ZA POZORNOST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pc</cp:lastModifiedBy>
  <cp:revision>254</cp:revision>
  <dcterms:created xsi:type="dcterms:W3CDTF">2013-07-31T15:33:23Z</dcterms:created>
  <dcterms:modified xsi:type="dcterms:W3CDTF">2014-08-07T13:26:53Z</dcterms:modified>
</cp:coreProperties>
</file>