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15" r:id="rId1"/>
  </p:sldMasterIdLst>
  <p:notesMasterIdLst>
    <p:notesMasterId r:id="rId13"/>
  </p:notesMasterIdLst>
  <p:sldIdLst>
    <p:sldId id="276" r:id="rId2"/>
    <p:sldId id="280" r:id="rId3"/>
    <p:sldId id="279" r:id="rId4"/>
    <p:sldId id="257" r:id="rId5"/>
    <p:sldId id="282" r:id="rId6"/>
    <p:sldId id="259" r:id="rId7"/>
    <p:sldId id="258" r:id="rId8"/>
    <p:sldId id="283" r:id="rId9"/>
    <p:sldId id="284" r:id="rId10"/>
    <p:sldId id="285" r:id="rId11"/>
    <p:sldId id="281" r:id="rId12"/>
  </p:sldIdLst>
  <p:sldSz cx="9144000" cy="6858000" type="screen4x3"/>
  <p:notesSz cx="7102475" cy="10231438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88" autoAdjust="0"/>
    <p:restoredTop sz="94624" autoAdjust="0"/>
  </p:normalViewPr>
  <p:slideViewPr>
    <p:cSldViewPr>
      <p:cViewPr>
        <p:scale>
          <a:sx n="100" d="100"/>
          <a:sy n="100" d="100"/>
        </p:scale>
        <p:origin x="-1026" y="28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077739" cy="511572"/>
          </a:xfrm>
          <a:prstGeom prst="rect">
            <a:avLst/>
          </a:prstGeom>
        </p:spPr>
        <p:txBody>
          <a:bodyPr vert="horz" lIns="99048" tIns="49524" rIns="99048" bIns="49524" rtlCol="0"/>
          <a:lstStyle>
            <a:lvl1pPr algn="l">
              <a:defRPr sz="13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4023092" y="0"/>
            <a:ext cx="3077739" cy="511572"/>
          </a:xfrm>
          <a:prstGeom prst="rect">
            <a:avLst/>
          </a:prstGeom>
        </p:spPr>
        <p:txBody>
          <a:bodyPr vert="horz" lIns="99048" tIns="49524" rIns="99048" bIns="49524" rtlCol="0"/>
          <a:lstStyle>
            <a:lvl1pPr algn="r">
              <a:defRPr sz="1300"/>
            </a:lvl1pPr>
          </a:lstStyle>
          <a:p>
            <a:pPr>
              <a:defRPr/>
            </a:pPr>
            <a:fld id="{770C4CC2-8E11-4727-9A6D-245C4F0FF3CB}" type="datetimeFigureOut">
              <a:rPr lang="cs-CZ"/>
              <a:pPr>
                <a:defRPr/>
              </a:pPr>
              <a:t>18.5.2014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993775" y="766763"/>
            <a:ext cx="5114925" cy="383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9048" tIns="49524" rIns="99048" bIns="49524" rtlCol="0" anchor="ctr"/>
          <a:lstStyle/>
          <a:p>
            <a:pPr lvl="0"/>
            <a:endParaRPr lang="cs-CZ" noProof="0" smtClean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710248" y="4859933"/>
            <a:ext cx="5681980" cy="4604147"/>
          </a:xfrm>
          <a:prstGeom prst="rect">
            <a:avLst/>
          </a:prstGeom>
        </p:spPr>
        <p:txBody>
          <a:bodyPr vert="horz" lIns="99048" tIns="49524" rIns="99048" bIns="49524" rtlCol="0">
            <a:normAutofit/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9718090"/>
            <a:ext cx="3077739" cy="511572"/>
          </a:xfrm>
          <a:prstGeom prst="rect">
            <a:avLst/>
          </a:prstGeom>
        </p:spPr>
        <p:txBody>
          <a:bodyPr vert="horz" lIns="99048" tIns="49524" rIns="99048" bIns="49524" rtlCol="0" anchor="b"/>
          <a:lstStyle>
            <a:lvl1pPr algn="l">
              <a:defRPr sz="13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4023092" y="9718090"/>
            <a:ext cx="3077739" cy="511572"/>
          </a:xfrm>
          <a:prstGeom prst="rect">
            <a:avLst/>
          </a:prstGeom>
        </p:spPr>
        <p:txBody>
          <a:bodyPr vert="horz" lIns="99048" tIns="49524" rIns="99048" bIns="49524" rtlCol="0" anchor="b"/>
          <a:lstStyle>
            <a:lvl1pPr algn="r">
              <a:defRPr sz="1300"/>
            </a:lvl1pPr>
          </a:lstStyle>
          <a:p>
            <a:pPr>
              <a:defRPr/>
            </a:pPr>
            <a:fld id="{1F64667F-604C-4ADF-A824-4E1ECD18DDE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809752652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2771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r>
              <a:rPr lang="cs-CZ" smtClean="0"/>
              <a:t>Doplnit tabulku</a:t>
            </a: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8675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r>
              <a:rPr lang="cs-CZ" dirty="0" smtClean="0"/>
              <a:t>POPSAT OBRÁZEK</a:t>
            </a:r>
          </a:p>
        </p:txBody>
      </p:sp>
      <p:sp>
        <p:nvSpPr>
          <p:cNvPr id="28676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2661819C-C751-40AA-8EEB-2E675ED0BFA7}" type="slidenum">
              <a:rPr lang="cs-CZ"/>
              <a:pPr fontAlgn="base">
                <a:spcBef>
                  <a:spcPct val="0"/>
                </a:spcBef>
                <a:spcAft>
                  <a:spcPct val="0"/>
                </a:spcAft>
              </a:pPr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0723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dirty="0" smtClean="0"/>
          </a:p>
        </p:txBody>
      </p:sp>
      <p:sp>
        <p:nvSpPr>
          <p:cNvPr id="30724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013FE75F-F53A-4CBD-BC3E-BC519BBDAF10}" type="slidenum">
              <a:rPr lang="cs-CZ" smtClean="0"/>
              <a:pPr/>
              <a:t>7</a:t>
            </a:fld>
            <a:endParaRPr lang="cs-CZ" smtClean="0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0723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dirty="0" smtClean="0"/>
          </a:p>
        </p:txBody>
      </p:sp>
      <p:sp>
        <p:nvSpPr>
          <p:cNvPr id="30724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013FE75F-F53A-4CBD-BC3E-BC519BBDAF10}" type="slidenum">
              <a:rPr lang="cs-CZ" smtClean="0"/>
              <a:pPr/>
              <a:t>8</a:t>
            </a:fld>
            <a:endParaRPr lang="cs-CZ" smtClean="0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0723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dirty="0" smtClean="0"/>
          </a:p>
        </p:txBody>
      </p:sp>
      <p:sp>
        <p:nvSpPr>
          <p:cNvPr id="30724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013FE75F-F53A-4CBD-BC3E-BC519BBDAF10}" type="slidenum">
              <a:rPr lang="cs-CZ" smtClean="0"/>
              <a:pPr/>
              <a:t>10</a:t>
            </a:fld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římá spojovací čára 3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Klepnutím lze upravit styl předlohy podnadpisů.</a:t>
            </a:r>
            <a:endParaRPr lang="en-US"/>
          </a:p>
        </p:txBody>
      </p:sp>
      <p:sp>
        <p:nvSpPr>
          <p:cNvPr id="5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77D61B6-EED7-4ED9-B542-1687119A2CDF}" type="datetimeFigureOut">
              <a:rPr lang="cs-CZ"/>
              <a:pPr>
                <a:defRPr/>
              </a:pPr>
              <a:t>18.5.2014</a:t>
            </a:fld>
            <a:endParaRPr lang="cs-CZ"/>
          </a:p>
        </p:txBody>
      </p:sp>
      <p:sp>
        <p:nvSpPr>
          <p:cNvPr id="6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825"/>
            <a:ext cx="758825" cy="2476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2289489-1D2B-4D9B-B268-241A50EAA2F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2ACDD54-71C5-48D1-BCFF-B2AA4235A179}" type="datetimeFigureOut">
              <a:rPr lang="cs-CZ"/>
              <a:pPr>
                <a:defRPr/>
              </a:pPr>
              <a:t>18.5.2014</a:t>
            </a:fld>
            <a:endParaRPr lang="cs-CZ"/>
          </a:p>
        </p:txBody>
      </p:sp>
      <p:sp>
        <p:nvSpPr>
          <p:cNvPr id="5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825"/>
            <a:ext cx="758825" cy="2476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500B28E-E91F-4DA4-B03E-A2628751546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římá spojovací čára 3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5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641F20B-34CA-458B-9F08-026F8F71EFA8}" type="datetimeFigureOut">
              <a:rPr lang="cs-CZ"/>
              <a:pPr>
                <a:defRPr/>
              </a:pPr>
              <a:t>18.5.2014</a:t>
            </a:fld>
            <a:endParaRPr lang="cs-CZ"/>
          </a:p>
        </p:txBody>
      </p:sp>
      <p:sp>
        <p:nvSpPr>
          <p:cNvPr id="7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EC3BB9C-AD00-468C-9B2B-C0A59969008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10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2F86A6B-6FAD-44B7-8950-8DB2A28C72AF}" type="datetimeFigureOut">
              <a:rPr lang="cs-CZ"/>
              <a:pPr>
                <a:defRPr/>
              </a:pPr>
              <a:t>18.5.2014</a:t>
            </a:fld>
            <a:endParaRPr lang="cs-CZ"/>
          </a:p>
        </p:txBody>
      </p:sp>
      <p:sp>
        <p:nvSpPr>
          <p:cNvPr id="6" name="Zástupný symbol pro zápatí 2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DFE8C11-5C48-413E-846F-5D1AD06EEA2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8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97B1AFD-4BF0-49A3-9E41-E7929A0AB886}" type="datetimeFigureOut">
              <a:rPr lang="cs-CZ"/>
              <a:pPr>
                <a:defRPr/>
              </a:pPr>
              <a:t>18.5.2014</a:t>
            </a:fld>
            <a:endParaRPr lang="cs-CZ"/>
          </a:p>
        </p:txBody>
      </p:sp>
      <p:sp>
        <p:nvSpPr>
          <p:cNvPr id="9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76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A556A99-6E08-4433-94AD-AC1509FE9D8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datum 10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E415189-6F8E-4CB4-BFC3-1B9BDB402BDB}" type="datetimeFigureOut">
              <a:rPr lang="cs-CZ"/>
              <a:pPr>
                <a:defRPr/>
              </a:pPr>
              <a:t>18.5.2014</a:t>
            </a:fld>
            <a:endParaRPr lang="cs-CZ"/>
          </a:p>
        </p:txBody>
      </p:sp>
      <p:sp>
        <p:nvSpPr>
          <p:cNvPr id="4" name="Zástupný symbol pro zápatí 2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2029CFA-E786-47EB-8896-EC2188D3D3C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F9E229F-ADF8-44E7-9EC4-EEB7472C8BBD}" type="datetimeFigureOut">
              <a:rPr lang="cs-CZ"/>
              <a:pPr>
                <a:defRPr/>
              </a:pPr>
              <a:t>18.5.2014</a:t>
            </a:fld>
            <a:endParaRPr lang="cs-CZ"/>
          </a:p>
        </p:txBody>
      </p:sp>
      <p:sp>
        <p:nvSpPr>
          <p:cNvPr id="3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4F0CE30-CCDB-4C14-B143-64EDBD34E66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římá spojovací čára 4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/>
          <a:lstStyle>
            <a:lvl1pPr algn="l">
              <a:buNone/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0B0B9AA-6FB6-465C-98FB-1B7B08E21BE2}" type="datetimeFigureOut">
              <a:rPr lang="cs-CZ"/>
              <a:pPr>
                <a:defRPr/>
              </a:pPr>
              <a:t>18.5.2014</a:t>
            </a:fld>
            <a:endParaRPr lang="cs-CZ"/>
          </a:p>
        </p:txBody>
      </p:sp>
      <p:sp>
        <p:nvSpPr>
          <p:cNvPr id="7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06B8258-38FA-4E20-8F76-F3D81241E8C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>
            <a:normAutofit/>
          </a:bodyPr>
          <a:lstStyle>
            <a:lvl1pPr marL="0" indent="0">
              <a:buNone/>
              <a:defRPr sz="3200"/>
            </a:lvl1pPr>
          </a:lstStyle>
          <a:p>
            <a:pPr lvl="0"/>
            <a:r>
              <a:rPr lang="cs-CZ" noProof="0" smtClean="0"/>
              <a:t>Klepnutím na ikonu přidáte obrázek.</a:t>
            </a:r>
            <a:endParaRPr lang="en-US" noProof="0" dirty="0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/>
          <a:lstStyle>
            <a:lvl1pPr algn="l">
              <a:buNone/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04BC15B-E19C-4D7E-92C8-EEB7411CA088}" type="datetimeFigureOut">
              <a:rPr lang="cs-CZ"/>
              <a:pPr>
                <a:defRPr/>
              </a:pPr>
              <a:t>18.5.2014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1925C98-D62C-46E3-8CB7-0E69110D8DA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0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5A95C9C-E567-4577-B69E-CEC863873E68}" type="datetimeFigureOut">
              <a:rPr lang="cs-CZ"/>
              <a:pPr>
                <a:defRPr/>
              </a:pPr>
              <a:t>18.5.2014</a:t>
            </a:fld>
            <a:endParaRPr lang="cs-CZ"/>
          </a:p>
        </p:txBody>
      </p:sp>
      <p:sp>
        <p:nvSpPr>
          <p:cNvPr id="5" name="Zástupný symbol pro zápatí 2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C3A4B3-E741-4DF5-B0D9-14A2D9E55AA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E0ACE5E-36B6-405E-853A-BAAF4A523566}" type="datetimeFigureOut">
              <a:rPr lang="cs-CZ"/>
              <a:pPr>
                <a:defRPr/>
              </a:pPr>
              <a:t>18.5.2014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D670A9F-5729-4B98-9250-9F9BCE61009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1029" name="Zástupný symbol pro text 7"/>
          <p:cNvSpPr>
            <a:spLocks noGrp="1"/>
          </p:cNvSpPr>
          <p:nvPr>
            <p:ph type="body" idx="1"/>
          </p:nvPr>
        </p:nvSpPr>
        <p:spPr bwMode="auto">
          <a:xfrm>
            <a:off x="304800" y="1554163"/>
            <a:ext cx="8686800" cy="4525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pPr>
              <a:defRPr/>
            </a:pPr>
            <a:fld id="{475FB4C1-4299-4DF3-9493-38B9CAD419FC}" type="datetimeFigureOut">
              <a:rPr lang="cs-CZ"/>
              <a:pPr>
                <a:defRPr/>
              </a:pPr>
              <a:t>18.5.2014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pPr>
              <a:defRPr/>
            </a:pPr>
            <a:fld id="{83807126-8BB7-4265-868E-FF86742F553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54" r:id="rId4"/>
    <p:sldLayoutId id="2147483760" r:id="rId5"/>
    <p:sldLayoutId id="2147483755" r:id="rId6"/>
    <p:sldLayoutId id="2147483761" r:id="rId7"/>
    <p:sldLayoutId id="2147483762" r:id="rId8"/>
    <p:sldLayoutId id="2147483763" r:id="rId9"/>
    <p:sldLayoutId id="2147483756" r:id="rId10"/>
    <p:sldLayoutId id="2147483764" r:id="rId11"/>
  </p:sldLayoutIdLst>
  <p:txStyles>
    <p:titleStyle>
      <a:lvl1pPr algn="l" rtl="0" eaLnBrk="0" fontAlgn="base" hangingPunct="0">
        <a:spcBef>
          <a:spcPct val="0"/>
        </a:spcBef>
        <a:spcAft>
          <a:spcPct val="0"/>
        </a:spcAft>
        <a:defRPr sz="3600" kern="1200" cap="all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 2" pitchFamily="18" charset="2"/>
        <a:buChar char=""/>
        <a:defRPr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 2" pitchFamily="18" charset="2"/>
        <a:buChar char=""/>
        <a:defRPr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 2" pitchFamily="18" charset="2"/>
        <a:buChar char=""/>
        <a:defRPr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 2" pitchFamily="18" charset="2"/>
        <a:buChar char=""/>
        <a:defRPr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60000"/>
        <a:buFont typeface="Wingdings 2" pitchFamily="18" charset="2"/>
        <a:buChar char=""/>
        <a:defRPr sz="20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7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png"/><Relationship Id="rId3" Type="http://schemas.openxmlformats.org/officeDocument/2006/relationships/image" Target="../media/image4.jpeg"/><Relationship Id="rId7" Type="http://schemas.openxmlformats.org/officeDocument/2006/relationships/image" Target="../media/image11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0.png"/><Relationship Id="rId5" Type="http://schemas.openxmlformats.org/officeDocument/2006/relationships/image" Target="../media/image9.png"/><Relationship Id="rId4" Type="http://schemas.openxmlformats.org/officeDocument/2006/relationships/image" Target="../media/image7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3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5.jpeg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3" name="TextovéPole 6"/>
          <p:cNvSpPr txBox="1">
            <a:spLocks noChangeArrowheads="1"/>
          </p:cNvSpPr>
          <p:nvPr/>
        </p:nvSpPr>
        <p:spPr bwMode="auto">
          <a:xfrm>
            <a:off x="1258888" y="3500438"/>
            <a:ext cx="7670830" cy="280076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cs-CZ" sz="1600" b="1" dirty="0">
                <a:latin typeface="Franklin Gothic Book" pitchFamily="34" charset="0"/>
              </a:rPr>
              <a:t>NÁZEV PROJEKTU:	</a:t>
            </a:r>
            <a:r>
              <a:rPr lang="cs-CZ" sz="1600" dirty="0">
                <a:latin typeface="Franklin Gothic Book" pitchFamily="34" charset="0"/>
              </a:rPr>
              <a:t>INVESTICE DO VZDĚLÁNÍ NESOU NEJVYŠŠÍ ÚROK</a:t>
            </a:r>
            <a:endParaRPr lang="cs-CZ" sz="1600" b="1" dirty="0">
              <a:latin typeface="Franklin Gothic Book" pitchFamily="34" charset="0"/>
            </a:endParaRPr>
          </a:p>
          <a:p>
            <a:endParaRPr lang="cs-CZ" sz="1600" b="1" dirty="0">
              <a:latin typeface="Franklin Gothic Book" pitchFamily="34" charset="0"/>
            </a:endParaRPr>
          </a:p>
          <a:p>
            <a:r>
              <a:rPr lang="cs-CZ" sz="1600" b="1" dirty="0">
                <a:latin typeface="Franklin Gothic Book" pitchFamily="34" charset="0"/>
              </a:rPr>
              <a:t> ČÍSLO PROJEKTU:	</a:t>
            </a:r>
            <a:r>
              <a:rPr lang="cs-CZ" sz="1600" dirty="0">
                <a:latin typeface="Franklin Gothic Book" pitchFamily="34" charset="0"/>
              </a:rPr>
              <a:t> CZ.1.07/1.5.00/34.0521</a:t>
            </a:r>
            <a:endParaRPr lang="cs-CZ" sz="1600" b="1" dirty="0">
              <a:latin typeface="Franklin Gothic Book" pitchFamily="34" charset="0"/>
            </a:endParaRPr>
          </a:p>
          <a:p>
            <a:endParaRPr lang="cs-CZ" sz="1600" b="1" dirty="0">
              <a:latin typeface="Franklin Gothic Book" pitchFamily="34" charset="0"/>
            </a:endParaRPr>
          </a:p>
          <a:p>
            <a:r>
              <a:rPr lang="cs-CZ" sz="1600" b="1" dirty="0">
                <a:latin typeface="Franklin Gothic Book" pitchFamily="34" charset="0"/>
              </a:rPr>
              <a:t>                   AUTOR</a:t>
            </a:r>
            <a:r>
              <a:rPr lang="cs-CZ" sz="1600" dirty="0">
                <a:latin typeface="Franklin Gothic Book" pitchFamily="34" charset="0"/>
              </a:rPr>
              <a:t>:	ING. ZUZANA KERNDLOVÁ</a:t>
            </a:r>
          </a:p>
          <a:p>
            <a:r>
              <a:rPr lang="cs-CZ" sz="1600" dirty="0">
                <a:latin typeface="Franklin Gothic Book" pitchFamily="34" charset="0"/>
              </a:rPr>
              <a:t/>
            </a:r>
            <a:br>
              <a:rPr lang="cs-CZ" sz="1600" dirty="0">
                <a:latin typeface="Franklin Gothic Book" pitchFamily="34" charset="0"/>
              </a:rPr>
            </a:br>
            <a:r>
              <a:rPr lang="cs-CZ" sz="1600" dirty="0">
                <a:latin typeface="Franklin Gothic Book" pitchFamily="34" charset="0"/>
              </a:rPr>
              <a:t> </a:t>
            </a:r>
            <a:r>
              <a:rPr lang="cs-CZ" sz="1600" b="1" dirty="0">
                <a:latin typeface="Franklin Gothic Book" pitchFamily="34" charset="0"/>
              </a:rPr>
              <a:t>TEMATICKÁ SADA</a:t>
            </a:r>
            <a:r>
              <a:rPr lang="cs-CZ" sz="1600" dirty="0">
                <a:latin typeface="Franklin Gothic Book" pitchFamily="34" charset="0"/>
              </a:rPr>
              <a:t>:	ELEKTROENERGETIKA PRO ŽÁKY 3. ROČNÍKŮ STŘEDNÍ ŠKOLY</a:t>
            </a:r>
          </a:p>
          <a:p>
            <a:r>
              <a:rPr lang="cs-CZ" sz="1600" dirty="0">
                <a:latin typeface="Franklin Gothic Book" pitchFamily="34" charset="0"/>
              </a:rPr>
              <a:t/>
            </a:r>
            <a:br>
              <a:rPr lang="cs-CZ" sz="1600" dirty="0">
                <a:latin typeface="Franklin Gothic Book" pitchFamily="34" charset="0"/>
              </a:rPr>
            </a:br>
            <a:r>
              <a:rPr lang="cs-CZ" sz="1600" dirty="0">
                <a:latin typeface="Franklin Gothic Book" pitchFamily="34" charset="0"/>
              </a:rPr>
              <a:t>                     </a:t>
            </a:r>
            <a:r>
              <a:rPr lang="cs-CZ" sz="1600" b="1" dirty="0">
                <a:latin typeface="Franklin Gothic Book" pitchFamily="34" charset="0"/>
              </a:rPr>
              <a:t>TÉMA</a:t>
            </a:r>
            <a:r>
              <a:rPr lang="cs-CZ" sz="1600" dirty="0">
                <a:latin typeface="Franklin Gothic Book" pitchFamily="34" charset="0"/>
              </a:rPr>
              <a:t>:	</a:t>
            </a:r>
            <a:r>
              <a:rPr lang="cs-CZ" sz="1600" dirty="0" smtClean="0">
                <a:latin typeface="Franklin Gothic Book" pitchFamily="34" charset="0"/>
              </a:rPr>
              <a:t>ZPŮSOBY KOMPENZACE</a:t>
            </a:r>
            <a:endParaRPr lang="cs-CZ" sz="1600" dirty="0">
              <a:latin typeface="Franklin Gothic Book" pitchFamily="34" charset="0"/>
            </a:endParaRPr>
          </a:p>
          <a:p>
            <a:r>
              <a:rPr lang="cs-CZ" sz="1600" dirty="0">
                <a:latin typeface="Franklin Gothic Book" pitchFamily="34" charset="0"/>
              </a:rPr>
              <a:t/>
            </a:r>
            <a:br>
              <a:rPr lang="cs-CZ" sz="1600" dirty="0">
                <a:latin typeface="Franklin Gothic Book" pitchFamily="34" charset="0"/>
              </a:rPr>
            </a:br>
            <a:r>
              <a:rPr lang="cs-CZ" sz="1600" b="1" dirty="0">
                <a:latin typeface="Franklin Gothic Book" pitchFamily="34" charset="0"/>
              </a:rPr>
              <a:t>ČÍSLO MATERIÁLU</a:t>
            </a:r>
            <a:r>
              <a:rPr lang="cs-CZ" sz="1600" dirty="0">
                <a:latin typeface="Franklin Gothic Book" pitchFamily="34" charset="0"/>
              </a:rPr>
              <a:t>:	</a:t>
            </a:r>
            <a:r>
              <a:rPr lang="cs-CZ" sz="1600" dirty="0" smtClean="0">
                <a:latin typeface="Franklin Gothic Book" pitchFamily="34" charset="0"/>
              </a:rPr>
              <a:t>VY_52_INOVACE_01_32_KEZU</a:t>
            </a:r>
            <a:endParaRPr lang="cs-CZ" sz="1600" dirty="0">
              <a:latin typeface="Franklin Gothic Book" pitchFamily="34" charset="0"/>
            </a:endParaRPr>
          </a:p>
        </p:txBody>
      </p:sp>
      <p:pic>
        <p:nvPicPr>
          <p:cNvPr id="5" name="il_fi" descr="OPVK_hor_zakladni_logolink_RGB_cz-1024x22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70732" y="764704"/>
            <a:ext cx="7602537" cy="1655762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il_fi" descr="OPVK_hor_zakladni_logolink_RGB_cz-1024x22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972344" y="260350"/>
            <a:ext cx="7199313" cy="156845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cxnSp>
        <p:nvCxnSpPr>
          <p:cNvPr id="25" name="Přímá spojovací čára 24"/>
          <p:cNvCxnSpPr/>
          <p:nvPr/>
        </p:nvCxnSpPr>
        <p:spPr>
          <a:xfrm>
            <a:off x="357188" y="6340475"/>
            <a:ext cx="8423275" cy="1588"/>
          </a:xfrm>
          <a:prstGeom prst="line">
            <a:avLst/>
          </a:prstGeom>
          <a:ln>
            <a:solidFill>
              <a:schemeClr val="bg1">
                <a:lumMod val="50000"/>
              </a:schemeClr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8" name="Tabulka 7"/>
          <p:cNvGraphicFramePr>
            <a:graphicFrameLocks noGrp="1"/>
          </p:cNvGraphicFramePr>
          <p:nvPr/>
        </p:nvGraphicFramePr>
        <p:xfrm>
          <a:off x="971600" y="2060848"/>
          <a:ext cx="7200799" cy="4176461"/>
        </p:xfrm>
        <a:graphic>
          <a:graphicData uri="http://schemas.openxmlformats.org/drawingml/2006/table">
            <a:tbl>
              <a:tblPr/>
              <a:tblGrid>
                <a:gridCol w="1656184"/>
                <a:gridCol w="144016"/>
                <a:gridCol w="5400599"/>
              </a:tblGrid>
              <a:tr h="210572">
                <a:tc>
                  <a:txBody>
                    <a:bodyPr/>
                    <a:lstStyle/>
                    <a:p>
                      <a:pPr algn="r" fontAlgn="t"/>
                      <a:r>
                        <a:rPr lang="cs-CZ" sz="1200" b="0" i="0" u="none" strike="noStrike" dirty="0">
                          <a:solidFill>
                            <a:srgbClr val="000066"/>
                          </a:solidFill>
                          <a:latin typeface="Calibri"/>
                        </a:rPr>
                        <a:t>Název projektu:</a:t>
                      </a: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endParaRPr lang="cs-CZ" sz="1200" b="0" i="0" u="none" strike="noStrike">
                        <a:solidFill>
                          <a:srgbClr val="000066"/>
                        </a:solidFill>
                        <a:latin typeface="Calibri"/>
                      </a:endParaRP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pt-BR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Investice do vzdělání nesou nejvyšší úrok</a:t>
                      </a: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10572">
                <a:tc>
                  <a:txBody>
                    <a:bodyPr/>
                    <a:lstStyle/>
                    <a:p>
                      <a:pPr algn="r" fontAlgn="t"/>
                      <a:r>
                        <a:rPr lang="cs-CZ" sz="1200" b="0" i="0" u="none" strike="noStrike" dirty="0">
                          <a:solidFill>
                            <a:srgbClr val="000066"/>
                          </a:solidFill>
                          <a:latin typeface="Calibri"/>
                        </a:rPr>
                        <a:t>Číslo projektu:</a:t>
                      </a: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endParaRPr lang="cs-CZ" sz="1200" b="0" i="0" u="none" strike="noStrike">
                        <a:solidFill>
                          <a:srgbClr val="000066"/>
                        </a:solidFill>
                        <a:latin typeface="Calibri"/>
                      </a:endParaRP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cs-CZ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CZ.1.07/1.5.00/34.0521</a:t>
                      </a: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12399">
                <a:tc>
                  <a:txBody>
                    <a:bodyPr/>
                    <a:lstStyle/>
                    <a:p>
                      <a:pPr algn="r" fontAlgn="t"/>
                      <a:r>
                        <a:rPr lang="cs-CZ" sz="1200" b="0" i="0" u="none" strike="noStrike" dirty="0">
                          <a:solidFill>
                            <a:srgbClr val="000066"/>
                          </a:solidFill>
                          <a:latin typeface="Calibri"/>
                        </a:rPr>
                        <a:t>Číslo a název šablony:</a:t>
                      </a: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endParaRPr lang="cs-CZ" sz="1200" b="0" i="0" u="none" strike="noStrike">
                        <a:solidFill>
                          <a:srgbClr val="000066"/>
                        </a:solidFill>
                        <a:latin typeface="Calibri"/>
                      </a:endParaRP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cs-CZ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V/2 - Inovace a zkvalitnění směřující k rozvoji odborných kompetencí žáků středních škol</a:t>
                      </a: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10572">
                <a:tc>
                  <a:txBody>
                    <a:bodyPr/>
                    <a:lstStyle/>
                    <a:p>
                      <a:pPr algn="r" fontAlgn="t"/>
                      <a:r>
                        <a:rPr lang="cs-CZ" sz="1200" b="0" i="0" u="none" strike="noStrike" dirty="0">
                          <a:solidFill>
                            <a:srgbClr val="000066"/>
                          </a:solidFill>
                          <a:latin typeface="Calibri"/>
                        </a:rPr>
                        <a:t>Téma sady:</a:t>
                      </a: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endParaRPr lang="cs-CZ" sz="1200" b="0" i="0" u="none" strike="noStrike">
                        <a:solidFill>
                          <a:srgbClr val="000066"/>
                        </a:solidFill>
                        <a:latin typeface="Calibri"/>
                      </a:endParaRP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cs-CZ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Elektroenergetika pro žáky 3. ročníků střední školy</a:t>
                      </a: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10572">
                <a:tc>
                  <a:txBody>
                    <a:bodyPr/>
                    <a:lstStyle/>
                    <a:p>
                      <a:pPr algn="r" fontAlgn="t"/>
                      <a:r>
                        <a:rPr lang="cs-CZ" sz="1200" b="0" i="0" u="none" strike="noStrike" dirty="0">
                          <a:solidFill>
                            <a:srgbClr val="000066"/>
                          </a:solidFill>
                          <a:latin typeface="Calibri"/>
                        </a:rPr>
                        <a:t>Téma:</a:t>
                      </a: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endParaRPr lang="cs-CZ" sz="1200" b="0" i="0" u="none" strike="noStrike">
                        <a:solidFill>
                          <a:srgbClr val="000066"/>
                        </a:solidFill>
                        <a:latin typeface="Calibri"/>
                      </a:endParaRP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cs-CZ" sz="12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Způsoby</a:t>
                      </a:r>
                      <a:r>
                        <a:rPr lang="cs-CZ" sz="1200" b="0" i="0" u="none" strike="noStrike" baseline="0" dirty="0" smtClean="0">
                          <a:solidFill>
                            <a:srgbClr val="000000"/>
                          </a:solidFill>
                          <a:latin typeface="Calibri"/>
                        </a:rPr>
                        <a:t> kompenzace</a:t>
                      </a:r>
                      <a:endParaRPr lang="cs-CZ" sz="12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10572">
                <a:tc>
                  <a:txBody>
                    <a:bodyPr/>
                    <a:lstStyle/>
                    <a:p>
                      <a:pPr algn="r" fontAlgn="t"/>
                      <a:r>
                        <a:rPr lang="cs-CZ" sz="1200" b="0" i="0" u="none" strike="noStrike" dirty="0">
                          <a:solidFill>
                            <a:srgbClr val="000066"/>
                          </a:solidFill>
                          <a:latin typeface="Calibri"/>
                        </a:rPr>
                        <a:t>Číslo materiálu:</a:t>
                      </a: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endParaRPr lang="cs-CZ" sz="1200" b="0" i="0" u="none" strike="noStrike">
                        <a:solidFill>
                          <a:srgbClr val="000066"/>
                        </a:solidFill>
                        <a:latin typeface="Calibri"/>
                      </a:endParaRP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cs-CZ" sz="12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VY_52_INOVACE_01_32_KEZU</a:t>
                      </a:r>
                      <a:endParaRPr lang="cs-CZ" sz="12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12399">
                <a:tc>
                  <a:txBody>
                    <a:bodyPr/>
                    <a:lstStyle/>
                    <a:p>
                      <a:pPr algn="r" fontAlgn="t"/>
                      <a:r>
                        <a:rPr lang="cs-CZ" sz="1200" b="0" i="0" u="none" strike="noStrike" dirty="0">
                          <a:solidFill>
                            <a:srgbClr val="000066"/>
                          </a:solidFill>
                          <a:latin typeface="Calibri"/>
                        </a:rPr>
                        <a:t>Druh učebního materiálu:</a:t>
                      </a: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endParaRPr lang="cs-CZ" sz="1200" b="0" i="0" u="none" strike="noStrike">
                        <a:solidFill>
                          <a:srgbClr val="000066"/>
                        </a:solidFill>
                        <a:latin typeface="Calibri"/>
                      </a:endParaRP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cs-CZ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Prezentace</a:t>
                      </a: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10572">
                <a:tc>
                  <a:txBody>
                    <a:bodyPr/>
                    <a:lstStyle/>
                    <a:p>
                      <a:pPr algn="r" fontAlgn="t"/>
                      <a:r>
                        <a:rPr lang="cs-CZ" sz="1200" b="0" i="0" u="none" strike="noStrike" dirty="0">
                          <a:solidFill>
                            <a:srgbClr val="000066"/>
                          </a:solidFill>
                          <a:latin typeface="Calibri"/>
                        </a:rPr>
                        <a:t>Předmět:</a:t>
                      </a: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endParaRPr lang="cs-CZ" sz="1200" b="0" i="0" u="none" strike="noStrike">
                        <a:solidFill>
                          <a:srgbClr val="000066"/>
                        </a:solidFill>
                        <a:latin typeface="Calibri"/>
                      </a:endParaRP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cs-CZ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Elektroenergetika</a:t>
                      </a: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10572">
                <a:tc>
                  <a:txBody>
                    <a:bodyPr/>
                    <a:lstStyle/>
                    <a:p>
                      <a:pPr algn="r" fontAlgn="t"/>
                      <a:r>
                        <a:rPr lang="cs-CZ" sz="1200" b="0" i="0" u="none" strike="noStrike" dirty="0">
                          <a:solidFill>
                            <a:srgbClr val="000066"/>
                          </a:solidFill>
                          <a:latin typeface="Calibri"/>
                        </a:rPr>
                        <a:t>Ročník:</a:t>
                      </a: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endParaRPr lang="cs-CZ" sz="1200" b="0" i="0" u="none" strike="noStrike">
                        <a:solidFill>
                          <a:srgbClr val="000066"/>
                        </a:solidFill>
                        <a:latin typeface="Calibri"/>
                      </a:endParaRP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cs-CZ" sz="12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3</a:t>
                      </a:r>
                      <a:endParaRPr lang="cs-CZ" sz="12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10572">
                <a:tc>
                  <a:txBody>
                    <a:bodyPr/>
                    <a:lstStyle/>
                    <a:p>
                      <a:pPr algn="r" fontAlgn="t"/>
                      <a:r>
                        <a:rPr lang="cs-CZ" sz="1200" b="0" i="0" u="none" strike="noStrike" dirty="0">
                          <a:solidFill>
                            <a:srgbClr val="000066"/>
                          </a:solidFill>
                          <a:latin typeface="Calibri"/>
                        </a:rPr>
                        <a:t>Třída:</a:t>
                      </a: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endParaRPr lang="cs-CZ" sz="1200" b="0" i="0" u="none" strike="noStrike">
                        <a:solidFill>
                          <a:srgbClr val="000066"/>
                        </a:solidFill>
                        <a:latin typeface="Calibri"/>
                      </a:endParaRP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cs-CZ" sz="12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Z3K</a:t>
                      </a:r>
                      <a:endParaRPr lang="cs-CZ" sz="12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10572">
                <a:tc>
                  <a:txBody>
                    <a:bodyPr/>
                    <a:lstStyle/>
                    <a:p>
                      <a:pPr algn="r" fontAlgn="t"/>
                      <a:r>
                        <a:rPr lang="cs-CZ" sz="1200" b="0" i="0" u="none" strike="noStrike" dirty="0">
                          <a:solidFill>
                            <a:srgbClr val="000066"/>
                          </a:solidFill>
                          <a:latin typeface="Calibri"/>
                        </a:rPr>
                        <a:t>Autor:</a:t>
                      </a: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endParaRPr lang="cs-CZ" sz="1200" b="0" i="0" u="none" strike="noStrike">
                        <a:solidFill>
                          <a:srgbClr val="000066"/>
                        </a:solidFill>
                        <a:latin typeface="Calibri"/>
                      </a:endParaRP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cs-CZ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Ing. Zuzana Kerndlová</a:t>
                      </a: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10572">
                <a:tc>
                  <a:txBody>
                    <a:bodyPr/>
                    <a:lstStyle/>
                    <a:p>
                      <a:pPr algn="r" fontAlgn="t"/>
                      <a:r>
                        <a:rPr lang="cs-CZ" sz="1200" b="0" i="0" u="none" strike="noStrike" dirty="0">
                          <a:solidFill>
                            <a:srgbClr val="000066"/>
                          </a:solidFill>
                          <a:latin typeface="Calibri"/>
                        </a:rPr>
                        <a:t>Datum vytvoření:</a:t>
                      </a: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endParaRPr lang="cs-CZ" sz="1200" b="0" i="0" u="none" strike="noStrike">
                        <a:solidFill>
                          <a:srgbClr val="000066"/>
                        </a:solidFill>
                        <a:latin typeface="Calibri"/>
                      </a:endParaRP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cs-CZ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29.8.2013</a:t>
                      </a: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10572">
                <a:tc>
                  <a:txBody>
                    <a:bodyPr/>
                    <a:lstStyle/>
                    <a:p>
                      <a:pPr algn="r" fontAlgn="t"/>
                      <a:r>
                        <a:rPr lang="cs-CZ" sz="1200" b="0" i="0" u="none" strike="noStrike" dirty="0">
                          <a:solidFill>
                            <a:srgbClr val="000066"/>
                          </a:solidFill>
                          <a:latin typeface="Calibri"/>
                        </a:rPr>
                        <a:t>Datum ověření:</a:t>
                      </a: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endParaRPr lang="cs-CZ" sz="1200" b="0" i="0" u="none" strike="noStrike">
                        <a:solidFill>
                          <a:srgbClr val="000066"/>
                        </a:solidFill>
                        <a:latin typeface="Calibri"/>
                      </a:endParaRP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cs-CZ" sz="1200" b="0" i="0" u="none" strike="noStrike" smtClean="0">
                          <a:solidFill>
                            <a:srgbClr val="000000"/>
                          </a:solidFill>
                          <a:latin typeface="Calibri"/>
                        </a:rPr>
                        <a:t>30.4.2014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10572">
                <a:tc>
                  <a:txBody>
                    <a:bodyPr/>
                    <a:lstStyle/>
                    <a:p>
                      <a:pPr algn="r" fontAlgn="t"/>
                      <a:r>
                        <a:rPr lang="cs-CZ" sz="1200" b="0" i="0" u="none" strike="noStrike" dirty="0">
                          <a:solidFill>
                            <a:srgbClr val="000066"/>
                          </a:solidFill>
                          <a:latin typeface="Calibri"/>
                        </a:rPr>
                        <a:t>Ověřil:</a:t>
                      </a: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endParaRPr lang="cs-CZ" sz="1200" b="0" i="0" u="none" strike="noStrike">
                        <a:solidFill>
                          <a:srgbClr val="000066"/>
                        </a:solidFill>
                        <a:latin typeface="Calibri"/>
                      </a:endParaRP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cs-CZ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Autor</a:t>
                      </a: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614227">
                <a:tc>
                  <a:txBody>
                    <a:bodyPr/>
                    <a:lstStyle/>
                    <a:p>
                      <a:pPr algn="r" fontAlgn="t"/>
                      <a:r>
                        <a:rPr lang="cs-CZ" sz="1200" b="0" i="0" u="none" strike="noStrike" dirty="0">
                          <a:solidFill>
                            <a:srgbClr val="000066"/>
                          </a:solidFill>
                          <a:latin typeface="Calibri"/>
                        </a:rPr>
                        <a:t>Anotace:</a:t>
                      </a: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endParaRPr lang="cs-CZ" sz="1200" b="0" i="0" u="none" strike="noStrike">
                        <a:solidFill>
                          <a:srgbClr val="000066"/>
                        </a:solidFill>
                        <a:latin typeface="Calibri"/>
                      </a:endParaRP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cs-CZ" sz="12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Materiál</a:t>
                      </a:r>
                      <a:r>
                        <a:rPr lang="cs-CZ" sz="1200" b="0" i="0" u="none" strike="noStrike" baseline="0" dirty="0" smtClean="0">
                          <a:solidFill>
                            <a:srgbClr val="000000"/>
                          </a:solidFill>
                          <a:latin typeface="Calibri"/>
                        </a:rPr>
                        <a:t> je určen pro studenty 3. ročníku SPŠEIT. Jedná se o výkladovou prezentaci k rozdělení kompenzací. Zabývá se paralelní a sériovou kompenzací.</a:t>
                      </a:r>
                      <a:endParaRPr lang="cs-CZ" sz="12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10572">
                <a:tc>
                  <a:txBody>
                    <a:bodyPr/>
                    <a:lstStyle/>
                    <a:p>
                      <a:pPr algn="r" fontAlgn="t"/>
                      <a:r>
                        <a:rPr lang="cs-CZ" sz="1200" b="0" i="0" u="none" strike="noStrike" dirty="0">
                          <a:solidFill>
                            <a:srgbClr val="000066"/>
                          </a:solidFill>
                          <a:latin typeface="Calibri"/>
                        </a:rPr>
                        <a:t>Klíčová slova:</a:t>
                      </a: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endParaRPr lang="cs-CZ" sz="1200" b="0" i="0" u="none" strike="noStrike" dirty="0">
                        <a:solidFill>
                          <a:srgbClr val="000066"/>
                        </a:solidFill>
                        <a:latin typeface="Calibri"/>
                      </a:endParaRP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cs-CZ" sz="12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Kompenzace,</a:t>
                      </a:r>
                      <a:r>
                        <a:rPr lang="cs-CZ" sz="1200" b="0" i="0" u="none" strike="noStrike" baseline="0" dirty="0" smtClean="0">
                          <a:solidFill>
                            <a:srgbClr val="000000"/>
                          </a:solidFill>
                          <a:latin typeface="Calibri"/>
                        </a:rPr>
                        <a:t> druhy výkonů, účiník, druhy kompenzací</a:t>
                      </a:r>
                      <a:endParaRPr lang="cs-CZ" sz="12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  <p:sp>
        <p:nvSpPr>
          <p:cNvPr id="6" name="TextovéPole 5"/>
          <p:cNvSpPr txBox="1"/>
          <p:nvPr/>
        </p:nvSpPr>
        <p:spPr>
          <a:xfrm>
            <a:off x="2718185" y="6402388"/>
            <a:ext cx="3707631" cy="33972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defRPr/>
            </a:pPr>
            <a:r>
              <a:rPr lang="cs-CZ" sz="1600" b="1" dirty="0" smtClean="0">
                <a:latin typeface="+mn-lt"/>
              </a:rPr>
              <a:t>Investice do vzdělání nesou nejvyšší úrok</a:t>
            </a:r>
            <a:endParaRPr lang="cs-CZ" sz="1600" b="1" dirty="0">
              <a:latin typeface="+mn-lt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2924944"/>
            <a:ext cx="8606190" cy="504056"/>
          </a:xfrm>
        </p:spPr>
        <p:txBody>
          <a:bodyPr>
            <a:noAutofit/>
          </a:bodyPr>
          <a:lstStyle/>
          <a:p>
            <a:pPr algn="l">
              <a:defRPr/>
            </a:pPr>
            <a:r>
              <a:rPr lang="cs-CZ" sz="2800" dirty="0" smtClean="0"/>
              <a:t>Kompenzace – ZPŮSOBY kompenzace </a:t>
            </a:r>
            <a:endParaRPr lang="cs-CZ" sz="2800" dirty="0"/>
          </a:p>
        </p:txBody>
      </p:sp>
      <p:sp>
        <p:nvSpPr>
          <p:cNvPr id="5" name="TextovéPole 5"/>
          <p:cNvSpPr txBox="1">
            <a:spLocks noChangeArrowheads="1"/>
          </p:cNvSpPr>
          <p:nvPr/>
        </p:nvSpPr>
        <p:spPr bwMode="auto">
          <a:xfrm>
            <a:off x="5511279" y="5589240"/>
            <a:ext cx="3635375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dirty="0">
                <a:solidFill>
                  <a:schemeClr val="accent1">
                    <a:lumMod val="75000"/>
                  </a:schemeClr>
                </a:solidFill>
              </a:rPr>
              <a:t>ING. ZUZANA KERNDLOVÁ</a:t>
            </a:r>
          </a:p>
        </p:txBody>
      </p:sp>
      <p:sp>
        <p:nvSpPr>
          <p:cNvPr id="6" name="TextovéPole 6"/>
          <p:cNvSpPr txBox="1">
            <a:spLocks noChangeArrowheads="1"/>
          </p:cNvSpPr>
          <p:nvPr/>
        </p:nvSpPr>
        <p:spPr bwMode="auto">
          <a:xfrm>
            <a:off x="5508104" y="6022628"/>
            <a:ext cx="1428750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dirty="0">
                <a:solidFill>
                  <a:schemeClr val="accent1">
                    <a:lumMod val="75000"/>
                  </a:schemeClr>
                </a:solidFill>
              </a:rPr>
              <a:t>BRNO 2013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2400" dirty="0" smtClean="0"/>
              <a:t>Rozdělení kompenzace</a:t>
            </a:r>
          </a:p>
        </p:txBody>
      </p:sp>
      <p:pic>
        <p:nvPicPr>
          <p:cNvPr id="4" name="il_fi" descr="OPVK_hor_zakladni_logolink_RGB_cz-1024x223"/>
          <p:cNvPicPr>
            <a:picLocks noChangeAspect="1" noChangeArrowheads="1"/>
          </p:cNvPicPr>
          <p:nvPr/>
        </p:nvPicPr>
        <p:blipFill>
          <a:blip r:embed="rId2" cstate="print"/>
          <a:srcRect b="25588"/>
          <a:stretch>
            <a:fillRect/>
          </a:stretch>
        </p:blipFill>
        <p:spPr bwMode="auto">
          <a:xfrm>
            <a:off x="395288" y="6427788"/>
            <a:ext cx="1778000" cy="287337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sp>
        <p:nvSpPr>
          <p:cNvPr id="5" name="TextovéPole 4"/>
          <p:cNvSpPr txBox="1"/>
          <p:nvPr/>
        </p:nvSpPr>
        <p:spPr>
          <a:xfrm>
            <a:off x="3423444" y="6453188"/>
            <a:ext cx="2297112" cy="246062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000" dirty="0">
                <a:solidFill>
                  <a:schemeClr val="tx2">
                    <a:lumMod val="50000"/>
                    <a:lumOff val="50000"/>
                  </a:schemeClr>
                </a:solidFill>
                <a:latin typeface="+mj-lt"/>
                <a:cs typeface="+mn-cs"/>
              </a:rPr>
              <a:t>INVESTICE DO ROZVOJE VZDĚLÁVÁNÍ</a:t>
            </a:r>
          </a:p>
        </p:txBody>
      </p:sp>
      <p:cxnSp>
        <p:nvCxnSpPr>
          <p:cNvPr id="7" name="Přímá spojovací čára 6"/>
          <p:cNvCxnSpPr/>
          <p:nvPr/>
        </p:nvCxnSpPr>
        <p:spPr>
          <a:xfrm>
            <a:off x="357188" y="6340475"/>
            <a:ext cx="8423275" cy="1588"/>
          </a:xfrm>
          <a:prstGeom prst="line">
            <a:avLst/>
          </a:prstGeom>
          <a:ln>
            <a:solidFill>
              <a:schemeClr val="bg1">
                <a:lumMod val="50000"/>
              </a:schemeClr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TextovéPole 7"/>
          <p:cNvSpPr txBox="1"/>
          <p:nvPr/>
        </p:nvSpPr>
        <p:spPr>
          <a:xfrm>
            <a:off x="8172450" y="6442075"/>
            <a:ext cx="576263" cy="246063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cs-CZ" sz="1000" dirty="0" smtClean="0">
                <a:solidFill>
                  <a:schemeClr val="tx2">
                    <a:lumMod val="65000"/>
                    <a:lumOff val="35000"/>
                  </a:schemeClr>
                </a:solidFill>
              </a:rPr>
              <a:t>4/11</a:t>
            </a:r>
            <a:endParaRPr lang="cs-CZ" sz="1000" dirty="0">
              <a:solidFill>
                <a:schemeClr val="tx2">
                  <a:lumMod val="65000"/>
                  <a:lumOff val="35000"/>
                </a:schemeClr>
              </a:solidFill>
              <a:latin typeface="+mn-lt"/>
            </a:endParaRPr>
          </a:p>
        </p:txBody>
      </p:sp>
      <p:sp>
        <p:nvSpPr>
          <p:cNvPr id="9" name="Zahnutá šipka doprava 8"/>
          <p:cNvSpPr/>
          <p:nvPr/>
        </p:nvSpPr>
        <p:spPr>
          <a:xfrm>
            <a:off x="8096250" y="6507163"/>
            <a:ext cx="107950" cy="107950"/>
          </a:xfrm>
          <a:prstGeom prst="curvedRightArrow">
            <a:avLst>
              <a:gd name="adj1" fmla="val 25000"/>
              <a:gd name="adj2" fmla="val 50000"/>
              <a:gd name="adj3" fmla="val 25000"/>
            </a:avLst>
          </a:prstGeom>
          <a:ln>
            <a:solidFill>
              <a:schemeClr val="tx2">
                <a:lumMod val="65000"/>
                <a:lumOff val="35000"/>
              </a:schemeClr>
            </a:solidFill>
          </a:ln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anchor="ctr"/>
          <a:lstStyle/>
          <a:p>
            <a:pPr algn="ctr">
              <a:defRPr/>
            </a:pPr>
            <a:endParaRPr lang="cs-CZ">
              <a:solidFill>
                <a:schemeClr val="tx1"/>
              </a:solidFill>
            </a:endParaRPr>
          </a:p>
        </p:txBody>
      </p:sp>
      <p:sp>
        <p:nvSpPr>
          <p:cNvPr id="10" name="Zahnutá šipka doleva 9"/>
          <p:cNvSpPr/>
          <p:nvPr/>
        </p:nvSpPr>
        <p:spPr>
          <a:xfrm flipV="1">
            <a:off x="8605838" y="6492875"/>
            <a:ext cx="107950" cy="107950"/>
          </a:xfrm>
          <a:prstGeom prst="curvedLeftArrow">
            <a:avLst/>
          </a:prstGeom>
          <a:ln>
            <a:solidFill>
              <a:schemeClr val="tx2">
                <a:lumMod val="65000"/>
                <a:lumOff val="35000"/>
              </a:schemeClr>
            </a:solidFill>
          </a:ln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anchor="ctr"/>
          <a:lstStyle/>
          <a:p>
            <a:pPr algn="ctr">
              <a:defRPr/>
            </a:pPr>
            <a:endParaRPr lang="cs-CZ">
              <a:solidFill>
                <a:schemeClr val="tx1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539552" y="1268760"/>
            <a:ext cx="6699270" cy="100027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spcAft>
                <a:spcPts val="600"/>
              </a:spcAft>
            </a:pPr>
            <a:r>
              <a:rPr lang="cs-CZ" dirty="0" smtClean="0"/>
              <a:t>Kompenzace se dělí na</a:t>
            </a:r>
          </a:p>
          <a:p>
            <a:pPr marL="266700" indent="-266700">
              <a:buFont typeface="Wingdings" pitchFamily="2" charset="2"/>
              <a:buChar char="§"/>
              <a:tabLst>
                <a:tab pos="266700" algn="l"/>
              </a:tabLst>
            </a:pPr>
            <a:r>
              <a:rPr lang="cs-CZ" dirty="0" smtClean="0"/>
              <a:t>Sériovou, sloužící ke zlepšení napěťových poměrů</a:t>
            </a:r>
          </a:p>
          <a:p>
            <a:pPr marL="266700" indent="-266700">
              <a:buFont typeface="Wingdings" pitchFamily="2" charset="2"/>
              <a:buChar char="§"/>
              <a:tabLst>
                <a:tab pos="266700" algn="l"/>
              </a:tabLst>
            </a:pPr>
            <a:r>
              <a:rPr lang="cs-CZ" dirty="0" smtClean="0"/>
              <a:t>Paralelní, sloužící ke zlepšení výkonových poměrů na vedení</a:t>
            </a:r>
            <a:endParaRPr lang="cs-CZ" dirty="0"/>
          </a:p>
        </p:txBody>
      </p:sp>
      <p:pic>
        <p:nvPicPr>
          <p:cNvPr id="20" name="Obrázek 19" descr="kompenzace obr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5652120" y="2718445"/>
            <a:ext cx="2770283" cy="2770283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21" name="TextovéPole 20"/>
          <p:cNvSpPr txBox="1"/>
          <p:nvPr/>
        </p:nvSpPr>
        <p:spPr>
          <a:xfrm>
            <a:off x="4799824" y="5589240"/>
            <a:ext cx="430868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i="1" dirty="0" smtClean="0">
                <a:latin typeface="+mn-lt"/>
              </a:rPr>
              <a:t>Obr.2 Kompenzační rozvaděč v krytí IP 20 až IP 40</a:t>
            </a:r>
          </a:p>
          <a:p>
            <a:r>
              <a:rPr lang="cs-CZ" sz="1200" i="1" dirty="0" smtClean="0">
                <a:latin typeface="+mn-lt"/>
              </a:rPr>
              <a:t>Zdroj:http://www.</a:t>
            </a:r>
            <a:r>
              <a:rPr lang="cs-CZ" sz="1200" i="1" dirty="0" err="1" smtClean="0">
                <a:latin typeface="+mn-lt"/>
              </a:rPr>
              <a:t>kompel.cz</a:t>
            </a:r>
            <a:r>
              <a:rPr lang="cs-CZ" sz="1200" i="1" dirty="0" smtClean="0">
                <a:latin typeface="+mn-lt"/>
              </a:rPr>
              <a:t>/</a:t>
            </a:r>
            <a:r>
              <a:rPr lang="cs-CZ" sz="1200" i="1" dirty="0" err="1" smtClean="0">
                <a:latin typeface="+mn-lt"/>
              </a:rPr>
              <a:t>vn</a:t>
            </a:r>
            <a:r>
              <a:rPr lang="cs-CZ" sz="1200" i="1" dirty="0" smtClean="0">
                <a:latin typeface="+mn-lt"/>
              </a:rPr>
              <a:t>-kompenzace/</a:t>
            </a:r>
            <a:r>
              <a:rPr lang="cs-CZ" sz="1200" i="1" dirty="0" err="1" smtClean="0">
                <a:latin typeface="+mn-lt"/>
              </a:rPr>
              <a:t>vnitrni</a:t>
            </a:r>
            <a:r>
              <a:rPr lang="cs-CZ" sz="1200" i="1" dirty="0" smtClean="0">
                <a:latin typeface="+mn-lt"/>
              </a:rPr>
              <a:t>-provedeni</a:t>
            </a:r>
          </a:p>
        </p:txBody>
      </p:sp>
      <p:pic>
        <p:nvPicPr>
          <p:cNvPr id="22" name="Obrázek 21" descr="kompenzacni blok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357158" y="2714620"/>
            <a:ext cx="4015550" cy="2772156"/>
          </a:xfrm>
          <a:prstGeom prst="rect">
            <a:avLst/>
          </a:prstGeom>
        </p:spPr>
      </p:pic>
      <p:sp>
        <p:nvSpPr>
          <p:cNvPr id="23" name="TextovéPole 22"/>
          <p:cNvSpPr txBox="1"/>
          <p:nvPr/>
        </p:nvSpPr>
        <p:spPr>
          <a:xfrm>
            <a:off x="107504" y="5559623"/>
            <a:ext cx="459125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i="1" dirty="0" smtClean="0">
                <a:latin typeface="+mn-lt"/>
              </a:rPr>
              <a:t>Obr.1 Kompenzační blok</a:t>
            </a:r>
          </a:p>
          <a:p>
            <a:r>
              <a:rPr lang="cs-CZ" sz="1200" i="1" dirty="0" smtClean="0">
                <a:latin typeface="+mn-lt"/>
              </a:rPr>
              <a:t>Zdroj: http://elektrika.</a:t>
            </a:r>
            <a:r>
              <a:rPr lang="cs-CZ" sz="1200" i="1" dirty="0" err="1" smtClean="0">
                <a:latin typeface="+mn-lt"/>
              </a:rPr>
              <a:t>cz</a:t>
            </a:r>
            <a:r>
              <a:rPr lang="cs-CZ" sz="1200" i="1" dirty="0" smtClean="0">
                <a:latin typeface="+mn-lt"/>
              </a:rPr>
              <a:t>/data/</a:t>
            </a:r>
            <a:r>
              <a:rPr lang="cs-CZ" sz="1200" i="1" dirty="0" err="1" smtClean="0">
                <a:latin typeface="+mn-lt"/>
              </a:rPr>
              <a:t>clanky</a:t>
            </a:r>
            <a:r>
              <a:rPr lang="cs-CZ" sz="1200" i="1" dirty="0" smtClean="0">
                <a:latin typeface="+mn-lt"/>
              </a:rPr>
              <a:t>/kompenzace-</a:t>
            </a:r>
            <a:r>
              <a:rPr lang="cs-CZ" sz="1200" i="1" dirty="0" err="1" smtClean="0">
                <a:latin typeface="+mn-lt"/>
              </a:rPr>
              <a:t>jaloveho</a:t>
            </a:r>
            <a:r>
              <a:rPr lang="cs-CZ" sz="1200" i="1" dirty="0" smtClean="0">
                <a:latin typeface="+mn-lt"/>
              </a:rPr>
              <a:t>-</a:t>
            </a:r>
            <a:r>
              <a:rPr lang="cs-CZ" sz="1200" i="1" dirty="0" err="1" smtClean="0">
                <a:latin typeface="+mn-lt"/>
              </a:rPr>
              <a:t>vykonu</a:t>
            </a:r>
            <a:endParaRPr lang="cs-CZ" sz="1200" i="1" dirty="0">
              <a:latin typeface="+mn-lt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sz="2400" dirty="0" smtClean="0"/>
              <a:t>Kompenzace – paralelní kompenzace</a:t>
            </a:r>
            <a:endParaRPr lang="cs-CZ" sz="2400" dirty="0"/>
          </a:p>
        </p:txBody>
      </p:sp>
      <p:pic>
        <p:nvPicPr>
          <p:cNvPr id="3" name="il_fi" descr="OPVK_hor_zakladni_logolink_RGB_cz-1024x223"/>
          <p:cNvPicPr>
            <a:picLocks noChangeAspect="1" noChangeArrowheads="1"/>
          </p:cNvPicPr>
          <p:nvPr/>
        </p:nvPicPr>
        <p:blipFill>
          <a:blip r:embed="rId3" cstate="print"/>
          <a:srcRect b="25588"/>
          <a:stretch>
            <a:fillRect/>
          </a:stretch>
        </p:blipFill>
        <p:spPr bwMode="auto">
          <a:xfrm>
            <a:off x="395288" y="6427788"/>
            <a:ext cx="1778000" cy="287337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sp>
        <p:nvSpPr>
          <p:cNvPr id="4" name="TextovéPole 3"/>
          <p:cNvSpPr txBox="1"/>
          <p:nvPr/>
        </p:nvSpPr>
        <p:spPr>
          <a:xfrm>
            <a:off x="3423444" y="6453188"/>
            <a:ext cx="2297112" cy="246062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000" dirty="0">
                <a:solidFill>
                  <a:schemeClr val="tx2">
                    <a:lumMod val="50000"/>
                    <a:lumOff val="50000"/>
                  </a:schemeClr>
                </a:solidFill>
                <a:latin typeface="+mj-lt"/>
                <a:cs typeface="+mn-cs"/>
              </a:rPr>
              <a:t>INVESTICE DO ROZVOJE VZDĚLÁVÁNÍ</a:t>
            </a:r>
          </a:p>
        </p:txBody>
      </p:sp>
      <p:cxnSp>
        <p:nvCxnSpPr>
          <p:cNvPr id="6" name="Přímá spojovací čára 5"/>
          <p:cNvCxnSpPr/>
          <p:nvPr/>
        </p:nvCxnSpPr>
        <p:spPr>
          <a:xfrm>
            <a:off x="357188" y="6340475"/>
            <a:ext cx="8423275" cy="1588"/>
          </a:xfrm>
          <a:prstGeom prst="line">
            <a:avLst/>
          </a:prstGeom>
          <a:ln>
            <a:solidFill>
              <a:schemeClr val="bg1">
                <a:lumMod val="50000"/>
              </a:schemeClr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TextovéPole 6"/>
          <p:cNvSpPr txBox="1"/>
          <p:nvPr/>
        </p:nvSpPr>
        <p:spPr>
          <a:xfrm>
            <a:off x="8172450" y="6442075"/>
            <a:ext cx="576263" cy="246063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000" dirty="0" smtClean="0">
                <a:solidFill>
                  <a:schemeClr val="tx2">
                    <a:lumMod val="65000"/>
                    <a:lumOff val="35000"/>
                  </a:schemeClr>
                </a:solidFill>
                <a:latin typeface="+mn-lt"/>
                <a:cs typeface="+mn-cs"/>
              </a:rPr>
              <a:t>5/11</a:t>
            </a:r>
            <a:endParaRPr lang="cs-CZ" sz="1000" dirty="0">
              <a:solidFill>
                <a:schemeClr val="tx2">
                  <a:lumMod val="65000"/>
                  <a:lumOff val="35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8" name="Zahnutá šipka doprava 7"/>
          <p:cNvSpPr/>
          <p:nvPr/>
        </p:nvSpPr>
        <p:spPr>
          <a:xfrm>
            <a:off x="8096250" y="6507163"/>
            <a:ext cx="107950" cy="107950"/>
          </a:xfrm>
          <a:prstGeom prst="curvedRightArrow">
            <a:avLst>
              <a:gd name="adj1" fmla="val 25000"/>
              <a:gd name="adj2" fmla="val 50000"/>
              <a:gd name="adj3" fmla="val 25000"/>
            </a:avLst>
          </a:prstGeom>
          <a:ln>
            <a:solidFill>
              <a:schemeClr val="tx2">
                <a:lumMod val="65000"/>
                <a:lumOff val="35000"/>
              </a:schemeClr>
            </a:solidFill>
          </a:ln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>
              <a:solidFill>
                <a:schemeClr val="tx1"/>
              </a:solidFill>
            </a:endParaRPr>
          </a:p>
        </p:txBody>
      </p:sp>
      <p:sp>
        <p:nvSpPr>
          <p:cNvPr id="9" name="Zahnutá šipka doleva 8"/>
          <p:cNvSpPr/>
          <p:nvPr/>
        </p:nvSpPr>
        <p:spPr>
          <a:xfrm flipV="1">
            <a:off x="8605838" y="6492875"/>
            <a:ext cx="107950" cy="107950"/>
          </a:xfrm>
          <a:prstGeom prst="curvedLeftArrow">
            <a:avLst/>
          </a:prstGeom>
          <a:ln>
            <a:solidFill>
              <a:schemeClr val="tx2">
                <a:lumMod val="65000"/>
                <a:lumOff val="35000"/>
              </a:schemeClr>
            </a:solidFill>
          </a:ln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>
              <a:solidFill>
                <a:schemeClr val="tx1"/>
              </a:solidFill>
            </a:endParaRPr>
          </a:p>
        </p:txBody>
      </p:sp>
      <p:sp>
        <p:nvSpPr>
          <p:cNvPr id="2050" name="Rectangle 2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2051" name="Rectangle 3"/>
          <p:cNvSpPr>
            <a:spLocks noChangeArrowheads="1"/>
          </p:cNvSpPr>
          <p:nvPr/>
        </p:nvSpPr>
        <p:spPr bwMode="auto">
          <a:xfrm>
            <a:off x="0" y="64770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2053" name="Rectangle 5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2054" name="Rectangle 6"/>
          <p:cNvSpPr>
            <a:spLocks noChangeArrowheads="1"/>
          </p:cNvSpPr>
          <p:nvPr/>
        </p:nvSpPr>
        <p:spPr bwMode="auto">
          <a:xfrm>
            <a:off x="0" y="66675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2056" name="Rectangle 8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2058" name="Rectangle 10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2059" name="Rectangle 11"/>
          <p:cNvSpPr>
            <a:spLocks noChangeArrowheads="1"/>
          </p:cNvSpPr>
          <p:nvPr/>
        </p:nvSpPr>
        <p:spPr bwMode="auto">
          <a:xfrm>
            <a:off x="0" y="64770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2061" name="Rectangle 13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2062" name="Rectangle 14"/>
          <p:cNvSpPr>
            <a:spLocks noChangeArrowheads="1"/>
          </p:cNvSpPr>
          <p:nvPr/>
        </p:nvSpPr>
        <p:spPr bwMode="auto">
          <a:xfrm>
            <a:off x="0" y="64770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2064" name="Rectangle 16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2065" name="Rectangle 17"/>
          <p:cNvSpPr>
            <a:spLocks noChangeArrowheads="1"/>
          </p:cNvSpPr>
          <p:nvPr/>
        </p:nvSpPr>
        <p:spPr bwMode="auto">
          <a:xfrm>
            <a:off x="0" y="66675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37" name="TextovéPole 36"/>
          <p:cNvSpPr txBox="1"/>
          <p:nvPr/>
        </p:nvSpPr>
        <p:spPr>
          <a:xfrm>
            <a:off x="571472" y="1500174"/>
            <a:ext cx="792961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+mn-lt"/>
              </a:rPr>
              <a:t>Principem je připojení kondenzátoru paralelně k zátěži mezi vedením a zátěží, a tím snížit ztráty na vedení.</a:t>
            </a:r>
            <a:endParaRPr lang="cs-CZ" dirty="0">
              <a:latin typeface="+mn-lt"/>
            </a:endParaRPr>
          </a:p>
        </p:txBody>
      </p:sp>
      <p:pic>
        <p:nvPicPr>
          <p:cNvPr id="38" name="Obrázek 37" descr="vedeni s paralelni kompenzaci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1500166" y="2895897"/>
            <a:ext cx="5286375" cy="144780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39" name="TextovéPole 38"/>
          <p:cNvSpPr txBox="1"/>
          <p:nvPr/>
        </p:nvSpPr>
        <p:spPr>
          <a:xfrm>
            <a:off x="1475656" y="4437112"/>
            <a:ext cx="578647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i="1" dirty="0" smtClean="0">
                <a:latin typeface="+mn-lt"/>
              </a:rPr>
              <a:t>Obr. 3 Vedení s paralelní kompenzací</a:t>
            </a:r>
          </a:p>
          <a:p>
            <a:r>
              <a:rPr lang="cs-CZ" sz="1200" i="1" dirty="0" smtClean="0">
                <a:latin typeface="+mn-lt"/>
              </a:rPr>
              <a:t>Zdroj: Kompenzace jalového výkonu </a:t>
            </a:r>
            <a:r>
              <a:rPr lang="cs-CZ" sz="1200" i="1" dirty="0" err="1" smtClean="0">
                <a:latin typeface="+mn-lt"/>
              </a:rPr>
              <a:t>prům</a:t>
            </a:r>
            <a:r>
              <a:rPr lang="cs-CZ" sz="1200" i="1" dirty="0" smtClean="0">
                <a:latin typeface="+mn-lt"/>
              </a:rPr>
              <a:t>. odběratele, Tomáš Doseděl, VUT Brno, 2013</a:t>
            </a:r>
            <a:endParaRPr lang="cs-CZ" sz="1200" i="1" dirty="0">
              <a:latin typeface="+mn-lt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2400" dirty="0" smtClean="0"/>
              <a:t>Vektorový diagram paralelní kompenzace</a:t>
            </a:r>
          </a:p>
        </p:txBody>
      </p:sp>
      <p:pic>
        <p:nvPicPr>
          <p:cNvPr id="8" name="il_fi" descr="OPVK_hor_zakladni_logolink_RGB_cz-1024x223"/>
          <p:cNvPicPr>
            <a:picLocks noChangeAspect="1" noChangeArrowheads="1"/>
          </p:cNvPicPr>
          <p:nvPr/>
        </p:nvPicPr>
        <p:blipFill>
          <a:blip r:embed="rId2" cstate="print"/>
          <a:srcRect b="25588"/>
          <a:stretch>
            <a:fillRect/>
          </a:stretch>
        </p:blipFill>
        <p:spPr bwMode="auto">
          <a:xfrm>
            <a:off x="395288" y="6427788"/>
            <a:ext cx="1778000" cy="287337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sp>
        <p:nvSpPr>
          <p:cNvPr id="9" name="TextovéPole 8"/>
          <p:cNvSpPr txBox="1"/>
          <p:nvPr/>
        </p:nvSpPr>
        <p:spPr>
          <a:xfrm>
            <a:off x="3423444" y="6453188"/>
            <a:ext cx="2297112" cy="246062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000" dirty="0">
                <a:solidFill>
                  <a:schemeClr val="tx2">
                    <a:lumMod val="50000"/>
                    <a:lumOff val="50000"/>
                  </a:schemeClr>
                </a:solidFill>
                <a:latin typeface="+mj-lt"/>
                <a:cs typeface="+mn-cs"/>
              </a:rPr>
              <a:t>INVESTICE DO ROZVOJE VZDĚLÁVÁNÍ</a:t>
            </a:r>
          </a:p>
        </p:txBody>
      </p:sp>
      <p:cxnSp>
        <p:nvCxnSpPr>
          <p:cNvPr id="11" name="Přímá spojovací čára 10"/>
          <p:cNvCxnSpPr/>
          <p:nvPr/>
        </p:nvCxnSpPr>
        <p:spPr>
          <a:xfrm>
            <a:off x="357188" y="6340475"/>
            <a:ext cx="8423275" cy="1588"/>
          </a:xfrm>
          <a:prstGeom prst="line">
            <a:avLst/>
          </a:prstGeom>
          <a:ln>
            <a:solidFill>
              <a:schemeClr val="bg1">
                <a:lumMod val="50000"/>
              </a:schemeClr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TextovéPole 11"/>
          <p:cNvSpPr txBox="1"/>
          <p:nvPr/>
        </p:nvSpPr>
        <p:spPr>
          <a:xfrm>
            <a:off x="8172450" y="6442075"/>
            <a:ext cx="576263" cy="246063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cs-CZ" sz="1000" dirty="0" smtClean="0">
                <a:solidFill>
                  <a:schemeClr val="tx2">
                    <a:lumMod val="65000"/>
                    <a:lumOff val="35000"/>
                  </a:schemeClr>
                </a:solidFill>
              </a:rPr>
              <a:t>6/11</a:t>
            </a:r>
            <a:endParaRPr lang="cs-CZ" sz="1000" dirty="0">
              <a:solidFill>
                <a:schemeClr val="tx2">
                  <a:lumMod val="65000"/>
                  <a:lumOff val="35000"/>
                </a:schemeClr>
              </a:solidFill>
              <a:latin typeface="+mn-lt"/>
            </a:endParaRPr>
          </a:p>
        </p:txBody>
      </p:sp>
      <p:sp>
        <p:nvSpPr>
          <p:cNvPr id="13" name="Zahnutá šipka doprava 12"/>
          <p:cNvSpPr/>
          <p:nvPr/>
        </p:nvSpPr>
        <p:spPr>
          <a:xfrm>
            <a:off x="8096250" y="6507163"/>
            <a:ext cx="107950" cy="107950"/>
          </a:xfrm>
          <a:prstGeom prst="curvedRightArrow">
            <a:avLst>
              <a:gd name="adj1" fmla="val 25000"/>
              <a:gd name="adj2" fmla="val 50000"/>
              <a:gd name="adj3" fmla="val 25000"/>
            </a:avLst>
          </a:prstGeom>
          <a:ln>
            <a:solidFill>
              <a:schemeClr val="tx2">
                <a:lumMod val="65000"/>
                <a:lumOff val="35000"/>
              </a:schemeClr>
            </a:solidFill>
          </a:ln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anchor="ctr"/>
          <a:lstStyle/>
          <a:p>
            <a:pPr algn="ctr">
              <a:defRPr/>
            </a:pPr>
            <a:endParaRPr lang="cs-CZ">
              <a:solidFill>
                <a:schemeClr val="tx1"/>
              </a:solidFill>
            </a:endParaRPr>
          </a:p>
        </p:txBody>
      </p:sp>
      <p:sp>
        <p:nvSpPr>
          <p:cNvPr id="14" name="Zahnutá šipka doleva 13"/>
          <p:cNvSpPr/>
          <p:nvPr/>
        </p:nvSpPr>
        <p:spPr>
          <a:xfrm flipV="1">
            <a:off x="8605838" y="6492875"/>
            <a:ext cx="107950" cy="107950"/>
          </a:xfrm>
          <a:prstGeom prst="curvedLeftArrow">
            <a:avLst/>
          </a:prstGeom>
          <a:ln>
            <a:solidFill>
              <a:schemeClr val="tx2">
                <a:lumMod val="65000"/>
                <a:lumOff val="35000"/>
              </a:schemeClr>
            </a:solidFill>
          </a:ln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anchor="ctr"/>
          <a:lstStyle/>
          <a:p>
            <a:pPr algn="ctr">
              <a:defRPr/>
            </a:pPr>
            <a:endParaRPr lang="cs-CZ">
              <a:solidFill>
                <a:schemeClr val="tx1"/>
              </a:solidFill>
            </a:endParaRPr>
          </a:p>
        </p:txBody>
      </p:sp>
      <p:pic>
        <p:nvPicPr>
          <p:cNvPr id="16" name="Obrázek 15" descr="vektorak paralelni kompenzace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1071538" y="1533527"/>
            <a:ext cx="7170801" cy="4091178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18" name="TextovéPole 17"/>
          <p:cNvSpPr txBox="1"/>
          <p:nvPr/>
        </p:nvSpPr>
        <p:spPr>
          <a:xfrm>
            <a:off x="1196188" y="5786454"/>
            <a:ext cx="583582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i="1" dirty="0" smtClean="0">
                <a:latin typeface="+mn-lt"/>
              </a:rPr>
              <a:t>Obr.4 Vektorový diagram paralelní kompenzace</a:t>
            </a:r>
          </a:p>
          <a:p>
            <a:r>
              <a:rPr lang="cs-CZ" sz="1200" dirty="0" smtClean="0">
                <a:latin typeface="+mn-lt"/>
              </a:rPr>
              <a:t>Zdroj:</a:t>
            </a:r>
            <a:r>
              <a:rPr lang="cs-CZ" sz="1200" i="1" dirty="0" smtClean="0">
                <a:latin typeface="+mn-lt"/>
              </a:rPr>
              <a:t> Kompenzace jalového výkonu </a:t>
            </a:r>
            <a:r>
              <a:rPr lang="cs-CZ" sz="1200" i="1" dirty="0" err="1" smtClean="0">
                <a:latin typeface="+mn-lt"/>
              </a:rPr>
              <a:t>prům</a:t>
            </a:r>
            <a:r>
              <a:rPr lang="cs-CZ" sz="1200" i="1" dirty="0" smtClean="0">
                <a:latin typeface="+mn-lt"/>
              </a:rPr>
              <a:t>. odběratele, Tomáš Doseděl, VUT Brno, 2013</a:t>
            </a:r>
            <a:endParaRPr lang="cs-CZ" sz="1200" dirty="0">
              <a:latin typeface="+mn-lt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2400" dirty="0" smtClean="0"/>
              <a:t>Odvození z vektorového diagramu</a:t>
            </a:r>
          </a:p>
        </p:txBody>
      </p:sp>
      <p:pic>
        <p:nvPicPr>
          <p:cNvPr id="4" name="il_fi" descr="OPVK_hor_zakladni_logolink_RGB_cz-1024x223"/>
          <p:cNvPicPr>
            <a:picLocks noChangeAspect="1" noChangeArrowheads="1"/>
          </p:cNvPicPr>
          <p:nvPr/>
        </p:nvPicPr>
        <p:blipFill>
          <a:blip r:embed="rId3" cstate="print"/>
          <a:srcRect b="25588"/>
          <a:stretch>
            <a:fillRect/>
          </a:stretch>
        </p:blipFill>
        <p:spPr bwMode="auto">
          <a:xfrm>
            <a:off x="395288" y="6427788"/>
            <a:ext cx="1778000" cy="287337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sp>
        <p:nvSpPr>
          <p:cNvPr id="5" name="TextovéPole 4"/>
          <p:cNvSpPr txBox="1"/>
          <p:nvPr/>
        </p:nvSpPr>
        <p:spPr>
          <a:xfrm>
            <a:off x="3423444" y="6453188"/>
            <a:ext cx="2297112" cy="246062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000" dirty="0">
                <a:solidFill>
                  <a:schemeClr val="tx2">
                    <a:lumMod val="50000"/>
                    <a:lumOff val="50000"/>
                  </a:schemeClr>
                </a:solidFill>
                <a:latin typeface="+mj-lt"/>
                <a:cs typeface="+mn-cs"/>
              </a:rPr>
              <a:t>INVESTICE DO ROZVOJE VZDĚLÁVÁNÍ</a:t>
            </a:r>
          </a:p>
        </p:txBody>
      </p:sp>
      <p:cxnSp>
        <p:nvCxnSpPr>
          <p:cNvPr id="7" name="Přímá spojovací čára 6"/>
          <p:cNvCxnSpPr/>
          <p:nvPr/>
        </p:nvCxnSpPr>
        <p:spPr>
          <a:xfrm>
            <a:off x="357188" y="6340475"/>
            <a:ext cx="8423275" cy="1588"/>
          </a:xfrm>
          <a:prstGeom prst="line">
            <a:avLst/>
          </a:prstGeom>
          <a:ln>
            <a:solidFill>
              <a:schemeClr val="bg1">
                <a:lumMod val="50000"/>
              </a:schemeClr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TextovéPole 7"/>
          <p:cNvSpPr txBox="1"/>
          <p:nvPr/>
        </p:nvSpPr>
        <p:spPr>
          <a:xfrm>
            <a:off x="8172450" y="6442075"/>
            <a:ext cx="576263" cy="246063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cs-CZ" sz="1000" dirty="0" smtClean="0">
                <a:solidFill>
                  <a:schemeClr val="tx2">
                    <a:lumMod val="65000"/>
                    <a:lumOff val="35000"/>
                  </a:schemeClr>
                </a:solidFill>
              </a:rPr>
              <a:t>7/11</a:t>
            </a:r>
            <a:endParaRPr lang="cs-CZ" sz="1000" dirty="0">
              <a:solidFill>
                <a:schemeClr val="tx2">
                  <a:lumMod val="65000"/>
                  <a:lumOff val="35000"/>
                </a:schemeClr>
              </a:solidFill>
              <a:latin typeface="+mn-lt"/>
            </a:endParaRPr>
          </a:p>
        </p:txBody>
      </p:sp>
      <p:sp>
        <p:nvSpPr>
          <p:cNvPr id="9" name="Zahnutá šipka doprava 8"/>
          <p:cNvSpPr/>
          <p:nvPr/>
        </p:nvSpPr>
        <p:spPr>
          <a:xfrm>
            <a:off x="8096250" y="6507163"/>
            <a:ext cx="107950" cy="107950"/>
          </a:xfrm>
          <a:prstGeom prst="curvedRightArrow">
            <a:avLst>
              <a:gd name="adj1" fmla="val 25000"/>
              <a:gd name="adj2" fmla="val 50000"/>
              <a:gd name="adj3" fmla="val 25000"/>
            </a:avLst>
          </a:prstGeom>
          <a:ln>
            <a:solidFill>
              <a:schemeClr val="tx2">
                <a:lumMod val="65000"/>
                <a:lumOff val="35000"/>
              </a:schemeClr>
            </a:solidFill>
          </a:ln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anchor="ctr"/>
          <a:lstStyle/>
          <a:p>
            <a:pPr algn="ctr">
              <a:defRPr/>
            </a:pPr>
            <a:endParaRPr lang="cs-CZ">
              <a:solidFill>
                <a:schemeClr val="tx1"/>
              </a:solidFill>
            </a:endParaRPr>
          </a:p>
        </p:txBody>
      </p:sp>
      <p:sp>
        <p:nvSpPr>
          <p:cNvPr id="10" name="Zahnutá šipka doleva 9"/>
          <p:cNvSpPr/>
          <p:nvPr/>
        </p:nvSpPr>
        <p:spPr>
          <a:xfrm flipV="1">
            <a:off x="8605838" y="6492875"/>
            <a:ext cx="107950" cy="107950"/>
          </a:xfrm>
          <a:prstGeom prst="curvedLeftArrow">
            <a:avLst/>
          </a:prstGeom>
          <a:ln>
            <a:solidFill>
              <a:schemeClr val="tx2">
                <a:lumMod val="65000"/>
                <a:lumOff val="35000"/>
              </a:schemeClr>
            </a:solidFill>
          </a:ln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anchor="ctr"/>
          <a:lstStyle/>
          <a:p>
            <a:pPr algn="ctr">
              <a:defRPr/>
            </a:pPr>
            <a:endParaRPr lang="cs-CZ">
              <a:solidFill>
                <a:schemeClr val="tx1"/>
              </a:solidFill>
            </a:endParaRPr>
          </a:p>
        </p:txBody>
      </p:sp>
      <p:sp>
        <p:nvSpPr>
          <p:cNvPr id="28674" name="Rectangle 2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28676" name="Rectangle 4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899829" tIns="899829" rIns="899829" bIns="899829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28679" name="Rectangle 7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28681" name="Rectangle 9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899829" tIns="899829" rIns="899829" bIns="899829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28682" name="Rectangle 10"/>
          <p:cNvSpPr>
            <a:spLocks noChangeArrowheads="1"/>
          </p:cNvSpPr>
          <p:nvPr/>
        </p:nvSpPr>
        <p:spPr bwMode="auto">
          <a:xfrm>
            <a:off x="0" y="64770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28684" name="Rectangle 12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4098" name="Rectangle 2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899829" tIns="899829" rIns="899829" bIns="899829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4101" name="Rectangle 5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4103" name="Rectangle 7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28" name="TextovéPole 27"/>
          <p:cNvSpPr txBox="1"/>
          <p:nvPr/>
        </p:nvSpPr>
        <p:spPr>
          <a:xfrm>
            <a:off x="663953" y="3658919"/>
            <a:ext cx="603921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+mn-lt"/>
              </a:rPr>
              <a:t>Po připojení C se změní proud z I´na </a:t>
            </a:r>
            <a:r>
              <a:rPr lang="cs-CZ" dirty="0" err="1" smtClean="0">
                <a:latin typeface="+mn-lt"/>
              </a:rPr>
              <a:t>I</a:t>
            </a:r>
            <a:r>
              <a:rPr lang="cs-CZ" baseline="-25000" dirty="0" err="1" smtClean="0">
                <a:latin typeface="+mn-lt"/>
              </a:rPr>
              <a:t>k</a:t>
            </a:r>
            <a:r>
              <a:rPr lang="cs-CZ" dirty="0" smtClean="0">
                <a:latin typeface="+mn-lt"/>
              </a:rPr>
              <a:t>  a celkový proud bude</a:t>
            </a:r>
            <a:endParaRPr lang="cs-CZ" dirty="0">
              <a:latin typeface="+mn-lt"/>
            </a:endParaRPr>
          </a:p>
        </p:txBody>
      </p:sp>
      <p:pic>
        <p:nvPicPr>
          <p:cNvPr id="30" name="Obrázek 29" descr="vedeni s paralelni kompenzaci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1571641" y="1501884"/>
            <a:ext cx="5286375" cy="144780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8194" name="Rectangle 2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8193" name="Picture 1"/>
          <p:cNvPicPr>
            <a:picLocks noChangeAspect="1" noChangeArrowheads="1"/>
          </p:cNvPicPr>
          <p:nvPr/>
        </p:nvPicPr>
        <p:blipFill>
          <a:blip r:embed="rId5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6769003" y="3716109"/>
            <a:ext cx="1014287" cy="300000"/>
          </a:xfrm>
          <a:prstGeom prst="rect">
            <a:avLst/>
          </a:prstGeom>
          <a:noFill/>
        </p:spPr>
      </p:pic>
      <p:sp>
        <p:nvSpPr>
          <p:cNvPr id="32" name="TextovéPole 31"/>
          <p:cNvSpPr txBox="1"/>
          <p:nvPr/>
        </p:nvSpPr>
        <p:spPr>
          <a:xfrm>
            <a:off x="652072" y="4230993"/>
            <a:ext cx="482696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+mn-lt"/>
              </a:rPr>
              <a:t>Činný výkon a výstupní napětí bude stejné, tedy </a:t>
            </a:r>
            <a:endParaRPr lang="cs-CZ" dirty="0">
              <a:latin typeface="+mn-lt"/>
            </a:endParaRPr>
          </a:p>
        </p:txBody>
      </p:sp>
      <p:sp>
        <p:nvSpPr>
          <p:cNvPr id="8196" name="Rectangle 4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8195" name="Picture 3"/>
          <p:cNvPicPr>
            <a:picLocks noChangeAspect="1" noChangeArrowheads="1"/>
          </p:cNvPicPr>
          <p:nvPr/>
        </p:nvPicPr>
        <p:blipFill>
          <a:blip r:embed="rId6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5551042" y="4277887"/>
            <a:ext cx="2971430" cy="314286"/>
          </a:xfrm>
          <a:prstGeom prst="rect">
            <a:avLst/>
          </a:prstGeom>
          <a:noFill/>
        </p:spPr>
      </p:pic>
      <p:sp>
        <p:nvSpPr>
          <p:cNvPr id="35" name="TextovéPole 34"/>
          <p:cNvSpPr txBox="1"/>
          <p:nvPr/>
        </p:nvSpPr>
        <p:spPr>
          <a:xfrm>
            <a:off x="663952" y="4807810"/>
            <a:ext cx="367343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+mn-lt"/>
              </a:rPr>
              <a:t>Hodnota kompenzovaného proudu </a:t>
            </a:r>
            <a:r>
              <a:rPr lang="cs-CZ" dirty="0" err="1" smtClean="0">
                <a:latin typeface="+mn-lt"/>
              </a:rPr>
              <a:t>I</a:t>
            </a:r>
            <a:r>
              <a:rPr lang="cs-CZ" baseline="-25000" dirty="0" err="1" smtClean="0">
                <a:latin typeface="+mn-lt"/>
              </a:rPr>
              <a:t>k</a:t>
            </a:r>
            <a:endParaRPr lang="cs-CZ" dirty="0">
              <a:latin typeface="+mn-lt"/>
            </a:endParaRPr>
          </a:p>
        </p:txBody>
      </p:sp>
      <p:sp>
        <p:nvSpPr>
          <p:cNvPr id="8198" name="Rectangle 6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8197" name="Picture 5"/>
          <p:cNvPicPr>
            <a:picLocks noChangeAspect="1" noChangeArrowheads="1"/>
          </p:cNvPicPr>
          <p:nvPr/>
        </p:nvPicPr>
        <p:blipFill>
          <a:blip r:embed="rId7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4469343" y="4793590"/>
            <a:ext cx="1000001" cy="514286"/>
          </a:xfrm>
          <a:prstGeom prst="rect">
            <a:avLst/>
          </a:prstGeom>
          <a:noFill/>
        </p:spPr>
      </p:pic>
      <p:sp>
        <p:nvSpPr>
          <p:cNvPr id="38" name="TextovéPole 37"/>
          <p:cNvSpPr txBox="1"/>
          <p:nvPr/>
        </p:nvSpPr>
        <p:spPr>
          <a:xfrm>
            <a:off x="663953" y="5579948"/>
            <a:ext cx="160190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+mn-lt"/>
              </a:rPr>
              <a:t>Potřebný výkon</a:t>
            </a:r>
            <a:endParaRPr lang="cs-CZ" dirty="0">
              <a:latin typeface="+mn-lt"/>
            </a:endParaRPr>
          </a:p>
        </p:txBody>
      </p:sp>
      <p:sp>
        <p:nvSpPr>
          <p:cNvPr id="8200" name="Rectangle 8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8199" name="Picture 7"/>
          <p:cNvPicPr>
            <a:picLocks noChangeAspect="1" noChangeArrowheads="1"/>
          </p:cNvPicPr>
          <p:nvPr/>
        </p:nvPicPr>
        <p:blipFill>
          <a:blip r:embed="rId8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2402235" y="5626986"/>
            <a:ext cx="1871429" cy="285714"/>
          </a:xfrm>
          <a:prstGeom prst="rect">
            <a:avLst/>
          </a:prstGeom>
          <a:noFill/>
        </p:spPr>
      </p:pic>
      <p:sp>
        <p:nvSpPr>
          <p:cNvPr id="41" name="TextovéPole 40"/>
          <p:cNvSpPr txBox="1"/>
          <p:nvPr/>
        </p:nvSpPr>
        <p:spPr>
          <a:xfrm>
            <a:off x="2772815" y="3002082"/>
            <a:ext cx="2585003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i="1" dirty="0" smtClean="0">
                <a:latin typeface="+mn-lt"/>
              </a:rPr>
              <a:t>Obr. 3 Vedení s paralelní kompenzací</a:t>
            </a:r>
            <a:endParaRPr lang="cs-CZ" sz="1200" i="1" dirty="0">
              <a:latin typeface="+mn-lt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2400" dirty="0" smtClean="0"/>
              <a:t>Sériová kompenzace</a:t>
            </a:r>
          </a:p>
        </p:txBody>
      </p:sp>
      <p:pic>
        <p:nvPicPr>
          <p:cNvPr id="4" name="il_fi" descr="OPVK_hor_zakladni_logolink_RGB_cz-1024x223"/>
          <p:cNvPicPr>
            <a:picLocks noChangeAspect="1" noChangeArrowheads="1"/>
          </p:cNvPicPr>
          <p:nvPr/>
        </p:nvPicPr>
        <p:blipFill>
          <a:blip r:embed="rId3" cstate="print"/>
          <a:srcRect b="25588"/>
          <a:stretch>
            <a:fillRect/>
          </a:stretch>
        </p:blipFill>
        <p:spPr bwMode="auto">
          <a:xfrm>
            <a:off x="395288" y="6427788"/>
            <a:ext cx="1778000" cy="287337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sp>
        <p:nvSpPr>
          <p:cNvPr id="5" name="TextovéPole 4"/>
          <p:cNvSpPr txBox="1"/>
          <p:nvPr/>
        </p:nvSpPr>
        <p:spPr>
          <a:xfrm>
            <a:off x="3423444" y="6453188"/>
            <a:ext cx="2297112" cy="246062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000" dirty="0">
                <a:solidFill>
                  <a:schemeClr val="tx2">
                    <a:lumMod val="50000"/>
                    <a:lumOff val="50000"/>
                  </a:schemeClr>
                </a:solidFill>
                <a:latin typeface="+mj-lt"/>
                <a:cs typeface="+mn-cs"/>
              </a:rPr>
              <a:t>INVESTICE DO ROZVOJE VZDĚLÁVÁNÍ</a:t>
            </a:r>
          </a:p>
        </p:txBody>
      </p:sp>
      <p:cxnSp>
        <p:nvCxnSpPr>
          <p:cNvPr id="7" name="Přímá spojovací čára 6"/>
          <p:cNvCxnSpPr/>
          <p:nvPr/>
        </p:nvCxnSpPr>
        <p:spPr>
          <a:xfrm>
            <a:off x="357188" y="6340475"/>
            <a:ext cx="8423275" cy="1588"/>
          </a:xfrm>
          <a:prstGeom prst="line">
            <a:avLst/>
          </a:prstGeom>
          <a:ln>
            <a:solidFill>
              <a:schemeClr val="bg1">
                <a:lumMod val="50000"/>
              </a:schemeClr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TextovéPole 7"/>
          <p:cNvSpPr txBox="1"/>
          <p:nvPr/>
        </p:nvSpPr>
        <p:spPr>
          <a:xfrm>
            <a:off x="8172450" y="6442075"/>
            <a:ext cx="576263" cy="246063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cs-CZ" sz="1000" dirty="0" smtClean="0">
                <a:solidFill>
                  <a:schemeClr val="tx2">
                    <a:lumMod val="65000"/>
                    <a:lumOff val="35000"/>
                  </a:schemeClr>
                </a:solidFill>
              </a:rPr>
              <a:t>8/11</a:t>
            </a:r>
            <a:endParaRPr lang="cs-CZ" sz="1000" dirty="0">
              <a:solidFill>
                <a:schemeClr val="tx2">
                  <a:lumMod val="65000"/>
                  <a:lumOff val="35000"/>
                </a:schemeClr>
              </a:solidFill>
              <a:latin typeface="+mn-lt"/>
            </a:endParaRPr>
          </a:p>
        </p:txBody>
      </p:sp>
      <p:sp>
        <p:nvSpPr>
          <p:cNvPr id="9" name="Zahnutá šipka doprava 8"/>
          <p:cNvSpPr/>
          <p:nvPr/>
        </p:nvSpPr>
        <p:spPr>
          <a:xfrm>
            <a:off x="8096250" y="6507163"/>
            <a:ext cx="107950" cy="107950"/>
          </a:xfrm>
          <a:prstGeom prst="curvedRightArrow">
            <a:avLst>
              <a:gd name="adj1" fmla="val 25000"/>
              <a:gd name="adj2" fmla="val 50000"/>
              <a:gd name="adj3" fmla="val 25000"/>
            </a:avLst>
          </a:prstGeom>
          <a:ln>
            <a:solidFill>
              <a:schemeClr val="tx2">
                <a:lumMod val="65000"/>
                <a:lumOff val="35000"/>
              </a:schemeClr>
            </a:solidFill>
          </a:ln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anchor="ctr"/>
          <a:lstStyle/>
          <a:p>
            <a:pPr algn="ctr">
              <a:defRPr/>
            </a:pPr>
            <a:endParaRPr lang="cs-CZ">
              <a:solidFill>
                <a:schemeClr val="tx1"/>
              </a:solidFill>
            </a:endParaRPr>
          </a:p>
        </p:txBody>
      </p:sp>
      <p:sp>
        <p:nvSpPr>
          <p:cNvPr id="10" name="Zahnutá šipka doleva 9"/>
          <p:cNvSpPr/>
          <p:nvPr/>
        </p:nvSpPr>
        <p:spPr>
          <a:xfrm flipV="1">
            <a:off x="8605838" y="6492875"/>
            <a:ext cx="107950" cy="107950"/>
          </a:xfrm>
          <a:prstGeom prst="curvedLeftArrow">
            <a:avLst/>
          </a:prstGeom>
          <a:ln>
            <a:solidFill>
              <a:schemeClr val="tx2">
                <a:lumMod val="65000"/>
                <a:lumOff val="35000"/>
              </a:schemeClr>
            </a:solidFill>
          </a:ln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anchor="ctr"/>
          <a:lstStyle/>
          <a:p>
            <a:pPr algn="ctr">
              <a:defRPr/>
            </a:pPr>
            <a:endParaRPr lang="cs-CZ">
              <a:solidFill>
                <a:schemeClr val="tx1"/>
              </a:solidFill>
            </a:endParaRPr>
          </a:p>
        </p:txBody>
      </p:sp>
      <p:sp>
        <p:nvSpPr>
          <p:cNvPr id="28674" name="Rectangle 2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28676" name="Rectangle 4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899829" tIns="899829" rIns="899829" bIns="899829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28679" name="Rectangle 7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28681" name="Rectangle 9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899829" tIns="899829" rIns="899829" bIns="899829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28682" name="Rectangle 10"/>
          <p:cNvSpPr>
            <a:spLocks noChangeArrowheads="1"/>
          </p:cNvSpPr>
          <p:nvPr/>
        </p:nvSpPr>
        <p:spPr bwMode="auto">
          <a:xfrm>
            <a:off x="0" y="64770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28684" name="Rectangle 12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4098" name="Rectangle 2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899829" tIns="899829" rIns="899829" bIns="899829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4101" name="Rectangle 5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4103" name="Rectangle 7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27650" name="Rectangle 2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27652" name="Rectangle 4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27654" name="Rectangle 6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27" name="TextovéPole 26"/>
          <p:cNvSpPr txBox="1"/>
          <p:nvPr/>
        </p:nvSpPr>
        <p:spPr>
          <a:xfrm>
            <a:off x="642910" y="1571612"/>
            <a:ext cx="7786742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dirty="0" smtClean="0">
                <a:latin typeface="+mn-lt"/>
              </a:rPr>
              <a:t>Slouží ke kompenzaci úbytků napětí na velmi dlouhém vedení. Kompenzační kondenzátor se připojí sériově s vedením, kompenzuje podélnou impedanci vedení.</a:t>
            </a:r>
          </a:p>
          <a:p>
            <a:pPr algn="just"/>
            <a:r>
              <a:rPr lang="cs-CZ" dirty="0" smtClean="0">
                <a:latin typeface="+mn-lt"/>
              </a:rPr>
              <a:t>Zapojuje se na začátek vedení, nejdále do 2/3 délky, dimenzuje se na celkový proud.</a:t>
            </a:r>
            <a:endParaRPr lang="cs-CZ" dirty="0">
              <a:latin typeface="+mn-lt"/>
            </a:endParaRPr>
          </a:p>
        </p:txBody>
      </p:sp>
      <p:pic>
        <p:nvPicPr>
          <p:cNvPr id="28" name="Obrázek 27" descr="vedení se seriovou kompenzaci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1142976" y="3457584"/>
            <a:ext cx="5895975" cy="125730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29" name="TextovéPole 28"/>
          <p:cNvSpPr txBox="1"/>
          <p:nvPr/>
        </p:nvSpPr>
        <p:spPr>
          <a:xfrm>
            <a:off x="2767588" y="4929198"/>
            <a:ext cx="2646750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i="1" dirty="0" smtClean="0">
                <a:latin typeface="+mn-lt"/>
              </a:rPr>
              <a:t>Obr. 5 Vedení se sériovou kompenzací</a:t>
            </a:r>
            <a:endParaRPr lang="cs-CZ" sz="1200" i="1" dirty="0">
              <a:latin typeface="+mn-lt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2400" dirty="0" smtClean="0"/>
              <a:t>Vektorový diagram sériové kompenzace</a:t>
            </a:r>
          </a:p>
        </p:txBody>
      </p:sp>
      <p:pic>
        <p:nvPicPr>
          <p:cNvPr id="8" name="il_fi" descr="OPVK_hor_zakladni_logolink_RGB_cz-1024x223"/>
          <p:cNvPicPr>
            <a:picLocks noChangeAspect="1" noChangeArrowheads="1"/>
          </p:cNvPicPr>
          <p:nvPr/>
        </p:nvPicPr>
        <p:blipFill>
          <a:blip r:embed="rId2" cstate="print"/>
          <a:srcRect b="25588"/>
          <a:stretch>
            <a:fillRect/>
          </a:stretch>
        </p:blipFill>
        <p:spPr bwMode="auto">
          <a:xfrm>
            <a:off x="395288" y="6427788"/>
            <a:ext cx="1778000" cy="287337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sp>
        <p:nvSpPr>
          <p:cNvPr id="9" name="TextovéPole 8"/>
          <p:cNvSpPr txBox="1"/>
          <p:nvPr/>
        </p:nvSpPr>
        <p:spPr>
          <a:xfrm>
            <a:off x="3423444" y="6453188"/>
            <a:ext cx="2297112" cy="246062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000" dirty="0">
                <a:solidFill>
                  <a:schemeClr val="tx2">
                    <a:lumMod val="50000"/>
                    <a:lumOff val="50000"/>
                  </a:schemeClr>
                </a:solidFill>
                <a:latin typeface="+mj-lt"/>
                <a:cs typeface="+mn-cs"/>
              </a:rPr>
              <a:t>INVESTICE DO ROZVOJE VZDĚLÁVÁNÍ</a:t>
            </a:r>
          </a:p>
        </p:txBody>
      </p:sp>
      <p:cxnSp>
        <p:nvCxnSpPr>
          <p:cNvPr id="11" name="Přímá spojovací čára 10"/>
          <p:cNvCxnSpPr/>
          <p:nvPr/>
        </p:nvCxnSpPr>
        <p:spPr>
          <a:xfrm>
            <a:off x="357188" y="6340475"/>
            <a:ext cx="8423275" cy="1588"/>
          </a:xfrm>
          <a:prstGeom prst="line">
            <a:avLst/>
          </a:prstGeom>
          <a:ln>
            <a:solidFill>
              <a:schemeClr val="bg1">
                <a:lumMod val="50000"/>
              </a:schemeClr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TextovéPole 11"/>
          <p:cNvSpPr txBox="1"/>
          <p:nvPr/>
        </p:nvSpPr>
        <p:spPr>
          <a:xfrm>
            <a:off x="8172450" y="6442075"/>
            <a:ext cx="576263" cy="246063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cs-CZ" sz="1000" dirty="0" smtClean="0">
                <a:solidFill>
                  <a:schemeClr val="tx2">
                    <a:lumMod val="65000"/>
                    <a:lumOff val="35000"/>
                  </a:schemeClr>
                </a:solidFill>
              </a:rPr>
              <a:t>9/11</a:t>
            </a:r>
            <a:endParaRPr lang="cs-CZ" sz="1000" dirty="0">
              <a:solidFill>
                <a:schemeClr val="tx2">
                  <a:lumMod val="65000"/>
                  <a:lumOff val="35000"/>
                </a:schemeClr>
              </a:solidFill>
              <a:latin typeface="+mn-lt"/>
            </a:endParaRPr>
          </a:p>
        </p:txBody>
      </p:sp>
      <p:sp>
        <p:nvSpPr>
          <p:cNvPr id="13" name="Zahnutá šipka doprava 12"/>
          <p:cNvSpPr/>
          <p:nvPr/>
        </p:nvSpPr>
        <p:spPr>
          <a:xfrm>
            <a:off x="8096250" y="6507163"/>
            <a:ext cx="107950" cy="107950"/>
          </a:xfrm>
          <a:prstGeom prst="curvedRightArrow">
            <a:avLst>
              <a:gd name="adj1" fmla="val 25000"/>
              <a:gd name="adj2" fmla="val 50000"/>
              <a:gd name="adj3" fmla="val 25000"/>
            </a:avLst>
          </a:prstGeom>
          <a:ln>
            <a:solidFill>
              <a:schemeClr val="tx2">
                <a:lumMod val="65000"/>
                <a:lumOff val="35000"/>
              </a:schemeClr>
            </a:solidFill>
          </a:ln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anchor="ctr"/>
          <a:lstStyle/>
          <a:p>
            <a:pPr algn="ctr">
              <a:defRPr/>
            </a:pPr>
            <a:endParaRPr lang="cs-CZ">
              <a:solidFill>
                <a:schemeClr val="tx1"/>
              </a:solidFill>
            </a:endParaRPr>
          </a:p>
        </p:txBody>
      </p:sp>
      <p:sp>
        <p:nvSpPr>
          <p:cNvPr id="14" name="Zahnutá šipka doleva 13"/>
          <p:cNvSpPr/>
          <p:nvPr/>
        </p:nvSpPr>
        <p:spPr>
          <a:xfrm flipV="1">
            <a:off x="8605838" y="6492875"/>
            <a:ext cx="107950" cy="107950"/>
          </a:xfrm>
          <a:prstGeom prst="curvedLeftArrow">
            <a:avLst/>
          </a:prstGeom>
          <a:ln>
            <a:solidFill>
              <a:schemeClr val="tx2">
                <a:lumMod val="65000"/>
                <a:lumOff val="35000"/>
              </a:schemeClr>
            </a:solidFill>
          </a:ln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anchor="ctr"/>
          <a:lstStyle/>
          <a:p>
            <a:pPr algn="ctr">
              <a:defRPr/>
            </a:pPr>
            <a:endParaRPr lang="cs-CZ">
              <a:solidFill>
                <a:schemeClr val="tx1"/>
              </a:solidFill>
            </a:endParaRPr>
          </a:p>
        </p:txBody>
      </p:sp>
      <p:pic>
        <p:nvPicPr>
          <p:cNvPr id="15" name="Obrázek 14" descr="vektorák seriove kompenzace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1049853" y="1639840"/>
            <a:ext cx="6635496" cy="4075176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18" name="TextovéPole 17"/>
          <p:cNvSpPr txBox="1"/>
          <p:nvPr/>
        </p:nvSpPr>
        <p:spPr>
          <a:xfrm>
            <a:off x="1448020" y="5786454"/>
            <a:ext cx="583916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i="1" dirty="0" smtClean="0">
                <a:latin typeface="+mn-lt"/>
              </a:rPr>
              <a:t>Obr. 6 Vektorový diagram sériové kompenzace</a:t>
            </a:r>
          </a:p>
          <a:p>
            <a:r>
              <a:rPr lang="cs-CZ" sz="1200" i="1" dirty="0" smtClean="0">
                <a:latin typeface="+mn-lt"/>
              </a:rPr>
              <a:t>Zdroj: Kompenzace jalového výkonu </a:t>
            </a:r>
            <a:r>
              <a:rPr lang="cs-CZ" sz="1200" i="1" dirty="0" err="1" smtClean="0">
                <a:latin typeface="+mn-lt"/>
              </a:rPr>
              <a:t>prům</a:t>
            </a:r>
            <a:r>
              <a:rPr lang="cs-CZ" sz="1200" i="1" dirty="0" smtClean="0">
                <a:latin typeface="+mn-lt"/>
              </a:rPr>
              <a:t>. odběratele, Tomáš Doseděl, VUT Brno, 2013</a:t>
            </a:r>
            <a:endParaRPr lang="cs-CZ" sz="1200" i="1" dirty="0">
              <a:latin typeface="+mn-lt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2400" dirty="0" smtClean="0"/>
              <a:t>Vektorový diagram celkové kompenzace úbytku napětí</a:t>
            </a:r>
          </a:p>
        </p:txBody>
      </p:sp>
      <p:pic>
        <p:nvPicPr>
          <p:cNvPr id="4" name="il_fi" descr="OPVK_hor_zakladni_logolink_RGB_cz-1024x223"/>
          <p:cNvPicPr>
            <a:picLocks noChangeAspect="1" noChangeArrowheads="1"/>
          </p:cNvPicPr>
          <p:nvPr/>
        </p:nvPicPr>
        <p:blipFill>
          <a:blip r:embed="rId3" cstate="print"/>
          <a:srcRect b="25588"/>
          <a:stretch>
            <a:fillRect/>
          </a:stretch>
        </p:blipFill>
        <p:spPr bwMode="auto">
          <a:xfrm>
            <a:off x="395288" y="6427788"/>
            <a:ext cx="1778000" cy="287337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sp>
        <p:nvSpPr>
          <p:cNvPr id="5" name="TextovéPole 4"/>
          <p:cNvSpPr txBox="1"/>
          <p:nvPr/>
        </p:nvSpPr>
        <p:spPr>
          <a:xfrm>
            <a:off x="3423444" y="6453188"/>
            <a:ext cx="2297112" cy="246062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000" dirty="0">
                <a:solidFill>
                  <a:schemeClr val="tx2">
                    <a:lumMod val="50000"/>
                    <a:lumOff val="50000"/>
                  </a:schemeClr>
                </a:solidFill>
                <a:latin typeface="+mj-lt"/>
                <a:cs typeface="+mn-cs"/>
              </a:rPr>
              <a:t>INVESTICE DO ROZVOJE VZDĚLÁVÁNÍ</a:t>
            </a:r>
          </a:p>
        </p:txBody>
      </p:sp>
      <p:cxnSp>
        <p:nvCxnSpPr>
          <p:cNvPr id="7" name="Přímá spojovací čára 6"/>
          <p:cNvCxnSpPr/>
          <p:nvPr/>
        </p:nvCxnSpPr>
        <p:spPr>
          <a:xfrm>
            <a:off x="357188" y="6340475"/>
            <a:ext cx="8423275" cy="1588"/>
          </a:xfrm>
          <a:prstGeom prst="line">
            <a:avLst/>
          </a:prstGeom>
          <a:ln>
            <a:solidFill>
              <a:schemeClr val="bg1">
                <a:lumMod val="50000"/>
              </a:schemeClr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TextovéPole 7"/>
          <p:cNvSpPr txBox="1"/>
          <p:nvPr/>
        </p:nvSpPr>
        <p:spPr>
          <a:xfrm>
            <a:off x="8172450" y="6442075"/>
            <a:ext cx="576263" cy="246063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cs-CZ" sz="1000" dirty="0" smtClean="0">
                <a:solidFill>
                  <a:schemeClr val="tx2">
                    <a:lumMod val="65000"/>
                    <a:lumOff val="35000"/>
                  </a:schemeClr>
                </a:solidFill>
              </a:rPr>
              <a:t>10/11</a:t>
            </a:r>
            <a:endParaRPr lang="cs-CZ" sz="1000" dirty="0">
              <a:solidFill>
                <a:schemeClr val="tx2">
                  <a:lumMod val="65000"/>
                  <a:lumOff val="35000"/>
                </a:schemeClr>
              </a:solidFill>
              <a:latin typeface="+mn-lt"/>
            </a:endParaRPr>
          </a:p>
        </p:txBody>
      </p:sp>
      <p:sp>
        <p:nvSpPr>
          <p:cNvPr id="9" name="Zahnutá šipka doprava 8"/>
          <p:cNvSpPr/>
          <p:nvPr/>
        </p:nvSpPr>
        <p:spPr>
          <a:xfrm>
            <a:off x="8096250" y="6507163"/>
            <a:ext cx="107950" cy="107950"/>
          </a:xfrm>
          <a:prstGeom prst="curvedRightArrow">
            <a:avLst>
              <a:gd name="adj1" fmla="val 25000"/>
              <a:gd name="adj2" fmla="val 50000"/>
              <a:gd name="adj3" fmla="val 25000"/>
            </a:avLst>
          </a:prstGeom>
          <a:ln>
            <a:solidFill>
              <a:schemeClr val="tx2">
                <a:lumMod val="65000"/>
                <a:lumOff val="35000"/>
              </a:schemeClr>
            </a:solidFill>
          </a:ln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anchor="ctr"/>
          <a:lstStyle/>
          <a:p>
            <a:pPr algn="ctr">
              <a:defRPr/>
            </a:pPr>
            <a:endParaRPr lang="cs-CZ">
              <a:solidFill>
                <a:schemeClr val="tx1"/>
              </a:solidFill>
            </a:endParaRPr>
          </a:p>
        </p:txBody>
      </p:sp>
      <p:sp>
        <p:nvSpPr>
          <p:cNvPr id="10" name="Zahnutá šipka doleva 9"/>
          <p:cNvSpPr/>
          <p:nvPr/>
        </p:nvSpPr>
        <p:spPr>
          <a:xfrm flipV="1">
            <a:off x="8605838" y="6492875"/>
            <a:ext cx="107950" cy="107950"/>
          </a:xfrm>
          <a:prstGeom prst="curvedLeftArrow">
            <a:avLst/>
          </a:prstGeom>
          <a:ln>
            <a:solidFill>
              <a:schemeClr val="tx2">
                <a:lumMod val="65000"/>
                <a:lumOff val="35000"/>
              </a:schemeClr>
            </a:solidFill>
          </a:ln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anchor="ctr"/>
          <a:lstStyle/>
          <a:p>
            <a:pPr algn="ctr">
              <a:defRPr/>
            </a:pPr>
            <a:endParaRPr lang="cs-CZ">
              <a:solidFill>
                <a:schemeClr val="tx1"/>
              </a:solidFill>
            </a:endParaRPr>
          </a:p>
        </p:txBody>
      </p:sp>
      <p:sp>
        <p:nvSpPr>
          <p:cNvPr id="28674" name="Rectangle 2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28676" name="Rectangle 4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899829" tIns="899829" rIns="899829" bIns="899829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28679" name="Rectangle 7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28681" name="Rectangle 9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899829" tIns="899829" rIns="899829" bIns="899829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28682" name="Rectangle 10"/>
          <p:cNvSpPr>
            <a:spLocks noChangeArrowheads="1"/>
          </p:cNvSpPr>
          <p:nvPr/>
        </p:nvSpPr>
        <p:spPr bwMode="auto">
          <a:xfrm>
            <a:off x="0" y="64770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28684" name="Rectangle 12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4098" name="Rectangle 2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899829" tIns="899829" rIns="899829" bIns="899829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4101" name="Rectangle 5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4103" name="Rectangle 7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2" name="Rectangle 2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899829" tIns="899829" rIns="899829" bIns="899829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6" name="Rectangle 5"/>
          <p:cNvSpPr>
            <a:spLocks noChangeArrowheads="1"/>
          </p:cNvSpPr>
          <p:nvPr/>
        </p:nvSpPr>
        <p:spPr bwMode="auto">
          <a:xfrm>
            <a:off x="2500362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12" name="Rectangle 7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4105" name="Rectangle 9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30" name="Obrázek 29" descr="vektorak kompenzace napeti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1501336" y="1500174"/>
            <a:ext cx="5934075" cy="345757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31" name="TextovéPole 30"/>
          <p:cNvSpPr txBox="1"/>
          <p:nvPr/>
        </p:nvSpPr>
        <p:spPr>
          <a:xfrm>
            <a:off x="1364350" y="5013176"/>
            <a:ext cx="587763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i="1" dirty="0" smtClean="0">
                <a:latin typeface="+mn-lt"/>
              </a:rPr>
              <a:t>Obr. 7 Vektorový diagram celkové kompenzace úbytku napětí</a:t>
            </a:r>
          </a:p>
          <a:p>
            <a:r>
              <a:rPr lang="cs-CZ" sz="1200" i="1" dirty="0" smtClean="0">
                <a:latin typeface="+mn-lt"/>
              </a:rPr>
              <a:t>Zdroj:: Kompenzace jalového výkonu </a:t>
            </a:r>
            <a:r>
              <a:rPr lang="cs-CZ" sz="1200" i="1" dirty="0" err="1" smtClean="0">
                <a:latin typeface="+mn-lt"/>
              </a:rPr>
              <a:t>prům</a:t>
            </a:r>
            <a:r>
              <a:rPr lang="cs-CZ" sz="1200" i="1" dirty="0" smtClean="0">
                <a:latin typeface="+mn-lt"/>
              </a:rPr>
              <a:t>. odběratele, Tomáš Doseděl, VUT Brno, 2013</a:t>
            </a:r>
          </a:p>
          <a:p>
            <a:endParaRPr lang="cs-CZ" sz="1200" i="1" dirty="0">
              <a:latin typeface="+mn-lt"/>
            </a:endParaRPr>
          </a:p>
        </p:txBody>
      </p:sp>
      <p:sp>
        <p:nvSpPr>
          <p:cNvPr id="33" name="TextovéPole 32"/>
          <p:cNvSpPr txBox="1"/>
          <p:nvPr/>
        </p:nvSpPr>
        <p:spPr>
          <a:xfrm>
            <a:off x="285720" y="5643578"/>
            <a:ext cx="885828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+mn-lt"/>
              </a:rPr>
              <a:t>Při použití sériové kompenzace může nastat stav, kdy je vedení zcela kompenzováno a úbytek napětí na vedení je roven nule!</a:t>
            </a:r>
            <a:endParaRPr lang="cs-CZ" dirty="0">
              <a:latin typeface="+mn-lt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ctrTitle"/>
          </p:nvPr>
        </p:nvSpPr>
        <p:spPr>
          <a:xfrm>
            <a:off x="650304" y="4725144"/>
            <a:ext cx="8458200" cy="1222375"/>
          </a:xfrm>
        </p:spPr>
        <p:txBody>
          <a:bodyPr/>
          <a:lstStyle/>
          <a:p>
            <a:pPr eaLnBrk="1" hangingPunct="1">
              <a:defRPr/>
            </a:pPr>
            <a:r>
              <a:rPr lang="cs-CZ" sz="2800" dirty="0" smtClean="0"/>
              <a:t>DĚKUJI ZA POZORNOST</a:t>
            </a:r>
            <a:endParaRPr lang="cs-CZ" sz="28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5652120" y="5517232"/>
            <a:ext cx="2952328" cy="6617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600"/>
              </a:spcAft>
            </a:pPr>
            <a:r>
              <a:rPr lang="cs-CZ" sz="1600" dirty="0" smtClean="0">
                <a:latin typeface="+mn-lt"/>
              </a:rPr>
              <a:t>Ing. Zuzana </a:t>
            </a:r>
            <a:r>
              <a:rPr lang="cs-CZ" sz="1600" dirty="0" err="1" smtClean="0">
                <a:latin typeface="+mn-lt"/>
              </a:rPr>
              <a:t>Kerndlová</a:t>
            </a:r>
            <a:endParaRPr lang="cs-CZ" sz="1600" dirty="0" smtClean="0">
              <a:latin typeface="+mn-lt"/>
            </a:endParaRPr>
          </a:p>
          <a:p>
            <a:pPr>
              <a:spcAft>
                <a:spcPts val="600"/>
              </a:spcAft>
            </a:pPr>
            <a:r>
              <a:rPr lang="cs-CZ" sz="1600" dirty="0" err="1" smtClean="0">
                <a:solidFill>
                  <a:schemeClr val="accent1">
                    <a:lumMod val="75000"/>
                  </a:schemeClr>
                </a:solidFill>
                <a:latin typeface="+mn-lt"/>
              </a:rPr>
              <a:t>zuzana.kerndlova</a:t>
            </a:r>
            <a:r>
              <a:rPr lang="cs-CZ" sz="1600" dirty="0" smtClean="0">
                <a:solidFill>
                  <a:schemeClr val="accent1">
                    <a:lumMod val="75000"/>
                  </a:schemeClr>
                </a:solidFill>
                <a:latin typeface="+mn-lt"/>
              </a:rPr>
              <a:t>@</a:t>
            </a:r>
            <a:r>
              <a:rPr lang="cs-CZ" sz="1600" dirty="0" err="1" smtClean="0">
                <a:solidFill>
                  <a:schemeClr val="accent1">
                    <a:lumMod val="75000"/>
                  </a:schemeClr>
                </a:solidFill>
                <a:latin typeface="+mn-lt"/>
              </a:rPr>
              <a:t>sspbrno.cz</a:t>
            </a:r>
            <a:endParaRPr lang="cs-CZ" sz="1600" dirty="0">
              <a:solidFill>
                <a:schemeClr val="accent1">
                  <a:lumMod val="75000"/>
                </a:schemeClr>
              </a:solidFill>
              <a:latin typeface="+mn-lt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Vlastní 2">
      <a:dk1>
        <a:sysClr val="windowText" lastClr="000000"/>
      </a:dk1>
      <a:lt1>
        <a:sysClr val="window" lastClr="FFFFFF"/>
      </a:lt1>
      <a:dk2>
        <a:srgbClr val="000000"/>
      </a:dk2>
      <a:lt2>
        <a:srgbClr val="FBEEC9"/>
      </a:lt2>
      <a:accent1>
        <a:srgbClr val="811717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1907</TotalTime>
  <Words>473</Words>
  <Application>Microsoft Office PowerPoint</Application>
  <PresentationFormat>Předvádění na obrazovce (4:3)</PresentationFormat>
  <Paragraphs>99</Paragraphs>
  <Slides>11</Slides>
  <Notes>5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Cesta</vt:lpstr>
      <vt:lpstr>Snímek 1</vt:lpstr>
      <vt:lpstr>Snímek 2</vt:lpstr>
      <vt:lpstr>Kompenzace – ZPŮSOBY kompenzace </vt:lpstr>
      <vt:lpstr>Rozdělení kompenzace</vt:lpstr>
      <vt:lpstr>Kompenzace – paralelní kompenzace</vt:lpstr>
      <vt:lpstr>Vektorový diagram paralelní kompenzace</vt:lpstr>
      <vt:lpstr>Odvození z vektorového diagramu</vt:lpstr>
      <vt:lpstr>Sériová kompenzace</vt:lpstr>
      <vt:lpstr>Vektorový diagram sériové kompenzace</vt:lpstr>
      <vt:lpstr>Vektorový diagram celkové kompenzace úbytku napětí</vt:lpstr>
      <vt:lpstr>DĚKUJI ZA POZORNOST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Ucitel</dc:creator>
  <cp:lastModifiedBy>Rubi</cp:lastModifiedBy>
  <cp:revision>152</cp:revision>
  <dcterms:created xsi:type="dcterms:W3CDTF">2013-07-31T15:32:03Z</dcterms:created>
  <dcterms:modified xsi:type="dcterms:W3CDTF">2014-05-18T13:51:39Z</dcterms:modified>
</cp:coreProperties>
</file>