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68" r:id="rId2"/>
    <p:sldId id="273" r:id="rId3"/>
    <p:sldId id="272" r:id="rId4"/>
    <p:sldId id="258" r:id="rId5"/>
    <p:sldId id="261" r:id="rId6"/>
    <p:sldId id="263" r:id="rId7"/>
    <p:sldId id="256" r:id="rId8"/>
    <p:sldId id="265" r:id="rId9"/>
    <p:sldId id="266" r:id="rId10"/>
    <p:sldId id="260" r:id="rId11"/>
    <p:sldId id="259" r:id="rId12"/>
    <p:sldId id="267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94" autoAdjust="0"/>
    <p:restoredTop sz="94624" autoAdjust="0"/>
  </p:normalViewPr>
  <p:slideViewPr>
    <p:cSldViewPr>
      <p:cViewPr>
        <p:scale>
          <a:sx n="100" d="100"/>
          <a:sy n="100" d="100"/>
        </p:scale>
        <p:origin x="-44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65196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90158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googleads.g.doubleclick.net/aclk?sa=l&amp;ai=CZJq3IdliUqnmFcijsQbn_IHQCLm9g50C4fKNviC_4R4QASD8hNcGUP3NyIUFYMyx6IHwBqABgZbo_gPIAQGoAwHIA9MEqgTEAU_QLKKoTEyeS-TFLXwL32Q2nG2Z2dd5CCKTsvRMtr3DkcouUMN_Ckny1xESfx9MDmz7Wew6Fn5NjniIzTQHRdBcININuE16HZOtYBgXF7ezIYyY8Q5KP-a_e7l2vy84vFdaAxOyesVzkphdRKAkWHw2WTw_2oyUg1f_XRNomNE3YrSasq2SDZ-MYjsqsFXminbLfTrRoBzCWUImkG4OTRnPUt03tOc9_cD-Z5iJJzrx63_zK1VVqXD2m5vwyBjkCsxg-Q6AB-fplwE&amp;num=1&amp;sig=AOD64_00Jrt6cLISwGf3tUS3EROjP-KpzQ&amp;client=ca-pub-3946234938281154&amp;adurl=http://www.dreamstime.com/ref322_stock-photos&amp;nm=11&amp;mb=2&amp;bg=!A0TAxCPYqBt5CQIAAAAYUgAAACAqANcW7UWaaVFeZu4mZtrpo1VOT7Dzq8WFIoF-2CZJr7IS6J0upND1cu8n4aXTK23wH4tgfRVe7P_jz-KZ28DOOVpIdD_LbzO5RpHfoG3vR-FIZL1pt37wV7r2hP1Rv_1Bf0TMWe5ez5PoMFEtRqA8fveC_yv-KJ2SXCUHjOVmWOPg2vWm1m_IqVApuDkT-NQiGN_GN887HH6ieLhs3AuihPE31ASWlxzyBeYi7TBU5azS-l4tWkmZe5vkKyi-kftwkQD5yDF2nWy3soZp0KmpXd63c-S-15yYLA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ei1.vsb.cz/kat420/vyuka/BC_FBI/Prednasky/prepeti_pres.pdf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Zdroj</a:t>
            </a:r>
            <a:r>
              <a:rPr lang="cs-CZ" baseline="0" dirty="0" smtClean="0"/>
              <a:t> obr </a:t>
            </a:r>
            <a:r>
              <a:rPr lang="cs-CZ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Dreamstime.com"/>
              </a:rPr>
              <a:t>Free </a:t>
            </a:r>
            <a:r>
              <a:rPr lang="cs-CZ" sz="1200" u="none" strike="noStrike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Dreamstime.com"/>
              </a:rPr>
              <a:t>Stock</a:t>
            </a:r>
            <a:r>
              <a:rPr lang="cs-CZ" sz="120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Dreamstime.com"/>
              </a:rPr>
              <a:t> </a:t>
            </a:r>
            <a:r>
              <a:rPr lang="cs-CZ" sz="1200" u="none" strike="noStrike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Dreamstime.com"/>
              </a:rPr>
              <a:t>Photos</a:t>
            </a:r>
            <a:endParaRPr lang="cs-CZ" dirty="0" smtClean="0"/>
          </a:p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tam mám dopsat jednotky?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Obr.6 </a:t>
            </a:r>
            <a:r>
              <a:rPr lang="cs-CZ" dirty="0" smtClean="0">
                <a:hlinkClick r:id="rId3"/>
              </a:rPr>
              <a:t>http://fei1.vsb.cz/kat420/</a:t>
            </a:r>
            <a:r>
              <a:rPr lang="cs-CZ" dirty="0" err="1" smtClean="0">
                <a:hlinkClick r:id="rId3"/>
              </a:rPr>
              <a:t>vyuka</a:t>
            </a:r>
            <a:r>
              <a:rPr lang="cs-CZ" dirty="0" smtClean="0">
                <a:hlinkClick r:id="rId3"/>
              </a:rPr>
              <a:t>/BC_FBI/</a:t>
            </a:r>
            <a:r>
              <a:rPr lang="cs-CZ" dirty="0" err="1" smtClean="0">
                <a:hlinkClick r:id="rId3"/>
              </a:rPr>
              <a:t>Prednasky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prepeti</a:t>
            </a:r>
            <a:r>
              <a:rPr lang="cs-CZ" dirty="0" smtClean="0">
                <a:hlinkClick r:id="rId3"/>
              </a:rPr>
              <a:t>_pres.</a:t>
            </a:r>
            <a:r>
              <a:rPr lang="cs-CZ" dirty="0" err="1" smtClean="0">
                <a:hlinkClick r:id="rId3"/>
              </a:rPr>
              <a:t>pdf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15.5.2014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PORUCHOVÉ STAVY, PŘEPĚTÍ, </a:t>
            </a:r>
            <a:r>
              <a:rPr lang="cs-CZ" sz="1600" cap="all" dirty="0" smtClean="0">
                <a:latin typeface="Franklin Gothic Book" pitchFamily="34" charset="0"/>
              </a:rPr>
              <a:t>důsledky a vlivy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VY_52_INOVACE_03_01_KEZU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Poruchové stavy, přepětí, důsledky a vlivy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VY_52_INOVACE_03_01_KEZU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18.9.2013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přepětí. Studenti se seznámí s jednotlivými typy přepětí, příčinami vzniku,ochranami, přepěťovými zónami.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Přepětí,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přepěťová vlna,ochrany, kategorie přepětí,blesková ochrana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Poruchové stavy, přepětí, důsledky a vlivy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Poruchové stavy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291" name="Zástupný symbol pro obsah 4"/>
          <p:cNvSpPr>
            <a:spLocks noGrp="1"/>
          </p:cNvSpPr>
          <p:nvPr>
            <p:ph idx="1"/>
          </p:nvPr>
        </p:nvSpPr>
        <p:spPr>
          <a:xfrm>
            <a:off x="612000" y="1428750"/>
            <a:ext cx="7920000" cy="2720975"/>
          </a:xfrm>
        </p:spPr>
        <p:txBody>
          <a:bodyPr/>
          <a:lstStyle/>
          <a:p>
            <a:pPr algn="just" eaLnBrk="1" hangingPunct="1">
              <a:spcAft>
                <a:spcPts val="600"/>
              </a:spcAft>
              <a:buFont typeface="Wingdings 2" pitchFamily="18" charset="2"/>
              <a:buNone/>
            </a:pPr>
            <a:r>
              <a:rPr lang="cs-CZ" sz="2000" dirty="0" smtClean="0"/>
              <a:t>Přepětí je napětí jakéhokoliv druhu ohrožující správně navrženou a udržovanou izolaci zařízení.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dirty="0" smtClean="0"/>
              <a:t>Přepětí – vnitřní (provozní – SEMP – </a:t>
            </a:r>
            <a:r>
              <a:rPr lang="cs-CZ" sz="2000" dirty="0" err="1" smtClean="0"/>
              <a:t>Switching</a:t>
            </a:r>
            <a:r>
              <a:rPr lang="cs-CZ" sz="2000" dirty="0" smtClean="0"/>
              <a:t> </a:t>
            </a:r>
            <a:r>
              <a:rPr lang="cs-CZ" sz="2000" dirty="0" err="1" smtClean="0"/>
              <a:t>ElektroMagnetic</a:t>
            </a:r>
            <a:r>
              <a:rPr lang="cs-CZ" sz="2000" dirty="0" smtClean="0"/>
              <a:t> Pulse) </a:t>
            </a:r>
          </a:p>
          <a:p>
            <a:pPr algn="just" eaLnBrk="1" hangingPunct="1">
              <a:spcAft>
                <a:spcPts val="600"/>
              </a:spcAft>
              <a:buNone/>
            </a:pPr>
            <a:r>
              <a:rPr lang="cs-CZ" sz="2000" dirty="0" smtClean="0"/>
              <a:t>             – vnější (atmosférické – LEMP– </a:t>
            </a:r>
            <a:r>
              <a:rPr lang="cs-CZ" sz="2000" dirty="0" err="1" smtClean="0"/>
              <a:t>Lighting</a:t>
            </a:r>
            <a:r>
              <a:rPr lang="cs-CZ" sz="2000" dirty="0" smtClean="0"/>
              <a:t> </a:t>
            </a:r>
            <a:r>
              <a:rPr lang="cs-CZ" sz="2000" dirty="0" err="1" smtClean="0"/>
              <a:t>ElektroMagnetic</a:t>
            </a:r>
            <a:r>
              <a:rPr lang="cs-CZ" sz="2000" dirty="0" smtClean="0"/>
              <a:t> Pulse)</a:t>
            </a:r>
          </a:p>
          <a:p>
            <a:pPr algn="just" eaLnBrk="1" hangingPunct="1">
              <a:buFont typeface="Wingdings 2" pitchFamily="18" charset="2"/>
              <a:buNone/>
            </a:pPr>
            <a:r>
              <a:rPr lang="cs-CZ" sz="2000" dirty="0" smtClean="0"/>
              <a:t>Přepětí – příčná (mezi fázemi nebo mezi fází a zemi)</a:t>
            </a:r>
          </a:p>
          <a:p>
            <a:pPr algn="just" eaLnBrk="1" hangingPunct="1">
              <a:buNone/>
            </a:pPr>
            <a:r>
              <a:rPr lang="cs-CZ" sz="2000" dirty="0" smtClean="0"/>
              <a:t> 	       – podélná (zvýšené napětí mezi dvěma místy stejné fáze)</a:t>
            </a:r>
          </a:p>
          <a:p>
            <a:pPr algn="just"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algn="just"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algn="just"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1" name="Obrázek 10" descr="přepětí obr tituln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29323" y="3786190"/>
            <a:ext cx="2624093" cy="19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 descr="přepětí obr titulni 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11" y="3786190"/>
            <a:ext cx="2983569" cy="1980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857224" y="5857892"/>
            <a:ext cx="24841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Obr.1  Vznik atmosférického přepětí</a:t>
            </a:r>
            <a:endParaRPr lang="cs-CZ" sz="1200" i="1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86512" y="5786454"/>
            <a:ext cx="13728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Obr.2 Přepětí v síti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Vnitřní přepětí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612000" y="1546225"/>
            <a:ext cx="7920000" cy="45259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Příčiny vzniku :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Zapnutí vedení naprázdno ( </a:t>
            </a:r>
            <a:r>
              <a:rPr lang="cs-CZ" sz="2000" dirty="0" err="1" smtClean="0"/>
              <a:t>Ferrantiho</a:t>
            </a:r>
            <a:r>
              <a:rPr lang="cs-CZ" sz="2000" dirty="0" smtClean="0"/>
              <a:t> jev ) – od napájecího konce se šíří vlna jmenovitého napětí k otevřenému konci.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Náhlé vypnutí nebo odlehčení sítě – velikost je závislá na velikosti proudu v okamžiku vypnutí.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dirty="0" smtClean="0"/>
              <a:t>Rezonanční jevy při spínání – vedení má L a C, při síťovém kmitočtu  výskyt jen výjimečně.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Vnější přepětí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2000" y="1301953"/>
            <a:ext cx="806400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Příčiny vzniku :</a:t>
            </a:r>
          </a:p>
          <a:p>
            <a:endParaRPr lang="cs-CZ" dirty="0" smtClean="0">
              <a:latin typeface="+mn-lt"/>
            </a:endParaRPr>
          </a:p>
          <a:p>
            <a:pPr>
              <a:spcAft>
                <a:spcPts val="1200"/>
              </a:spcAft>
            </a:pPr>
            <a:r>
              <a:rPr lang="cs-CZ" i="1" dirty="0" smtClean="0">
                <a:latin typeface="+mn-lt"/>
              </a:rPr>
              <a:t>Úderem blesku do vedení </a:t>
            </a:r>
            <a:r>
              <a:rPr lang="cs-CZ" dirty="0" smtClean="0">
                <a:latin typeface="+mn-lt"/>
              </a:rPr>
              <a:t>– v místě úderu až s vrcholovou vlnou 1000 – 4000 </a:t>
            </a:r>
            <a:r>
              <a:rPr lang="cs-CZ" dirty="0" err="1" smtClean="0">
                <a:latin typeface="+mn-lt"/>
              </a:rPr>
              <a:t>kV</a:t>
            </a:r>
            <a:endParaRPr lang="cs-CZ" dirty="0" smtClean="0">
              <a:latin typeface="+mn-lt"/>
            </a:endParaRPr>
          </a:p>
          <a:p>
            <a:pPr>
              <a:spcAft>
                <a:spcPts val="1200"/>
              </a:spcAft>
            </a:pPr>
            <a:r>
              <a:rPr lang="cs-CZ" i="1" dirty="0" smtClean="0">
                <a:latin typeface="+mn-lt"/>
              </a:rPr>
              <a:t>Elektrostatickou indukcí </a:t>
            </a:r>
            <a:r>
              <a:rPr lang="cs-CZ" dirty="0" smtClean="0">
                <a:latin typeface="+mn-lt"/>
              </a:rPr>
              <a:t>– vlivem atmosférických výbojů</a:t>
            </a:r>
          </a:p>
          <a:p>
            <a:pPr>
              <a:spcAft>
                <a:spcPts val="1200"/>
              </a:spcAft>
            </a:pPr>
            <a:r>
              <a:rPr lang="cs-CZ" i="1" dirty="0" smtClean="0">
                <a:latin typeface="+mn-lt"/>
              </a:rPr>
              <a:t>Úderem blesku v blízkosti vedení </a:t>
            </a:r>
            <a:r>
              <a:rPr lang="cs-CZ" dirty="0" smtClean="0">
                <a:latin typeface="+mn-lt"/>
              </a:rPr>
              <a:t>– ohrožena vedení s izolační hladinou 6 –15 </a:t>
            </a:r>
            <a:r>
              <a:rPr lang="cs-CZ" dirty="0" err="1" smtClean="0">
                <a:latin typeface="+mn-lt"/>
              </a:rPr>
              <a:t>kV</a:t>
            </a:r>
            <a:endParaRPr lang="cs-CZ" dirty="0" smtClean="0">
              <a:latin typeface="+mn-lt"/>
            </a:endParaRPr>
          </a:p>
          <a:p>
            <a:r>
              <a:rPr lang="cs-CZ" i="1" dirty="0" smtClean="0">
                <a:latin typeface="+mn-lt"/>
              </a:rPr>
              <a:t>Přepětí v rozvodnách způsobena mrakem nad rozvodnou </a:t>
            </a:r>
            <a:r>
              <a:rPr lang="cs-CZ" dirty="0" smtClean="0">
                <a:latin typeface="+mn-lt"/>
              </a:rPr>
              <a:t>– zařízení uvnitř stíněna, po vedení se šíří přepěťová vlna a ohrožuje zařízení rozvodny</a:t>
            </a:r>
          </a:p>
          <a:p>
            <a:endParaRPr lang="cs-CZ" dirty="0">
              <a:latin typeface="+mn-lt"/>
            </a:endParaRPr>
          </a:p>
        </p:txBody>
      </p:sp>
      <p:pic>
        <p:nvPicPr>
          <p:cNvPr id="19" name="Obrázek 6" descr="mraky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571604" y="4429132"/>
            <a:ext cx="2088013" cy="11430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677552" y="5786454"/>
            <a:ext cx="40373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Obr.3 Vznik atmosférických přepětí na venkovních vedeních</a:t>
            </a:r>
            <a:endParaRPr lang="cs-CZ" sz="1200" i="1" dirty="0">
              <a:latin typeface="+mn-lt"/>
            </a:endParaRPr>
          </a:p>
        </p:txBody>
      </p:sp>
      <p:pic>
        <p:nvPicPr>
          <p:cNvPr id="22" name="Obrázek 0" descr="mkraky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4071941"/>
            <a:ext cx="1643075" cy="20002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6858016" y="4929198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Obr.4 Přepětí elektrostatickou indukcí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Šíření vln přepětí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500174"/>
            <a:ext cx="807249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n-lt"/>
              </a:rPr>
              <a:t>Tvar postupné vlny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Vzniklý náboj se rozdělí na dvě části postupující k opačným koncům vedení.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Vlny vyvolávají vlny proudu, šíří se rychlostí v, která pro venkovní vedení odpovídá rychlosti světla.</a:t>
            </a:r>
          </a:p>
          <a:p>
            <a:pPr>
              <a:spcAft>
                <a:spcPts val="2400"/>
              </a:spcAft>
            </a:pPr>
            <a:endParaRPr lang="cs-CZ" sz="2000" dirty="0" smtClean="0">
              <a:latin typeface="+mn-lt"/>
            </a:endParaRPr>
          </a:p>
          <a:p>
            <a:pPr>
              <a:spcAft>
                <a:spcPts val="2400"/>
              </a:spcAft>
            </a:pPr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                                    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" name="Picture 1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05016" y="4786325"/>
            <a:ext cx="1181100" cy="428625"/>
          </a:xfrm>
          <a:prstGeom prst="rect">
            <a:avLst/>
          </a:prstGeom>
          <a:noFill/>
        </p:spPr>
      </p:pic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85984" y="4000504"/>
            <a:ext cx="1476375" cy="476250"/>
          </a:xfrm>
          <a:prstGeom prst="rect">
            <a:avLst/>
          </a:prstGeom>
          <a:noFill/>
        </p:spPr>
      </p:pic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38334" y="5319731"/>
            <a:ext cx="1724025" cy="752475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143372" y="4071942"/>
            <a:ext cx="392909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3600"/>
              </a:spcAft>
            </a:pPr>
            <a:r>
              <a:rPr lang="cs-CZ" dirty="0" smtClean="0">
                <a:latin typeface="+mn-lt"/>
              </a:rPr>
              <a:t>rychlost šíření vlny</a:t>
            </a:r>
          </a:p>
          <a:p>
            <a:pPr>
              <a:spcAft>
                <a:spcPts val="3600"/>
              </a:spcAft>
            </a:pPr>
            <a:r>
              <a:rPr lang="cs-CZ" dirty="0" smtClean="0">
                <a:latin typeface="+mn-lt"/>
              </a:rPr>
              <a:t>energie vlny</a:t>
            </a:r>
          </a:p>
          <a:p>
            <a:pPr>
              <a:spcAft>
                <a:spcPts val="3600"/>
              </a:spcAft>
            </a:pPr>
            <a:r>
              <a:rPr lang="cs-CZ" dirty="0" smtClean="0">
                <a:latin typeface="+mn-lt"/>
              </a:rPr>
              <a:t>vlnová impedance vedení</a:t>
            </a:r>
            <a:endParaRPr lang="cs-CZ" dirty="0"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57554" y="4795078"/>
            <a:ext cx="1428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ambria Math" pitchFamily="18" charset="0"/>
                <a:ea typeface="Cambria Math" pitchFamily="18" charset="0"/>
              </a:rPr>
              <a:t>( J )</a:t>
            </a:r>
            <a:endParaRPr lang="cs-CZ" sz="1400" dirty="0">
              <a:latin typeface="Cambria Math" pitchFamily="18" charset="0"/>
              <a:ea typeface="Cambria Math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Šíření vlny na rozhraní dvou vlnových impedancí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7631" y="5929330"/>
            <a:ext cx="40886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Obr.5 Napěťová a proudová vlna na rozhraní dvou impedancí</a:t>
            </a:r>
            <a:endParaRPr lang="cs-CZ" sz="1200" i="1" dirty="0"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29190" y="1428736"/>
            <a:ext cx="3643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část vlny projde  u</a:t>
            </a:r>
            <a:r>
              <a:rPr lang="cs-CZ" baseline="-25000" dirty="0" smtClean="0">
                <a:latin typeface="+mn-lt"/>
              </a:rPr>
              <a:t>2</a:t>
            </a:r>
            <a:r>
              <a:rPr lang="cs-CZ" dirty="0" smtClean="0">
                <a:latin typeface="+mn-lt"/>
              </a:rPr>
              <a:t>,i</a:t>
            </a:r>
            <a:r>
              <a:rPr lang="cs-CZ" baseline="-25000" dirty="0" smtClean="0">
                <a:latin typeface="+mn-lt"/>
              </a:rPr>
              <a:t>2</a:t>
            </a:r>
          </a:p>
          <a:p>
            <a:r>
              <a:rPr lang="cs-CZ" dirty="0" smtClean="0">
                <a:latin typeface="+mn-lt"/>
              </a:rPr>
              <a:t>část se odrazí a postupuje u</a:t>
            </a:r>
            <a:r>
              <a:rPr lang="cs-CZ" baseline="-25000" dirty="0" smtClean="0">
                <a:latin typeface="+mn-lt"/>
              </a:rPr>
              <a:t>0   </a:t>
            </a:r>
            <a:r>
              <a:rPr lang="cs-CZ" dirty="0" smtClean="0">
                <a:latin typeface="+mn-lt"/>
              </a:rPr>
              <a:t>i</a:t>
            </a:r>
            <a:r>
              <a:rPr lang="cs-CZ" baseline="-25000" dirty="0" smtClean="0">
                <a:latin typeface="+mn-lt"/>
              </a:rPr>
              <a:t>0</a:t>
            </a:r>
            <a:endParaRPr lang="cs-CZ" dirty="0">
              <a:latin typeface="+mn-lt"/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57818" y="2857496"/>
            <a:ext cx="1404000" cy="551104"/>
          </a:xfrm>
          <a:prstGeom prst="rect">
            <a:avLst/>
          </a:prstGeom>
          <a:noFill/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82578" y="3929066"/>
            <a:ext cx="1404000" cy="601718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5143504" y="5000636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kde</a:t>
            </a:r>
            <a:endParaRPr lang="cs-CZ" dirty="0">
              <a:latin typeface="+mn-lt"/>
            </a:endParaRPr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50055" y="4929198"/>
            <a:ext cx="650771" cy="540000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6715140" y="5000636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je součinitel přenosu</a:t>
            </a:r>
            <a:endParaRPr lang="cs-CZ" dirty="0">
              <a:latin typeface="+mn-lt"/>
            </a:endParaRPr>
          </a:p>
        </p:txBody>
      </p:sp>
      <p:pic>
        <p:nvPicPr>
          <p:cNvPr id="34" name="Obrázek 0" descr="rozhraní dvou vlnových impedancí.png"/>
          <p:cNvPicPr>
            <a:picLocks noChangeAspect="1"/>
          </p:cNvPicPr>
          <p:nvPr/>
        </p:nvPicPr>
        <p:blipFill>
          <a:blip r:embed="rId7" cstate="print"/>
          <a:srcRect l="26437" t="-4251" r="22444"/>
          <a:stretch>
            <a:fillRect/>
          </a:stretch>
        </p:blipFill>
        <p:spPr>
          <a:xfrm>
            <a:off x="785786" y="1358454"/>
            <a:ext cx="3714776" cy="44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Vedení naprázdno na konci otevřené</a:t>
            </a:r>
            <a:endParaRPr lang="cs-CZ" sz="2400" dirty="0"/>
          </a:p>
        </p:txBody>
      </p:sp>
      <p:pic>
        <p:nvPicPr>
          <p:cNvPr id="23" name="Zástupný symbol pro obsah 22" descr="vedeni naprazdno na konci otevrene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5780" t="165" r="37977" b="-3217"/>
          <a:stretch>
            <a:fillRect/>
          </a:stretch>
        </p:blipFill>
        <p:spPr>
          <a:xfrm>
            <a:off x="714348" y="1357298"/>
            <a:ext cx="3000396" cy="46434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4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8" name="Zahnutá šipka doprava 1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eva 1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2910" y="5938083"/>
            <a:ext cx="294805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Obr.6 Vedení naprázdno na konci otevřené</a:t>
            </a:r>
            <a:endParaRPr lang="cs-CZ" sz="1200" i="1" dirty="0">
              <a:latin typeface="+mn-lt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71934" y="1643050"/>
            <a:ext cx="2250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Odražená vlna napětí</a:t>
            </a:r>
            <a:endParaRPr lang="cs-CZ" dirty="0">
              <a:latin typeface="+mn-lt"/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72264" y="1643050"/>
            <a:ext cx="1260000" cy="483637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4071934" y="2643182"/>
            <a:ext cx="446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Odražená vlna napětí má stejné znaménko, a proto se napětí na otevřeném konci vedení zdvojnásobuje.</a:t>
            </a:r>
            <a:endParaRPr lang="cs-CZ" dirty="0">
              <a:latin typeface="+mn-lt"/>
            </a:endParaRPr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15074" y="5286388"/>
            <a:ext cx="1014418" cy="313092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4071934" y="4143380"/>
            <a:ext cx="446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Odražená vlna proudu je rovna přitékající vlně proudu, proto je výsledný proud roven nule.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Kategorie přepětí - číselně definovaná úroveň odolnosti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Obrázek 18" descr="kategorie přepětí obr upraveny.jpg"/>
          <p:cNvPicPr>
            <a:picLocks noChangeAspect="1"/>
          </p:cNvPicPr>
          <p:nvPr/>
        </p:nvPicPr>
        <p:blipFill>
          <a:blip r:embed="rId4" cstate="print"/>
          <a:srcRect l="2610" t="4593" r="14353" b="3281"/>
          <a:stretch>
            <a:fillRect/>
          </a:stretch>
        </p:blipFill>
        <p:spPr>
          <a:xfrm>
            <a:off x="457322" y="1619598"/>
            <a:ext cx="5472000" cy="40239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405773" y="5715016"/>
            <a:ext cx="17373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Obr.7  Kategorie přepětí</a:t>
            </a:r>
            <a:endParaRPr lang="cs-CZ" sz="1200" i="1" dirty="0">
              <a:latin typeface="+mn-lt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43636" y="2071678"/>
            <a:ext cx="285752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IV – na přívodu budovy, začátek instalace</a:t>
            </a:r>
          </a:p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III – za hlavním rozvaděčem, pevná instalace</a:t>
            </a:r>
          </a:p>
          <a:p>
            <a:pPr>
              <a:spcAft>
                <a:spcPts val="1200"/>
              </a:spcAft>
            </a:pPr>
            <a:r>
              <a:rPr lang="cs-CZ" sz="1600" dirty="0" smtClean="0">
                <a:latin typeface="+mn-lt"/>
              </a:rPr>
              <a:t>II – na vývodech podružných rozvaděčů</a:t>
            </a:r>
          </a:p>
          <a:p>
            <a:r>
              <a:rPr lang="cs-CZ" sz="1600" dirty="0" smtClean="0">
                <a:latin typeface="+mn-lt"/>
              </a:rPr>
              <a:t>I – speciálně chráněná zařízení, tj. slaboproudé spotřebiče</a:t>
            </a:r>
            <a:endParaRPr lang="cs-CZ" sz="1600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Ochrana proti přepětí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85786" y="1214422"/>
            <a:ext cx="8001056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Provádí se standardně ve třech stupních, přitom každý stupeň musí přepětí zmenšit na předepsanou hodnotu. Jednotlivé stupně se instalují na rozhraní jednotlivých kategorií přepětí.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SPD TYP 1 mezi kategorii IV a III</a:t>
            </a:r>
          </a:p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SPD TYP 2 mezi kategorii III a II</a:t>
            </a:r>
          </a:p>
          <a:p>
            <a:r>
              <a:rPr lang="cs-CZ" dirty="0" smtClean="0">
                <a:latin typeface="+mn-lt"/>
              </a:rPr>
              <a:t>SPD TYP 3 mezi kategorii  II a I</a:t>
            </a:r>
            <a:endParaRPr lang="cs-CZ" dirty="0">
              <a:latin typeface="+mn-lt"/>
            </a:endParaRPr>
          </a:p>
        </p:txBody>
      </p:sp>
      <p:pic>
        <p:nvPicPr>
          <p:cNvPr id="32" name="Obrázek 31" descr="svodiče prepeti mezi kategoriemi upravené.jpg"/>
          <p:cNvPicPr>
            <a:picLocks noChangeAspect="1"/>
          </p:cNvPicPr>
          <p:nvPr/>
        </p:nvPicPr>
        <p:blipFill>
          <a:blip r:embed="rId4" cstate="print"/>
          <a:srcRect r="3789" b="28901"/>
          <a:stretch>
            <a:fillRect/>
          </a:stretch>
        </p:blipFill>
        <p:spPr>
          <a:xfrm>
            <a:off x="1940073" y="3357562"/>
            <a:ext cx="5263854" cy="25003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4" name="TextovéPole 33"/>
          <p:cNvSpPr txBox="1"/>
          <p:nvPr/>
        </p:nvSpPr>
        <p:spPr>
          <a:xfrm>
            <a:off x="3108939" y="5929330"/>
            <a:ext cx="29261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8 Rozhraní zón bleskové ochrany LPZ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Přepěťové ochranné zařízení</a:t>
            </a:r>
            <a:endParaRPr lang="cs-CZ" sz="2400" dirty="0"/>
          </a:p>
        </p:txBody>
      </p:sp>
      <p:sp>
        <p:nvSpPr>
          <p:cNvPr id="19459" name="Zástupný symbol pro obsah 3"/>
          <p:cNvSpPr>
            <a:spLocks noGrp="1"/>
          </p:cNvSpPr>
          <p:nvPr>
            <p:ph idx="1"/>
          </p:nvPr>
        </p:nvSpPr>
        <p:spPr>
          <a:xfrm>
            <a:off x="662014" y="1357313"/>
            <a:ext cx="7920000" cy="1071562"/>
          </a:xfrm>
        </p:spPr>
        <p:txBody>
          <a:bodyPr/>
          <a:lstStyle/>
          <a:p>
            <a:pPr algn="just" eaLnBrk="1" hangingPunct="1">
              <a:spcAft>
                <a:spcPts val="600"/>
              </a:spcAft>
              <a:buFont typeface="Wingdings 2" pitchFamily="18" charset="2"/>
              <a:buNone/>
            </a:pPr>
            <a:r>
              <a:rPr lang="cs-CZ" sz="2000" dirty="0" smtClean="0"/>
              <a:t>SPD – </a:t>
            </a:r>
            <a:r>
              <a:rPr lang="cs-CZ" sz="2000" dirty="0" err="1" smtClean="0"/>
              <a:t>Surge</a:t>
            </a:r>
            <a:r>
              <a:rPr lang="cs-CZ" sz="2000" dirty="0" smtClean="0"/>
              <a:t> </a:t>
            </a:r>
            <a:r>
              <a:rPr lang="cs-CZ" sz="2000" dirty="0" err="1" smtClean="0"/>
              <a:t>Protective</a:t>
            </a:r>
            <a:r>
              <a:rPr lang="cs-CZ" sz="2000" dirty="0" smtClean="0"/>
              <a:t> Device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sz="1800" dirty="0" smtClean="0"/>
              <a:t>Je to přístroj, který má vzniklé přepětí omezit na míru bezpečnou pro chráněné zařízení.</a:t>
            </a:r>
          </a:p>
        </p:txBody>
      </p:sp>
      <p:pic>
        <p:nvPicPr>
          <p:cNvPr id="1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35" name="Zahnutá šipka doprava 3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eva 3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2910" y="2643182"/>
            <a:ext cx="792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+mn-lt"/>
              </a:rPr>
              <a:t>Bleskojistka, omezovač přepětí, jiskřiště, </a:t>
            </a:r>
            <a:r>
              <a:rPr lang="cs-CZ" dirty="0" err="1" smtClean="0">
                <a:latin typeface="+mn-lt"/>
              </a:rPr>
              <a:t>atd</a:t>
            </a:r>
            <a:r>
              <a:rPr lang="cs-CZ" dirty="0" smtClean="0">
                <a:latin typeface="+mn-lt"/>
              </a:rPr>
              <a:t>… s nelineární voltampérovou charakteristikou, ochraňují elektrická zařízení a přístroje před vysokým přepětím.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42910" y="3929066"/>
            <a:ext cx="7920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SPD TYP 1 </a:t>
            </a:r>
            <a:r>
              <a:rPr lang="cs-CZ" dirty="0" smtClean="0">
                <a:latin typeface="+mn-lt"/>
              </a:rPr>
              <a:t>– schopnost svádět při přímých úderech blesku bleskové proudy svou zvláštní konstrukcí</a:t>
            </a:r>
          </a:p>
          <a:p>
            <a:pPr algn="just">
              <a:spcAft>
                <a:spcPts val="600"/>
              </a:spcAft>
            </a:pPr>
            <a:r>
              <a:rPr lang="cs-CZ" b="1" dirty="0" smtClean="0">
                <a:latin typeface="+mn-lt"/>
              </a:rPr>
              <a:t>SPD TYP 2 </a:t>
            </a:r>
            <a:r>
              <a:rPr lang="cs-CZ" dirty="0" smtClean="0">
                <a:latin typeface="+mn-lt"/>
              </a:rPr>
              <a:t>– schopnost svádět přepětí vzniklá údery blesku nebo spínacími pochody</a:t>
            </a:r>
          </a:p>
          <a:p>
            <a:pPr algn="just"/>
            <a:r>
              <a:rPr lang="cs-CZ" b="1" dirty="0" smtClean="0">
                <a:latin typeface="+mn-lt"/>
              </a:rPr>
              <a:t>SPD TYP 3 </a:t>
            </a:r>
            <a:r>
              <a:rPr lang="cs-CZ" dirty="0" smtClean="0">
                <a:latin typeface="+mn-lt"/>
              </a:rPr>
              <a:t>– sloužící k ochraně jednotlivých spotřebičů nebo skupin spotřebičů před přepětím a připojované k zásuvkám</a:t>
            </a:r>
            <a:endParaRPr lang="cs-CZ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13/14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188" y="1368425"/>
            <a:ext cx="770522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1 </a:t>
            </a:r>
            <a:r>
              <a:rPr lang="cs-CZ" sz="1600" dirty="0" smtClean="0">
                <a:latin typeface="+mn-lt"/>
              </a:rPr>
              <a:t>        Free </a:t>
            </a:r>
            <a:r>
              <a:rPr lang="cs-CZ" sz="1600" dirty="0" err="1" smtClean="0">
                <a:latin typeface="+mn-lt"/>
              </a:rPr>
              <a:t>Stock</a:t>
            </a:r>
            <a:r>
              <a:rPr lang="cs-CZ" sz="1600" dirty="0" smtClean="0">
                <a:latin typeface="+mn-lt"/>
              </a:rPr>
              <a:t> </a:t>
            </a:r>
            <a:r>
              <a:rPr lang="cs-CZ" sz="1600" dirty="0" err="1" smtClean="0">
                <a:latin typeface="+mn-lt"/>
              </a:rPr>
              <a:t>Photos</a:t>
            </a:r>
            <a:r>
              <a:rPr lang="cs-CZ" sz="1600" dirty="0" smtClean="0">
                <a:latin typeface="+mn-lt"/>
              </a:rPr>
              <a:t>	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</a:t>
            </a:r>
            <a:r>
              <a:rPr lang="cs-CZ" sz="1600" dirty="0" smtClean="0">
                <a:latin typeface="+mn-lt"/>
              </a:rPr>
              <a:t>2         Free </a:t>
            </a:r>
            <a:r>
              <a:rPr lang="cs-CZ" sz="1600" dirty="0" err="1" smtClean="0">
                <a:latin typeface="+mn-lt"/>
              </a:rPr>
              <a:t>Stock</a:t>
            </a:r>
            <a:r>
              <a:rPr lang="cs-CZ" sz="1600" dirty="0" smtClean="0">
                <a:latin typeface="+mn-lt"/>
              </a:rPr>
              <a:t> </a:t>
            </a:r>
            <a:r>
              <a:rPr lang="cs-CZ" sz="1600" dirty="0" err="1" smtClean="0">
                <a:latin typeface="+mn-lt"/>
              </a:rPr>
              <a:t>Photos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latin typeface="+mn-lt"/>
              </a:rPr>
              <a:t>Obr</a:t>
            </a:r>
            <a:r>
              <a:rPr lang="cs-CZ" sz="1600" dirty="0">
                <a:latin typeface="+mn-lt"/>
              </a:rPr>
              <a:t>. 3 </a:t>
            </a:r>
            <a:r>
              <a:rPr lang="cs-CZ" sz="1600" dirty="0" smtClean="0">
                <a:latin typeface="+mn-lt"/>
              </a:rPr>
              <a:t>	 Učební texty z předmětu Elektroenergetika, SPŠE Brno, 2011 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>
                <a:latin typeface="+mn-lt"/>
              </a:rPr>
              <a:t>Obr. </a:t>
            </a:r>
            <a:r>
              <a:rPr lang="cs-CZ" sz="1600" dirty="0" smtClean="0">
                <a:latin typeface="+mn-lt"/>
              </a:rPr>
              <a:t>4         Učební texty z předmětu Elektroenergetika, SPŠE Brno, 2011 </a:t>
            </a:r>
            <a:endParaRPr lang="cs-CZ" sz="1600" dirty="0"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latin typeface="+mn-lt"/>
              </a:rPr>
              <a:t>Obr</a:t>
            </a:r>
            <a:r>
              <a:rPr lang="cs-CZ" sz="1600" dirty="0">
                <a:latin typeface="+mn-lt"/>
              </a:rPr>
              <a:t>. 5 </a:t>
            </a:r>
            <a:r>
              <a:rPr lang="cs-CZ" sz="1600" dirty="0" smtClean="0">
                <a:latin typeface="+mn-lt"/>
              </a:rPr>
              <a:t>        Učební texty z předmětu Elektroenergetika, SPŠE Brno, 2011 </a:t>
            </a: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latin typeface="+mn-lt"/>
              </a:rPr>
              <a:t>Obr. 6         Učební texty z předmětu Elektroenergetika, SPŠE Brno, 2011 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Obr. 7         http://www.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oez.cz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/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photo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/obr-c-3-kategorie-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prepeti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pPr>
              <a:spcAft>
                <a:spcPts val="1200"/>
              </a:spcAft>
              <a:defRPr/>
            </a:pP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Obr. 8         </a:t>
            </a:r>
            <a:r>
              <a:rPr lang="cs-CZ" sz="1600" dirty="0" smtClean="0">
                <a:latin typeface="+mn-lt"/>
              </a:rPr>
              <a:t>http://fei1.vsb.cz/kat420/</a:t>
            </a:r>
            <a:r>
              <a:rPr lang="cs-CZ" sz="1600" dirty="0" err="1" smtClean="0">
                <a:latin typeface="+mn-lt"/>
              </a:rPr>
              <a:t>vyuka</a:t>
            </a:r>
            <a:r>
              <a:rPr lang="cs-CZ" sz="1600" dirty="0" smtClean="0">
                <a:latin typeface="+mn-lt"/>
              </a:rPr>
              <a:t>/BC_FBI/</a:t>
            </a:r>
            <a:r>
              <a:rPr lang="cs-CZ" sz="1600" dirty="0" err="1" smtClean="0">
                <a:latin typeface="+mn-lt"/>
              </a:rPr>
              <a:t>Prednasky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prepeti</a:t>
            </a:r>
            <a:r>
              <a:rPr lang="cs-CZ" sz="1600" dirty="0" smtClean="0">
                <a:latin typeface="+mn-lt"/>
              </a:rPr>
              <a:t>_pres.</a:t>
            </a:r>
            <a:r>
              <a:rPr lang="cs-CZ" sz="1600" dirty="0" err="1" smtClean="0">
                <a:latin typeface="+mn-lt"/>
              </a:rPr>
              <a:t>pdf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>
              <a:spcAft>
                <a:spcPts val="1200"/>
              </a:spcAft>
              <a:defRPr/>
            </a:pP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Kerndlová</a:t>
            </a: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6063</TotalTime>
  <Words>766</Words>
  <Application>Microsoft Office PowerPoint</Application>
  <PresentationFormat>Předvádění na obrazovce (4:3)</PresentationFormat>
  <Paragraphs>159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Poruchové stavy, přepětí, důsledky a vlivy</vt:lpstr>
      <vt:lpstr>Poruchové stavy</vt:lpstr>
      <vt:lpstr>Vnitřní přepětí</vt:lpstr>
      <vt:lpstr>Vnější přepětí</vt:lpstr>
      <vt:lpstr>Snímek 7</vt:lpstr>
      <vt:lpstr>Šíření vlny na rozhraní dvou vlnových impedancí</vt:lpstr>
      <vt:lpstr>Vedení naprázdno na konci otevřené</vt:lpstr>
      <vt:lpstr>Kategorie přepětí - číselně definovaná úroveň odolnosti</vt:lpstr>
      <vt:lpstr>Ochrana proti přepětí</vt:lpstr>
      <vt:lpstr>Přepěťové ochranné zařízení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Kerndlova</cp:lastModifiedBy>
  <cp:revision>269</cp:revision>
  <cp:lastPrinted>2014-02-04T17:43:27Z</cp:lastPrinted>
  <dcterms:created xsi:type="dcterms:W3CDTF">2013-07-31T15:29:43Z</dcterms:created>
  <dcterms:modified xsi:type="dcterms:W3CDTF">2014-05-15T15:55:50Z</dcterms:modified>
</cp:coreProperties>
</file>