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handoutMasterIdLst>
    <p:handoutMasterId r:id="rId14"/>
  </p:handoutMasterIdLst>
  <p:sldIdLst>
    <p:sldId id="286" r:id="rId2"/>
    <p:sldId id="292" r:id="rId3"/>
    <p:sldId id="287" r:id="rId4"/>
    <p:sldId id="258" r:id="rId5"/>
    <p:sldId id="261" r:id="rId6"/>
    <p:sldId id="272" r:id="rId7"/>
    <p:sldId id="263" r:id="rId8"/>
    <p:sldId id="273" r:id="rId9"/>
    <p:sldId id="274" r:id="rId10"/>
    <p:sldId id="291" r:id="rId11"/>
    <p:sldId id="290" r:id="rId12"/>
  </p:sldIdLst>
  <p:sldSz cx="9144000" cy="6858000" type="screen4x3"/>
  <p:notesSz cx="7102475" cy="102314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24" autoAdjust="0"/>
  </p:normalViewPr>
  <p:slideViewPr>
    <p:cSldViewPr>
      <p:cViewPr>
        <p:scale>
          <a:sx n="120" d="100"/>
          <a:sy n="120" d="100"/>
        </p:scale>
        <p:origin x="-342" y="7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3093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r">
              <a:defRPr sz="1300"/>
            </a:lvl1pPr>
          </a:lstStyle>
          <a:p>
            <a:pPr>
              <a:defRPr/>
            </a:pPr>
            <a:fld id="{A4F4E601-623D-4C2B-A82F-62EEDF332E76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1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3093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r">
              <a:defRPr sz="1300"/>
            </a:lvl1pPr>
          </a:lstStyle>
          <a:p>
            <a:pPr>
              <a:defRPr/>
            </a:pPr>
            <a:fld id="{00FB4773-AAD7-4D03-AEE3-A6A0A4AFD9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65556916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3093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465386B4-B00B-4B40-A323-42F1CBEB326D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6763"/>
            <a:ext cx="5118100" cy="3838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57" tIns="49528" rIns="99057" bIns="49528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0248" y="4859934"/>
            <a:ext cx="5681980" cy="4604147"/>
          </a:xfrm>
          <a:prstGeom prst="rect">
            <a:avLst/>
          </a:prstGeom>
        </p:spPr>
        <p:txBody>
          <a:bodyPr vert="horz" lIns="99057" tIns="49528" rIns="99057" bIns="49528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1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3093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FBFDFB18-B063-484E-8E4F-39E56EBFEC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45214402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Doplnit tabulku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dirty="0" smtClean="0"/>
              <a:t>Zdroj Zkraty v elektrických rozvodech ,</a:t>
            </a:r>
            <a:r>
              <a:rPr lang="cs-CZ" baseline="0" dirty="0" smtClean="0"/>
              <a:t> Ing. Josef Pauza, Praha 1970, SNTL</a:t>
            </a:r>
            <a:endParaRPr lang="cs-CZ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Popsat tabulku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Zdroj: Zkraty v elektrických obvodech, Ing. Josef </a:t>
            </a:r>
            <a:r>
              <a:rPr lang="cs-CZ" dirty="0" err="1" smtClean="0"/>
              <a:t>Pouza</a:t>
            </a:r>
            <a:r>
              <a:rPr lang="cs-CZ" dirty="0" smtClean="0"/>
              <a:t>,  SNTL , Praha 1970</a:t>
            </a:r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C44ED8-50F3-4991-95C0-EBE969539D01}" type="datetime1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23AE00-60D7-403E-B7BE-FC919F2651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693B6D-CBED-4A4E-8AE7-C56A92F48951}" type="datetime1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83C8A5-BB2B-40F6-80CF-57EF83DB12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805D33-D767-4165-B2CB-E08C30B8DD07}" type="datetime1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7EBEC2-C5E1-4B8C-BDD9-3AF0BA6939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70CFB4-D262-417B-8D6D-4AAA7A1FAEA6}" type="datetime1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B5EDE0-A62D-42D8-AAE6-934B2E40E1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C4C0FD-EB16-4B95-99AE-4490DC596413}" type="datetime1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9AE13C-6069-41B2-8F66-9752B19DAD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95516B-35E3-4405-B785-E418725B2462}" type="datetime1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A08407-5A81-47AA-8192-67F513AF98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CE920F-E215-4E40-88EE-AB4EF5A51C7D}" type="datetime1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A89343-4070-4DFB-AAB6-58D8E9B861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3D5E79-8C91-44EF-BC6E-798302D83210}" type="datetime1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BC1CF7-6221-4D5A-9233-DD02E8C5E1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717AF8-ACDB-4105-A43C-A6B66FD5F02E}" type="datetime1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95774D-6BAB-49FE-930D-3BB6E3ECF6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CA57A2-EF48-4CA9-8AA3-6BEEC659A4CC}" type="datetime1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9FBF4B-E0EB-4108-8549-E6D3F5F382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652D1D-DF73-4949-B100-061E859AC9AA}" type="datetime1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7072B3-8E6D-4B0D-8D5D-BBEC246442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B414DA5-ECE2-437E-AA04-0AD16AAB9933}" type="datetime1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F23FD-055F-4776-B870-F103930222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1" r:id="rId1"/>
    <p:sldLayoutId id="2147483822" r:id="rId2"/>
    <p:sldLayoutId id="2147483823" r:id="rId3"/>
    <p:sldLayoutId id="2147483818" r:id="rId4"/>
    <p:sldLayoutId id="2147483824" r:id="rId5"/>
    <p:sldLayoutId id="2147483819" r:id="rId6"/>
    <p:sldLayoutId id="2147483825" r:id="rId7"/>
    <p:sldLayoutId id="2147483826" r:id="rId8"/>
    <p:sldLayoutId id="2147483827" r:id="rId9"/>
    <p:sldLayoutId id="2147483820" r:id="rId10"/>
    <p:sldLayoutId id="2147483828" r:id="rId11"/>
  </p:sldLayoutIdLst>
  <p:hf sldNum="0"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TextovéPole 6"/>
          <p:cNvSpPr txBox="1">
            <a:spLocks noChangeArrowheads="1"/>
          </p:cNvSpPr>
          <p:nvPr/>
        </p:nvSpPr>
        <p:spPr bwMode="auto">
          <a:xfrm>
            <a:off x="1258888" y="3716338"/>
            <a:ext cx="8569325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dirty="0">
                <a:latin typeface="Franklin Gothic Book" pitchFamily="34" charset="0"/>
              </a:rPr>
              <a:t>NÁZEV PROJEKTU:	</a:t>
            </a:r>
            <a:r>
              <a:rPr lang="cs-CZ" sz="1600" dirty="0">
                <a:latin typeface="Franklin Gothic Book" pitchFamily="34" charset="0"/>
              </a:rPr>
              <a:t>INVESTICE DO VZDĚLÁNÍ NESOU NEJVYŠŠÍ ÚROK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ČÍSLO PROJEKTU:	</a:t>
            </a:r>
            <a:r>
              <a:rPr lang="cs-CZ" sz="1600" dirty="0">
                <a:latin typeface="Franklin Gothic Book" pitchFamily="34" charset="0"/>
              </a:rPr>
              <a:t> CZ.1.07/1.5.00/34.0521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                  AUTOR</a:t>
            </a:r>
            <a:r>
              <a:rPr lang="cs-CZ" sz="1600" dirty="0">
                <a:latin typeface="Franklin Gothic Book" pitchFamily="34" charset="0"/>
              </a:rPr>
              <a:t>:	ING. ZUZANA KERNDLOVÁ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</a:t>
            </a:r>
            <a:r>
              <a:rPr lang="cs-CZ" sz="1600" b="1" dirty="0">
                <a:latin typeface="Franklin Gothic Book" pitchFamily="34" charset="0"/>
              </a:rPr>
              <a:t>TEMATICKÁ SADA</a:t>
            </a:r>
            <a:r>
              <a:rPr lang="cs-CZ" sz="1600" dirty="0">
                <a:latin typeface="Franklin Gothic Book" pitchFamily="34" charset="0"/>
              </a:rPr>
              <a:t>:	ELEKTROENERGETIKA PRO ŽÁKY </a:t>
            </a:r>
            <a:r>
              <a:rPr lang="cs-CZ" sz="1600" dirty="0" smtClean="0">
                <a:latin typeface="Franklin Gothic Book" pitchFamily="34" charset="0"/>
              </a:rPr>
              <a:t>4. </a:t>
            </a:r>
            <a:r>
              <a:rPr lang="cs-CZ" sz="1600" dirty="0">
                <a:latin typeface="Franklin Gothic Book" pitchFamily="34" charset="0"/>
              </a:rPr>
              <a:t>ROČNÍKŮ STŘEDNÍ ŠKOLY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                    </a:t>
            </a:r>
            <a:r>
              <a:rPr lang="cs-CZ" sz="1600" b="1" dirty="0">
                <a:latin typeface="Franklin Gothic Book" pitchFamily="34" charset="0"/>
              </a:rPr>
              <a:t>TÉMA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ZKRATY, VLIVY A DŮSLEDKY ZKRATŮ</a:t>
            </a:r>
            <a:endParaRPr lang="cs-CZ" sz="1600" dirty="0">
              <a:latin typeface="Franklin Gothic Book" pitchFamily="34" charset="0"/>
            </a:endParaRP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b="1" dirty="0">
                <a:latin typeface="Franklin Gothic Book" pitchFamily="34" charset="0"/>
              </a:rPr>
              <a:t>ČÍSLO MATERIÁLU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VY_52_INOVACE_03_03_KEZU</a:t>
            </a:r>
            <a:endParaRPr lang="cs-CZ" sz="1600" dirty="0">
              <a:latin typeface="Franklin Gothic Book" pitchFamily="34" charset="0"/>
            </a:endParaRPr>
          </a:p>
        </p:txBody>
      </p:sp>
      <p:pic>
        <p:nvPicPr>
          <p:cNvPr id="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732" y="764704"/>
            <a:ext cx="7602537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2344" y="260350"/>
            <a:ext cx="7199313" cy="1568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25" name="Přímá spojovací čára 2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971600" y="2060848"/>
          <a:ext cx="7200799" cy="4176461"/>
        </p:xfrm>
        <a:graphic>
          <a:graphicData uri="http://schemas.openxmlformats.org/drawingml/2006/table">
            <a:tbl>
              <a:tblPr/>
              <a:tblGrid>
                <a:gridCol w="1656184"/>
                <a:gridCol w="144016"/>
                <a:gridCol w="5400599"/>
              </a:tblGrid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Název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Investice do vzdělání nesou nejvyšší úrok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CZ.1.07/1.5.00/34.0521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a název šablony: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V/2 - Inovace a zkvalitnění směřující k rozvoji odborných kompetencí žáků středních škol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 sady: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pro žáky 3. </a:t>
                      </a:r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ročníků střední školy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Zkraty,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vlivy a důsledky zkratů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VY_52_INOVACE_03_03_KEZU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Druh učebního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Prezentace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Předmět: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Ročník: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Třída: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Z4K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Autor: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Ing. Zuzana Kerndlová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vytvoření: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29.8.2013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ověření: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1.10.2013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Ověřil: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Autor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4227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Anotace: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Materiál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je určen pro studenty 4. ročníku SPŠEIT. Jedná se o výkladovou prezentaci k problematice zkratů v elektrizační soustavě. Studenti se seznámí se vznikem a druhy zkratů a jejich důsledky.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Klíčová slova: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Zkrat,jedno,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dvou a  třífázový zkrat, zemní spojení , dokonalý a </a:t>
                      </a:r>
                      <a:r>
                        <a:rPr lang="cs-CZ" sz="1200" b="0" i="0" u="none" strike="noStrike" baseline="0" smtClean="0">
                          <a:solidFill>
                            <a:srgbClr val="000000"/>
                          </a:solidFill>
                          <a:latin typeface="Calibri"/>
                        </a:rPr>
                        <a:t>nedokonalý zkrat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718185" y="6402388"/>
            <a:ext cx="3707631" cy="339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600" b="1" dirty="0" smtClean="0">
                <a:latin typeface="+mn-lt"/>
              </a:rPr>
              <a:t>Investice do vzdělání nesou nejvyšší úrok</a:t>
            </a:r>
            <a:endParaRPr lang="cs-CZ" sz="16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924944"/>
            <a:ext cx="7750696" cy="504056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800" dirty="0" smtClean="0"/>
              <a:t>Zkraty, vlivy a důsledky zkratů</a:t>
            </a:r>
            <a:endParaRPr lang="cs-CZ" sz="2800" dirty="0"/>
          </a:p>
        </p:txBody>
      </p:sp>
      <p:sp>
        <p:nvSpPr>
          <p:cNvPr id="5" name="TextovéPole 5"/>
          <p:cNvSpPr txBox="1">
            <a:spLocks noChangeArrowheads="1"/>
          </p:cNvSpPr>
          <p:nvPr/>
        </p:nvSpPr>
        <p:spPr bwMode="auto">
          <a:xfrm>
            <a:off x="5511279" y="5589240"/>
            <a:ext cx="3635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ING. ZUZANA KERNDLOVÁ</a:t>
            </a:r>
          </a:p>
        </p:txBody>
      </p:sp>
      <p:sp>
        <p:nvSpPr>
          <p:cNvPr id="6" name="TextovéPole 6"/>
          <p:cNvSpPr txBox="1">
            <a:spLocks noChangeArrowheads="1"/>
          </p:cNvSpPr>
          <p:nvPr/>
        </p:nvSpPr>
        <p:spPr bwMode="auto">
          <a:xfrm>
            <a:off x="5508104" y="6022628"/>
            <a:ext cx="1428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BRNO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428604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ZKRAT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267" name="Zástupný symbol pro obsah 4"/>
          <p:cNvSpPr>
            <a:spLocks noGrp="1"/>
          </p:cNvSpPr>
          <p:nvPr>
            <p:ph idx="1"/>
          </p:nvPr>
        </p:nvSpPr>
        <p:spPr>
          <a:xfrm>
            <a:off x="519113" y="1428750"/>
            <a:ext cx="7653287" cy="3440113"/>
          </a:xfrm>
        </p:spPr>
        <p:txBody>
          <a:bodyPr/>
          <a:lstStyle/>
          <a:p>
            <a:pPr algn="just">
              <a:defRPr/>
            </a:pPr>
            <a:r>
              <a:rPr lang="cs-CZ" sz="2000" dirty="0" smtClean="0"/>
              <a:t>Zkrat je chybné vodivé spojení mezi jednotlivými fázemi elektrizační soustavy nebo mezi některou fází a zemí v soustavě účinně uzemněné.</a:t>
            </a:r>
          </a:p>
          <a:p>
            <a:pPr algn="just">
              <a:defRPr/>
            </a:pPr>
            <a:r>
              <a:rPr lang="cs-CZ" sz="2000" dirty="0" smtClean="0"/>
              <a:t>Zkrat dokonalý – spojení fází nebo fáze a země, při kterém je impedance v místě spojení zanedbatelná.</a:t>
            </a:r>
          </a:p>
          <a:p>
            <a:pPr algn="just">
              <a:defRPr/>
            </a:pPr>
            <a:r>
              <a:rPr lang="cs-CZ" sz="2000" dirty="0" smtClean="0"/>
              <a:t>Zkrat nedokonalý – impedance zkratového spojení je značná a ovlivňuje velikost zkratového proudu.</a:t>
            </a:r>
            <a:endParaRPr lang="cs-CZ" sz="2000" dirty="0"/>
          </a:p>
        </p:txBody>
      </p:sp>
      <p:pic>
        <p:nvPicPr>
          <p:cNvPr id="8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4/11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28728" y="3857628"/>
            <a:ext cx="3057525" cy="2181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4786314" y="4500570"/>
            <a:ext cx="38576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 1  Podpěrky a pásové vedení v kobce rozvodny 6 </a:t>
            </a:r>
            <a:r>
              <a:rPr lang="cs-CZ" sz="1200" i="1" dirty="0" err="1" smtClean="0">
                <a:latin typeface="+mn-lt"/>
              </a:rPr>
              <a:t>kV</a:t>
            </a:r>
            <a:r>
              <a:rPr lang="cs-CZ" sz="1200" i="1" dirty="0" smtClean="0">
                <a:latin typeface="+mn-lt"/>
              </a:rPr>
              <a:t> po obloukovém zkratu</a:t>
            </a:r>
          </a:p>
          <a:p>
            <a:endParaRPr lang="cs-CZ" sz="1200" i="1" dirty="0" smtClean="0">
              <a:latin typeface="+mn-lt"/>
            </a:endParaRPr>
          </a:p>
          <a:p>
            <a:r>
              <a:rPr lang="cs-CZ" sz="1000" i="1" dirty="0" smtClean="0">
                <a:latin typeface="+mn-lt"/>
              </a:rPr>
              <a:t>(Zdroj: </a:t>
            </a:r>
            <a:r>
              <a:rPr lang="cs-CZ" sz="1000" i="1" dirty="0" smtClean="0"/>
              <a:t>Zkraty v elektrických rozvodech , Ing. Josef Pauza, Praha 1970, SNTL</a:t>
            </a:r>
            <a:r>
              <a:rPr lang="cs-CZ" sz="1000" i="1" dirty="0">
                <a:latin typeface="+mn-lt"/>
              </a:rPr>
              <a:t>)</a:t>
            </a:r>
            <a:endParaRPr lang="cs-CZ" sz="10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32" y="447660"/>
            <a:ext cx="728312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Trojfázové zkraty</a:t>
            </a:r>
            <a:endParaRPr lang="cs-CZ" sz="2400" dirty="0"/>
          </a:p>
        </p:txBody>
      </p:sp>
      <p:sp>
        <p:nvSpPr>
          <p:cNvPr id="13315" name="Zástupný symbol pro obsah 3"/>
          <p:cNvSpPr>
            <a:spLocks noGrp="1"/>
          </p:cNvSpPr>
          <p:nvPr>
            <p:ph idx="1"/>
          </p:nvPr>
        </p:nvSpPr>
        <p:spPr>
          <a:xfrm>
            <a:off x="577850" y="1557338"/>
            <a:ext cx="8170863" cy="44290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000" dirty="0" smtClean="0"/>
              <a:t>Při spojení všech tří fází v jednom místě</a:t>
            </a:r>
          </a:p>
        </p:txBody>
      </p:sp>
      <p:pic>
        <p:nvPicPr>
          <p:cNvPr id="12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5/11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7" name="Zahnutá šipka doprava 16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eva 17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62000" y="2143115"/>
            <a:ext cx="5220000" cy="11632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571472" y="3786190"/>
            <a:ext cx="77096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+mn-lt"/>
              </a:rPr>
              <a:t>Při spojení všech tří fází navzájem a jejich současném spojení se zemí</a:t>
            </a:r>
            <a:endParaRPr lang="cs-CZ" sz="2000" dirty="0">
              <a:latin typeface="+mn-lt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62000" y="4286255"/>
            <a:ext cx="5220000" cy="12570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err="1" smtClean="0"/>
              <a:t>Doufázový</a:t>
            </a:r>
            <a:r>
              <a:rPr lang="cs-CZ" sz="2400" dirty="0" smtClean="0"/>
              <a:t> zkrat</a:t>
            </a:r>
            <a:endParaRPr lang="cs-CZ" sz="2400" dirty="0"/>
          </a:p>
        </p:txBody>
      </p:sp>
      <p:sp>
        <p:nvSpPr>
          <p:cNvPr id="14339" name="Zástupný symbol pro obsah 3"/>
          <p:cNvSpPr txBox="1">
            <a:spLocks/>
          </p:cNvSpPr>
          <p:nvPr/>
        </p:nvSpPr>
        <p:spPr bwMode="auto">
          <a:xfrm>
            <a:off x="581025" y="1341438"/>
            <a:ext cx="7981950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cs-CZ" sz="2000" dirty="0" smtClean="0">
                <a:solidFill>
                  <a:schemeClr val="tx2"/>
                </a:solidFill>
                <a:latin typeface="Franklin Gothic Book" pitchFamily="34" charset="0"/>
              </a:rPr>
              <a:t>Propojení kterýchkoli dvou fází třífázové soustavy v jednom místě</a:t>
            </a:r>
            <a:endParaRPr lang="cs-CZ" sz="2000" dirty="0">
              <a:solidFill>
                <a:schemeClr val="tx2"/>
              </a:solidFill>
              <a:latin typeface="Franklin Gothic Book" pitchFamily="34" charset="0"/>
            </a:endParaRPr>
          </a:p>
        </p:txBody>
      </p:sp>
      <p:pic>
        <p:nvPicPr>
          <p:cNvPr id="7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6/11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2" name="Zahnutá šipka doprava 11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doleva 12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62000" y="2071678"/>
            <a:ext cx="5220000" cy="10384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ovéPole 14"/>
          <p:cNvSpPr txBox="1"/>
          <p:nvPr/>
        </p:nvSpPr>
        <p:spPr>
          <a:xfrm>
            <a:off x="642910" y="3786190"/>
            <a:ext cx="49132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+mn-lt"/>
              </a:rPr>
              <a:t>Dvě spojené fáze současně spojeny se zemí</a:t>
            </a:r>
            <a:endParaRPr lang="cs-CZ" sz="2000" dirty="0">
              <a:latin typeface="+mn-lt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62000" y="4410016"/>
            <a:ext cx="5220000" cy="130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4628" y="500042"/>
            <a:ext cx="8199338" cy="68578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Jednofázový zkrat</a:t>
            </a:r>
            <a:endParaRPr lang="cs-CZ" sz="2400" dirty="0"/>
          </a:p>
        </p:txBody>
      </p:sp>
      <p:pic>
        <p:nvPicPr>
          <p:cNvPr id="11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7/11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5370" name="Zástupný symbol pro obsah 3"/>
          <p:cNvSpPr txBox="1">
            <a:spLocks/>
          </p:cNvSpPr>
          <p:nvPr/>
        </p:nvSpPr>
        <p:spPr bwMode="auto">
          <a:xfrm>
            <a:off x="577850" y="1916113"/>
            <a:ext cx="798195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000" dirty="0" smtClean="0">
                <a:solidFill>
                  <a:schemeClr val="tx2"/>
                </a:solidFill>
                <a:latin typeface="Franklin Gothic Book" pitchFamily="34" charset="0"/>
              </a:rPr>
              <a:t>     Nastane v soustavě s uzemněným nulovým bodem popř. vyvedeným středním vodičem při spojení jedné z fází se zemí nebo středním vodičem.</a:t>
            </a:r>
            <a:endParaRPr lang="cs-CZ" sz="2000" dirty="0">
              <a:solidFill>
                <a:schemeClr val="tx2"/>
              </a:solidFill>
              <a:latin typeface="Franklin Gothic Book" pitchFamily="34" charset="0"/>
            </a:endParaRPr>
          </a:p>
          <a:p>
            <a:pPr marL="342900" indent="-342900" algn="ctr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endParaRPr lang="cs-CZ" sz="2000" dirty="0">
              <a:solidFill>
                <a:schemeClr val="tx2"/>
              </a:solidFill>
              <a:latin typeface="Franklin Gothic Book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62000" y="3714752"/>
            <a:ext cx="5220000" cy="12303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44628" y="500042"/>
            <a:ext cx="8199338" cy="6857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Zemní spojení</a:t>
            </a:r>
            <a:endParaRPr lang="cs-CZ" sz="2400" dirty="0"/>
          </a:p>
        </p:txBody>
      </p:sp>
      <p:sp>
        <p:nvSpPr>
          <p:cNvPr id="16387" name="Zástupný symbol pro obsah 3"/>
          <p:cNvSpPr txBox="1">
            <a:spLocks/>
          </p:cNvSpPr>
          <p:nvPr/>
        </p:nvSpPr>
        <p:spPr bwMode="auto">
          <a:xfrm>
            <a:off x="585788" y="2133600"/>
            <a:ext cx="7981950" cy="260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000" dirty="0" smtClean="0">
                <a:solidFill>
                  <a:schemeClr val="tx2"/>
                </a:solidFill>
                <a:latin typeface="Franklin Gothic Book" pitchFamily="34" charset="0"/>
              </a:rPr>
              <a:t>. </a:t>
            </a:r>
            <a:endParaRPr lang="cs-CZ" sz="2000" dirty="0">
              <a:solidFill>
                <a:schemeClr val="tx2"/>
              </a:solidFill>
              <a:latin typeface="Franklin Gothic Book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endParaRPr lang="cs-CZ" sz="2000" dirty="0">
              <a:solidFill>
                <a:schemeClr val="tx2"/>
              </a:solidFill>
              <a:latin typeface="Franklin Gothic Book" pitchFamily="34" charset="0"/>
            </a:endParaRPr>
          </a:p>
        </p:txBody>
      </p:sp>
      <p:pic>
        <p:nvPicPr>
          <p:cNvPr id="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172450" y="6442075"/>
            <a:ext cx="576263" cy="40011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8/11</a:t>
            </a:r>
          </a:p>
          <a:p>
            <a:pPr>
              <a:defRPr/>
            </a:pP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1" name="Zahnutá šipka doprava 10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eva 11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2000" y="1857364"/>
            <a:ext cx="7920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+mn-lt"/>
              </a:rPr>
              <a:t>Nastane v soustavě  s izolovaným nulovým bodem při spojení jedné fáze se zemí. Nepovažuje se za zkrat.</a:t>
            </a:r>
            <a:endParaRPr lang="cs-CZ" sz="2000" dirty="0">
              <a:latin typeface="+mn-lt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62000" y="3214686"/>
            <a:ext cx="5220000" cy="12560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44628" y="500042"/>
            <a:ext cx="8199338" cy="6857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Simultánní zkrat</a:t>
            </a:r>
            <a:endParaRPr lang="cs-CZ" sz="2400" dirty="0"/>
          </a:p>
        </p:txBody>
      </p:sp>
      <p:pic>
        <p:nvPicPr>
          <p:cNvPr id="6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9/11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1" name="Zahnutá šipka doprava 10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eva 11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57224" y="1785926"/>
            <a:ext cx="79296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+mn-lt"/>
              </a:rPr>
              <a:t>Je to zemní spojení, vzniklé spojením dvou různých fází trojfázové soustavy se zemí na dvou různých místech.</a:t>
            </a:r>
            <a:endParaRPr lang="cs-CZ" sz="2000" dirty="0">
              <a:latin typeface="+mn-lt"/>
            </a:endParaRPr>
          </a:p>
        </p:txBody>
      </p:sp>
      <p:pic>
        <p:nvPicPr>
          <p:cNvPr id="14" name="Obrázek 13" descr="simultanni zkrat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14480" y="3071810"/>
            <a:ext cx="5220000" cy="217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44628" y="500042"/>
            <a:ext cx="8199338" cy="6857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Účinky zkratů</a:t>
            </a:r>
            <a:endParaRPr lang="cs-CZ" sz="2400" dirty="0"/>
          </a:p>
        </p:txBody>
      </p:sp>
      <p:pic>
        <p:nvPicPr>
          <p:cNvPr id="6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10/11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1" name="Zahnutá šipka doprava 10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eva 11"/>
          <p:cNvSpPr/>
          <p:nvPr/>
        </p:nvSpPr>
        <p:spPr>
          <a:xfrm flipV="1">
            <a:off x="8712522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0034" y="1357299"/>
            <a:ext cx="7929618" cy="47863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just">
              <a:spcAft>
                <a:spcPts val="1200"/>
              </a:spcAft>
            </a:pPr>
            <a:r>
              <a:rPr lang="cs-CZ" sz="2000" dirty="0" smtClean="0">
                <a:latin typeface="+mn-lt"/>
              </a:rPr>
              <a:t>Účinky zkratových proudů jsou</a:t>
            </a:r>
          </a:p>
          <a:p>
            <a:pPr algn="just">
              <a:spcAft>
                <a:spcPts val="1200"/>
              </a:spcAft>
            </a:pPr>
            <a:r>
              <a:rPr lang="cs-CZ" sz="2000" b="1" dirty="0" smtClean="0">
                <a:latin typeface="+mn-lt"/>
              </a:rPr>
              <a:t>Dynamické</a:t>
            </a:r>
            <a:r>
              <a:rPr lang="cs-CZ" sz="2000" dirty="0" smtClean="0">
                <a:latin typeface="+mn-lt"/>
              </a:rPr>
              <a:t> – vznikají elektromagnetickým působením proudů v sousedních vodičích a jsou jim přímo úměrné. Namáhají vodiče na ohyb, působí na podpěrky a průchodky, u venkovního vedení způsobují výkyvy vodičů.</a:t>
            </a:r>
          </a:p>
          <a:p>
            <a:pPr algn="just">
              <a:spcAft>
                <a:spcPts val="1200"/>
              </a:spcAft>
            </a:pPr>
            <a:r>
              <a:rPr lang="cs-CZ" sz="2000" b="1" dirty="0" smtClean="0">
                <a:latin typeface="+mn-lt"/>
              </a:rPr>
              <a:t>Tepelné</a:t>
            </a:r>
            <a:r>
              <a:rPr lang="cs-CZ" sz="2000" dirty="0" smtClean="0">
                <a:latin typeface="+mn-lt"/>
              </a:rPr>
              <a:t> – vzniká náhle nadměrné teplo, které vzhledem ke krátkému času nemůže být odvedeno. Oteplení způsobuje stárnutí izolace, vytavení nedokonalých spojů, spálení vinutí, ….</a:t>
            </a:r>
          </a:p>
          <a:p>
            <a:pPr algn="just">
              <a:spcAft>
                <a:spcPts val="1200"/>
              </a:spcAft>
            </a:pPr>
            <a:r>
              <a:rPr lang="cs-CZ" sz="2000" b="1" dirty="0" smtClean="0">
                <a:latin typeface="+mn-lt"/>
              </a:rPr>
              <a:t>Obloukový zkrat </a:t>
            </a:r>
            <a:r>
              <a:rPr lang="cs-CZ" sz="2000" dirty="0" smtClean="0">
                <a:latin typeface="+mn-lt"/>
              </a:rPr>
              <a:t>– vytváří se skoro vždy, je zvlášť nebezpečný obsluze.</a:t>
            </a:r>
          </a:p>
          <a:p>
            <a:pPr algn="just">
              <a:spcAft>
                <a:spcPts val="1200"/>
              </a:spcAft>
            </a:pPr>
            <a:r>
              <a:rPr lang="cs-CZ" sz="2000" b="1" dirty="0" smtClean="0">
                <a:latin typeface="+mn-lt"/>
              </a:rPr>
              <a:t>Přepětí</a:t>
            </a:r>
          </a:p>
          <a:p>
            <a:pPr algn="just">
              <a:spcAft>
                <a:spcPts val="1200"/>
              </a:spcAft>
            </a:pPr>
            <a:r>
              <a:rPr lang="cs-CZ" sz="2000" b="1" dirty="0" smtClean="0">
                <a:latin typeface="+mn-lt"/>
              </a:rPr>
              <a:t>Indukovaná napětí</a:t>
            </a:r>
          </a:p>
          <a:p>
            <a:pPr algn="just">
              <a:spcAft>
                <a:spcPts val="1200"/>
              </a:spcAft>
            </a:pPr>
            <a:r>
              <a:rPr lang="cs-CZ" sz="2000" b="1" dirty="0" smtClean="0">
                <a:latin typeface="+mn-lt"/>
              </a:rPr>
              <a:t>Pokles napětí ve zkratovém obvodu</a:t>
            </a:r>
          </a:p>
          <a:p>
            <a:pPr algn="just"/>
            <a:endParaRPr lang="cs-CZ" sz="2000" dirty="0" smtClean="0">
              <a:latin typeface="+mn-lt"/>
            </a:endParaRPr>
          </a:p>
          <a:p>
            <a:pPr algn="just"/>
            <a:endParaRPr lang="cs-CZ" sz="2000" dirty="0" smtClean="0">
              <a:latin typeface="+mn-lt"/>
            </a:endParaRPr>
          </a:p>
          <a:p>
            <a:pPr algn="just"/>
            <a:endParaRPr lang="cs-CZ" sz="20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50304" y="4725144"/>
            <a:ext cx="8458200" cy="12223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DĚKUJI ZA POZORNOST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5517232"/>
            <a:ext cx="2952328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1600" dirty="0" smtClean="0">
                <a:latin typeface="+mn-lt"/>
              </a:rPr>
              <a:t>Ing. Zuzana </a:t>
            </a:r>
            <a:r>
              <a:rPr lang="cs-CZ" sz="1600" dirty="0" err="1" smtClean="0">
                <a:latin typeface="+mn-lt"/>
              </a:rPr>
              <a:t>Kerndlová</a:t>
            </a:r>
            <a:endParaRPr lang="cs-CZ" sz="1600" dirty="0" smtClean="0">
              <a:latin typeface="+mn-lt"/>
            </a:endParaRPr>
          </a:p>
          <a:p>
            <a:pPr>
              <a:spcAft>
                <a:spcPts val="600"/>
              </a:spcAft>
            </a:pP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zuzana.kerndlova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@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sspbrno.cz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AD1F1F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2220</TotalTime>
  <Words>523</Words>
  <Application>Microsoft Office PowerPoint</Application>
  <PresentationFormat>Předvádění na obrazovce (4:3)</PresentationFormat>
  <Paragraphs>94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Snímek 2</vt:lpstr>
      <vt:lpstr>Zkraty, vlivy a důsledky zkratů</vt:lpstr>
      <vt:lpstr>ZKRAT</vt:lpstr>
      <vt:lpstr>Trojfázové zkraty</vt:lpstr>
      <vt:lpstr>Doufázový zkrat</vt:lpstr>
      <vt:lpstr>Jednofázový zkrat</vt:lpstr>
      <vt:lpstr>Snímek 8</vt:lpstr>
      <vt:lpstr>Snímek 9</vt:lpstr>
      <vt:lpstr>Snímek 10</vt:lpstr>
      <vt:lpstr>DĚKUJI ZA POZORNOST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Rubi</cp:lastModifiedBy>
  <cp:revision>132</cp:revision>
  <cp:lastPrinted>2014-02-05T22:24:23Z</cp:lastPrinted>
  <dcterms:created xsi:type="dcterms:W3CDTF">2013-07-31T15:29:43Z</dcterms:created>
  <dcterms:modified xsi:type="dcterms:W3CDTF">2014-05-18T13:26:13Z</dcterms:modified>
</cp:coreProperties>
</file>