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notesMasterIdLst>
    <p:notesMasterId r:id="rId12"/>
  </p:notesMasterIdLst>
  <p:handoutMasterIdLst>
    <p:handoutMasterId r:id="rId13"/>
  </p:handoutMasterIdLst>
  <p:sldIdLst>
    <p:sldId id="286" r:id="rId2"/>
    <p:sldId id="292" r:id="rId3"/>
    <p:sldId id="287" r:id="rId4"/>
    <p:sldId id="258" r:id="rId5"/>
    <p:sldId id="261" r:id="rId6"/>
    <p:sldId id="272" r:id="rId7"/>
    <p:sldId id="263" r:id="rId8"/>
    <p:sldId id="273" r:id="rId9"/>
    <p:sldId id="293" r:id="rId10"/>
    <p:sldId id="290" r:id="rId11"/>
  </p:sldIdLst>
  <p:sldSz cx="9144000" cy="6858000" type="screen4x3"/>
  <p:notesSz cx="7102475" cy="10231438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294" autoAdjust="0"/>
    <p:restoredTop sz="94624" autoAdjust="0"/>
  </p:normalViewPr>
  <p:slideViewPr>
    <p:cSldViewPr>
      <p:cViewPr>
        <p:scale>
          <a:sx n="100" d="100"/>
          <a:sy n="100" d="100"/>
        </p:scale>
        <p:origin x="-1038" y="2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handoutMaster" Target="handoutMasters/handout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4023093" y="0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>
              <a:defRPr sz="1300"/>
            </a:lvl1pPr>
          </a:lstStyle>
          <a:p>
            <a:pPr>
              <a:defRPr/>
            </a:pPr>
            <a:fld id="{A4F4E601-623D-4C2B-A82F-62EEDF332E76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1" y="9718091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>
              <a:defRPr sz="1300"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4023093" y="9718091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>
              <a:defRPr sz="1300"/>
            </a:lvl1pPr>
          </a:lstStyle>
          <a:p>
            <a:pPr>
              <a:defRPr/>
            </a:pPr>
            <a:fld id="{00FB4773-AAD7-4D03-AEE3-A6A0A4AFD97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2257504592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1" y="0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4023093" y="0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465386B4-B00B-4B40-A323-42F1CBEB326D}" type="datetimeFigureOut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992188" y="766763"/>
            <a:ext cx="5118100" cy="38385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9057" tIns="49528" rIns="99057" bIns="49528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710248" y="4859934"/>
            <a:ext cx="5681980" cy="4604147"/>
          </a:xfrm>
          <a:prstGeom prst="rect">
            <a:avLst/>
          </a:prstGeom>
        </p:spPr>
        <p:txBody>
          <a:bodyPr vert="horz" lIns="99057" tIns="49528" rIns="99057" bIns="49528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1" y="9718091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4023093" y="9718091"/>
            <a:ext cx="3077739" cy="511572"/>
          </a:xfrm>
          <a:prstGeom prst="rect">
            <a:avLst/>
          </a:prstGeom>
        </p:spPr>
        <p:txBody>
          <a:bodyPr vert="horz" lIns="99057" tIns="49528" rIns="99057" bIns="49528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300">
                <a:latin typeface="+mn-lt"/>
                <a:cs typeface="+mn-cs"/>
              </a:defRPr>
            </a:lvl1pPr>
          </a:lstStyle>
          <a:p>
            <a:pPr>
              <a:defRPr/>
            </a:pPr>
            <a:fld id="{FBFDFB18-B063-484E-8E4F-39E56EBFEC1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  <p:extLst>
      <p:ext uri="{BB962C8B-B14F-4D97-AF65-F5344CB8AC3E}">
        <p14:creationId xmlns="" xmlns:p14="http://schemas.microsoft.com/office/powerpoint/2010/main" val="546116144"/>
      </p:ext>
    </p:extLst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cs-CZ" smtClean="0"/>
              <a:t>Doplnit tabulku</a:t>
            </a: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174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277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dirty="0" smtClean="0"/>
          </a:p>
          <a:p>
            <a:pPr eaLnBrk="1" hangingPunct="1">
              <a:spcBef>
                <a:spcPct val="0"/>
              </a:spcBef>
            </a:pPr>
            <a:endParaRPr lang="cs-CZ" dirty="0" smtClean="0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</p:spPr>
      </p:sp>
      <p:sp>
        <p:nvSpPr>
          <p:cNvPr id="3379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r>
              <a:rPr lang="cs-CZ" smtClean="0"/>
              <a:t>Popsat tabulku</a:t>
            </a: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5349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ctrTitle"/>
          </p:nvPr>
        </p:nvSpPr>
        <p:spPr>
          <a:xfrm>
            <a:off x="381000" y="4853411"/>
            <a:ext cx="8458200" cy="1222375"/>
          </a:xfrm>
        </p:spPr>
        <p:txBody>
          <a:bodyPr anchor="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381000" y="3886200"/>
            <a:ext cx="8458200" cy="914400"/>
          </a:xfrm>
        </p:spPr>
        <p:txBody>
          <a:bodyPr anchor="b"/>
          <a:lstStyle>
            <a:lvl1pPr marL="0" indent="0" algn="l">
              <a:buNone/>
              <a:defRPr sz="2400">
                <a:solidFill>
                  <a:schemeClr val="tx2">
                    <a:shade val="7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5" name="Zástupný symbol pro datum 15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C44ED8-50F3-4991-95C0-EBE969539D01}" type="datetime1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4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A23AE00-60D7-403E-B7BE-FC919F26514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Nadpis 2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7" name="Zástupný symbol pro obsah 2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5693B6D-CBED-4A4E-8AE7-C56A92F48951}" type="datetime1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>
          <a:xfrm>
            <a:off x="3581400" y="76200"/>
            <a:ext cx="2895600" cy="2889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5"/>
          <p:cNvSpPr>
            <a:spLocks noGrp="1"/>
          </p:cNvSpPr>
          <p:nvPr>
            <p:ph type="sldNum" sz="quarter" idx="12"/>
          </p:nvPr>
        </p:nvSpPr>
        <p:spPr>
          <a:xfrm>
            <a:off x="8229600" y="6473825"/>
            <a:ext cx="758825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5683C8A5-BB2B-40F6-80CF-57EF83DB129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římá spojovací čára 3"/>
          <p:cNvSpPr>
            <a:spLocks noChangeShapeType="1"/>
          </p:cNvSpPr>
          <p:nvPr/>
        </p:nvSpPr>
        <p:spPr bwMode="auto">
          <a:xfrm>
            <a:off x="514350" y="3444902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Zástupný symbol pro text 5"/>
          <p:cNvSpPr>
            <a:spLocks noGrp="1"/>
          </p:cNvSpPr>
          <p:nvPr>
            <p:ph type="body" idx="1"/>
          </p:nvPr>
        </p:nvSpPr>
        <p:spPr>
          <a:xfrm>
            <a:off x="381000" y="1676400"/>
            <a:ext cx="8458200" cy="1219200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2">
                    <a:shade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8" name="Nadpis 7"/>
          <p:cNvSpPr>
            <a:spLocks noGrp="1"/>
          </p:cNvSpPr>
          <p:nvPr>
            <p:ph type="title"/>
          </p:nvPr>
        </p:nvSpPr>
        <p:spPr>
          <a:xfrm>
            <a:off x="180475" y="2947085"/>
            <a:ext cx="8686800" cy="1184825"/>
          </a:xfrm>
        </p:spPr>
        <p:txBody>
          <a:bodyPr rtlCol="0" anchor="t"/>
          <a:lstStyle>
            <a:lvl1pPr algn="r"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5" name="Zástupný symbol pro datum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0805D33-D767-4165-B2CB-E08C30B8DD07}" type="datetime1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7" name="Zástupný symbol pro zápatí 10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D7EBEC2-C5E1-4B8C-BDD9-3AF0BA693975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Nadpis 1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04800" y="1600200"/>
            <a:ext cx="41910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343400" cy="47244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70CFB4-D262-417B-8D6D-4AAA7A1FAEA6}" type="datetime1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7B5EDE0-A62D-42D8-AAE6-934B2E40E101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6019800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9" name="Nadpis 28"/>
          <p:cNvSpPr>
            <a:spLocks noGrp="1"/>
          </p:cNvSpPr>
          <p:nvPr>
            <p:ph type="title"/>
          </p:nvPr>
        </p:nvSpPr>
        <p:spPr>
          <a:xfrm>
            <a:off x="304800" y="5410200"/>
            <a:ext cx="8610600" cy="88265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281444" y="666750"/>
            <a:ext cx="4290556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25" name="Zástupný symbol pro text 24"/>
          <p:cNvSpPr>
            <a:spLocks noGrp="1"/>
          </p:cNvSpPr>
          <p:nvPr>
            <p:ph type="body" sz="half" idx="3"/>
          </p:nvPr>
        </p:nvSpPr>
        <p:spPr>
          <a:xfrm>
            <a:off x="4645025" y="666750"/>
            <a:ext cx="4292241" cy="639762"/>
          </a:xfrm>
        </p:spPr>
        <p:txBody>
          <a:bodyPr anchor="ctr"/>
          <a:lstStyle>
            <a:lvl1pPr marL="0" indent="0">
              <a:buNone/>
              <a:defRPr sz="1800" b="0" cap="all" baseline="0">
                <a:solidFill>
                  <a:schemeClr val="accent1">
                    <a:shade val="50000"/>
                  </a:schemeClr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quarter" idx="2"/>
          </p:nvPr>
        </p:nvSpPr>
        <p:spPr>
          <a:xfrm>
            <a:off x="281444" y="1316037"/>
            <a:ext cx="429055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28" name="Zástupný symbol pro obsah 27"/>
          <p:cNvSpPr>
            <a:spLocks noGrp="1"/>
          </p:cNvSpPr>
          <p:nvPr>
            <p:ph sz="quarter" idx="4"/>
          </p:nvPr>
        </p:nvSpPr>
        <p:spPr>
          <a:xfrm>
            <a:off x="4648730" y="1316037"/>
            <a:ext cx="4288536" cy="3941763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8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C4C0FD-EB16-4B95-99AE-4490DC596413}" type="datetime1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9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0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229600" y="6477000"/>
            <a:ext cx="762000" cy="247650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9AE13C-6069-41B2-8F66-9752B19DADCB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Nadpis 29"/>
          <p:cNvSpPr>
            <a:spLocks noGrp="1"/>
          </p:cNvSpPr>
          <p:nvPr>
            <p:ph type="title"/>
          </p:nvPr>
        </p:nvSpPr>
        <p:spPr>
          <a:xfrm>
            <a:off x="301752" y="457200"/>
            <a:ext cx="8686800" cy="841248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895516B-35E3-4405-B785-E418725B2462}" type="datetime1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4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CA08407-5A81-47AA-8192-67F513AF98E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7CE920F-E215-4E40-88EE-AB4EF5A51C7D}" type="datetime1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3" name="Zástupný symbol pro zápatí 2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1A89343-4070-4DFB-AAB6-58D8E9B8612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Přímá spojovací čára 4"/>
          <p:cNvSpPr>
            <a:spLocks noChangeShapeType="1"/>
          </p:cNvSpPr>
          <p:nvPr/>
        </p:nvSpPr>
        <p:spPr bwMode="auto">
          <a:xfrm>
            <a:off x="514350" y="5849117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Nadpis 11"/>
          <p:cNvSpPr>
            <a:spLocks noGrp="1"/>
          </p:cNvSpPr>
          <p:nvPr>
            <p:ph type="title"/>
          </p:nvPr>
        </p:nvSpPr>
        <p:spPr>
          <a:xfrm>
            <a:off x="457200" y="5486400"/>
            <a:ext cx="8458200" cy="520700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idx="2"/>
          </p:nvPr>
        </p:nvSpPr>
        <p:spPr>
          <a:xfrm>
            <a:off x="457200" y="609600"/>
            <a:ext cx="3008313" cy="4800600"/>
          </a:xfrm>
        </p:spPr>
        <p:txBody>
          <a:bodyPr/>
          <a:lstStyle>
            <a:lvl1pPr marL="0" indent="0"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14" name="Zástupný symbol pro obsah 13"/>
          <p:cNvSpPr>
            <a:spLocks noGrp="1"/>
          </p:cNvSpPr>
          <p:nvPr>
            <p:ph sz="half" idx="1"/>
          </p:nvPr>
        </p:nvSpPr>
        <p:spPr>
          <a:xfrm>
            <a:off x="3575050" y="609600"/>
            <a:ext cx="5340350" cy="48006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datum 2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3D5E79-8C91-44EF-BC6E-798302D83210}" type="datetime1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7" name="Zástupný symbol pro zápatí 2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8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EBC1CF7-6221-4D5A-9233-DD02E8C5E11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Zástupný symbol pro obrázek 12"/>
          <p:cNvSpPr>
            <a:spLocks noGrp="1"/>
          </p:cNvSpPr>
          <p:nvPr>
            <p:ph type="pic" idx="1"/>
          </p:nvPr>
        </p:nvSpPr>
        <p:spPr>
          <a:xfrm>
            <a:off x="3505200" y="616634"/>
            <a:ext cx="5029200" cy="3657600"/>
          </a:xfrm>
          <a:solidFill>
            <a:schemeClr val="bg1"/>
          </a:solidFill>
          <a:ln w="6350">
            <a:solidFill>
              <a:schemeClr val="accent1"/>
            </a:solidFill>
          </a:ln>
          <a:effectLst>
            <a:reflection blurRad="1000" stA="49000" endA="500" endPos="10000" dist="900" dir="5400000" sy="-90000" algn="bl" rotWithShape="0"/>
          </a:effectLst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17" name="Nadpis 16"/>
          <p:cNvSpPr>
            <a:spLocks noGrp="1"/>
          </p:cNvSpPr>
          <p:nvPr>
            <p:ph type="title"/>
          </p:nvPr>
        </p:nvSpPr>
        <p:spPr>
          <a:xfrm>
            <a:off x="381000" y="4993760"/>
            <a:ext cx="5867400" cy="522288"/>
          </a:xfrm>
        </p:spPr>
        <p:txBody>
          <a:bodyPr/>
          <a:lstStyle>
            <a:lvl1pPr algn="l">
              <a:buNone/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26" name="Zástupný symbol pro text 25"/>
          <p:cNvSpPr>
            <a:spLocks noGrp="1"/>
          </p:cNvSpPr>
          <p:nvPr>
            <p:ph type="body" sz="half" idx="2"/>
          </p:nvPr>
        </p:nvSpPr>
        <p:spPr>
          <a:xfrm>
            <a:off x="381000" y="5533218"/>
            <a:ext cx="5867400" cy="768350"/>
          </a:xfrm>
        </p:spPr>
        <p:txBody>
          <a:bodyPr lIns="109728" tIns="0"/>
          <a:lstStyle>
            <a:lvl1pPr marL="0" indent="0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D717AF8-ACDB-4105-A43C-A6B66FD5F02E}" type="datetime1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3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195774D-6BAB-49FE-930D-3BB6E3ECF68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10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2CA57A2-EF48-4CA9-8AA3-6BEEC659A4CC}" type="datetime1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2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69FBF4B-E0EB-4108-8549-E6D3F5F3826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549276"/>
            <a:ext cx="18288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549276"/>
            <a:ext cx="62484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3652D1D-DF73-4949-B100-061E859AC9AA}" type="datetime1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87072B3-8E6D-4B0D-8D5D-BBEC2464424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římá spojovací čára 6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9" name="Zástupný symbol pro text 7"/>
          <p:cNvSpPr>
            <a:spLocks noGrp="1"/>
          </p:cNvSpPr>
          <p:nvPr>
            <p:ph type="body" idx="1"/>
          </p:nvPr>
        </p:nvSpPr>
        <p:spPr bwMode="auto">
          <a:xfrm>
            <a:off x="304800" y="1554163"/>
            <a:ext cx="8686800" cy="4525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smtClean="0"/>
          </a:p>
        </p:txBody>
      </p:sp>
      <p:sp>
        <p:nvSpPr>
          <p:cNvPr id="11" name="Zástupný symbol pro datum 10"/>
          <p:cNvSpPr>
            <a:spLocks noGrp="1"/>
          </p:cNvSpPr>
          <p:nvPr>
            <p:ph type="dt" sz="half" idx="2"/>
          </p:nvPr>
        </p:nvSpPr>
        <p:spPr>
          <a:xfrm>
            <a:off x="6477000" y="76200"/>
            <a:ext cx="2514600" cy="288925"/>
          </a:xfrm>
          <a:prstGeom prst="rect">
            <a:avLst/>
          </a:prstGeom>
        </p:spPr>
        <p:txBody>
          <a:bodyPr vert="horz"/>
          <a:lstStyle>
            <a:lvl1pPr algn="l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9B414DA5-ECE2-437E-AA04-0AD16AAB9933}" type="datetime1">
              <a:rPr lang="cs-CZ"/>
              <a:pPr>
                <a:defRPr/>
              </a:pPr>
              <a:t>18.5.2014</a:t>
            </a:fld>
            <a:endParaRPr lang="cs-CZ"/>
          </a:p>
        </p:txBody>
      </p:sp>
      <p:sp>
        <p:nvSpPr>
          <p:cNvPr id="28" name="Zástupný symbol pro zápatí 27"/>
          <p:cNvSpPr>
            <a:spLocks noGrp="1"/>
          </p:cNvSpPr>
          <p:nvPr>
            <p:ph type="ftr" sz="quarter" idx="3"/>
          </p:nvPr>
        </p:nvSpPr>
        <p:spPr>
          <a:xfrm>
            <a:off x="3124200" y="76200"/>
            <a:ext cx="3352800" cy="28892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4"/>
          </p:nvPr>
        </p:nvSpPr>
        <p:spPr>
          <a:xfrm>
            <a:off x="8229600" y="6477000"/>
            <a:ext cx="762000" cy="244475"/>
          </a:xfrm>
          <a:prstGeom prst="rect">
            <a:avLst/>
          </a:prstGeom>
        </p:spPr>
        <p:txBody>
          <a:bodyPr vert="horz"/>
          <a:lstStyle>
            <a:lvl1pPr algn="r" eaLnBrk="1" fontAlgn="auto" latinLnBrk="0" hangingPunct="1">
              <a:spcBef>
                <a:spcPts val="0"/>
              </a:spcBef>
              <a:spcAft>
                <a:spcPts val="0"/>
              </a:spcAft>
              <a:defRPr kumimoji="0" sz="1200">
                <a:solidFill>
                  <a:schemeClr val="accent1">
                    <a:shade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A40F23FD-055F-4776-B870-F103930222C0}" type="slidenum">
              <a:rPr lang="cs-CZ"/>
              <a:pPr>
                <a:defRPr/>
              </a:pPr>
              <a:t>‹#›</a:t>
            </a:fld>
            <a:endParaRPr lang="cs-CZ"/>
          </a:p>
        </p:txBody>
      </p:sp>
      <p:sp>
        <p:nvSpPr>
          <p:cNvPr id="10" name="Zástupný symbol pro nadpis 9"/>
          <p:cNvSpPr>
            <a:spLocks noGrp="1"/>
          </p:cNvSpPr>
          <p:nvPr>
            <p:ph type="title"/>
          </p:nvPr>
        </p:nvSpPr>
        <p:spPr>
          <a:xfrm>
            <a:off x="304800" y="457200"/>
            <a:ext cx="8686800" cy="838200"/>
          </a:xfrm>
          <a:prstGeom prst="rect">
            <a:avLst/>
          </a:prstGeom>
        </p:spPr>
        <p:txBody>
          <a:bodyPr vert="horz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9" name="Přímá spojovací čára 8"/>
          <p:cNvSpPr>
            <a:spLocks noChangeShapeType="1"/>
          </p:cNvSpPr>
          <p:nvPr/>
        </p:nvSpPr>
        <p:spPr bwMode="auto">
          <a:xfrm>
            <a:off x="514350" y="1050898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2" name="Přímá spojovací čára 11"/>
          <p:cNvSpPr>
            <a:spLocks noChangeShapeType="1"/>
          </p:cNvSpPr>
          <p:nvPr/>
        </p:nvSpPr>
        <p:spPr bwMode="auto">
          <a:xfrm>
            <a:off x="514350" y="1057986"/>
            <a:ext cx="8629650" cy="2381"/>
          </a:xfrm>
          <a:prstGeom prst="line">
            <a:avLst/>
          </a:prstGeom>
          <a:noFill/>
          <a:ln w="9525" cap="flat" cmpd="sng" algn="ctr">
            <a:gradFill flip="none" rotWithShape="1">
              <a:gsLst>
                <a:gs pos="0">
                  <a:schemeClr val="accent1">
                    <a:alpha val="0"/>
                  </a:schemeClr>
                </a:gs>
                <a:gs pos="17000">
                  <a:schemeClr val="accent1"/>
                </a:gs>
                <a:gs pos="100000">
                  <a:schemeClr val="accent1"/>
                </a:gs>
              </a:gsLst>
              <a:lin ang="0" scaled="1"/>
              <a:tileRect/>
            </a:gradFill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endParaRPr lang="en-US">
              <a:latin typeface="+mn-lt"/>
              <a:cs typeface="+mn-cs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21" r:id="rId1"/>
    <p:sldLayoutId id="2147483822" r:id="rId2"/>
    <p:sldLayoutId id="2147483823" r:id="rId3"/>
    <p:sldLayoutId id="2147483818" r:id="rId4"/>
    <p:sldLayoutId id="2147483824" r:id="rId5"/>
    <p:sldLayoutId id="2147483819" r:id="rId6"/>
    <p:sldLayoutId id="2147483825" r:id="rId7"/>
    <p:sldLayoutId id="2147483826" r:id="rId8"/>
    <p:sldLayoutId id="2147483827" r:id="rId9"/>
    <p:sldLayoutId id="2147483820" r:id="rId10"/>
    <p:sldLayoutId id="2147483828" r:id="rId11"/>
  </p:sldLayoutIdLst>
  <p:hf sldNum="0" hdr="0" ft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600" kern="1200" cap="all">
          <a:solidFill>
            <a:schemeClr val="tx2"/>
          </a:solidFill>
          <a:effectLst>
            <a:reflection blurRad="12700" stA="48000" endA="300" endPos="55000" dir="5400000" sy="-90000" algn="bl" rotWithShape="0"/>
          </a:effectLst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3600">
          <a:solidFill>
            <a:schemeClr val="tx2"/>
          </a:solidFill>
          <a:latin typeface="Franklin Gothic Medium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"/>
        <a:defRPr sz="3200" kern="1200">
          <a:solidFill>
            <a:schemeClr val="tx2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"/>
        <a:defRPr sz="2800" kern="1200">
          <a:solidFill>
            <a:schemeClr val="tx2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"/>
        <a:defRPr sz="2400" kern="1200">
          <a:solidFill>
            <a:schemeClr val="tx2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70000"/>
        <a:buFont typeface="Wingdings 2" pitchFamily="18" charset="2"/>
        <a:buChar char=""/>
        <a:defRPr sz="2000" kern="1200">
          <a:solidFill>
            <a:schemeClr val="tx2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60000"/>
        <a:buFont typeface="Wingdings 2" pitchFamily="18" charset="2"/>
        <a:buChar char=""/>
        <a:defRPr sz="2000" kern="1200">
          <a:solidFill>
            <a:schemeClr val="tx2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"/>
        <a:defRPr kumimoji="0" sz="1800" kern="1200">
          <a:solidFill>
            <a:schemeClr val="tx2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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"/>
        <a:defRPr kumimoji="0" sz="1600" kern="1200" baseline="0">
          <a:solidFill>
            <a:schemeClr val="tx2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Clr>
          <a:schemeClr val="accent1"/>
        </a:buClr>
        <a:buSzPct val="60000"/>
        <a:buFont typeface="Wingdings 2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jpeg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3" name="TextovéPole 6"/>
          <p:cNvSpPr txBox="1">
            <a:spLocks noChangeArrowheads="1"/>
          </p:cNvSpPr>
          <p:nvPr/>
        </p:nvSpPr>
        <p:spPr bwMode="auto">
          <a:xfrm>
            <a:off x="1258888" y="3716338"/>
            <a:ext cx="8569325" cy="2800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sz="1600" b="1" dirty="0">
                <a:latin typeface="Franklin Gothic Book" pitchFamily="34" charset="0"/>
              </a:rPr>
              <a:t>NÁZEV PROJEKTU:	</a:t>
            </a:r>
            <a:r>
              <a:rPr lang="cs-CZ" sz="1600" dirty="0">
                <a:latin typeface="Franklin Gothic Book" pitchFamily="34" charset="0"/>
              </a:rPr>
              <a:t>INVESTICE DO VZDĚLÁNÍ NESOU NEJVYŠŠÍ ÚROK</a:t>
            </a:r>
            <a:endParaRPr lang="cs-CZ" sz="1600" b="1" dirty="0">
              <a:latin typeface="Franklin Gothic Book" pitchFamily="34" charset="0"/>
            </a:endParaRPr>
          </a:p>
          <a:p>
            <a:endParaRPr lang="cs-CZ" sz="1600" b="1" dirty="0">
              <a:latin typeface="Franklin Gothic Book" pitchFamily="34" charset="0"/>
            </a:endParaRPr>
          </a:p>
          <a:p>
            <a:r>
              <a:rPr lang="cs-CZ" sz="1600" b="1" dirty="0">
                <a:latin typeface="Franklin Gothic Book" pitchFamily="34" charset="0"/>
              </a:rPr>
              <a:t> ČÍSLO PROJEKTU:	</a:t>
            </a:r>
            <a:r>
              <a:rPr lang="cs-CZ" sz="1600" dirty="0">
                <a:latin typeface="Franklin Gothic Book" pitchFamily="34" charset="0"/>
              </a:rPr>
              <a:t> CZ.1.07/1.5.00/34.0521</a:t>
            </a:r>
            <a:endParaRPr lang="cs-CZ" sz="1600" b="1" dirty="0">
              <a:latin typeface="Franklin Gothic Book" pitchFamily="34" charset="0"/>
            </a:endParaRPr>
          </a:p>
          <a:p>
            <a:endParaRPr lang="cs-CZ" sz="1600" b="1" dirty="0">
              <a:latin typeface="Franklin Gothic Book" pitchFamily="34" charset="0"/>
            </a:endParaRPr>
          </a:p>
          <a:p>
            <a:r>
              <a:rPr lang="cs-CZ" sz="1600" b="1" dirty="0">
                <a:latin typeface="Franklin Gothic Book" pitchFamily="34" charset="0"/>
              </a:rPr>
              <a:t>                   AUTOR</a:t>
            </a:r>
            <a:r>
              <a:rPr lang="cs-CZ" sz="1600" dirty="0">
                <a:latin typeface="Franklin Gothic Book" pitchFamily="34" charset="0"/>
              </a:rPr>
              <a:t>:	ING. ZUZANA KERNDLOVÁ</a:t>
            </a: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dirty="0">
                <a:latin typeface="Franklin Gothic Book" pitchFamily="34" charset="0"/>
              </a:rPr>
              <a:t> </a:t>
            </a:r>
            <a:r>
              <a:rPr lang="cs-CZ" sz="1600" b="1" dirty="0">
                <a:latin typeface="Franklin Gothic Book" pitchFamily="34" charset="0"/>
              </a:rPr>
              <a:t>TEMATICKÁ SADA</a:t>
            </a:r>
            <a:r>
              <a:rPr lang="cs-CZ" sz="1600" dirty="0">
                <a:latin typeface="Franklin Gothic Book" pitchFamily="34" charset="0"/>
              </a:rPr>
              <a:t>:	ELEKTROENERGETIKA PRO ŽÁKY </a:t>
            </a:r>
            <a:r>
              <a:rPr lang="cs-CZ" sz="1600" dirty="0" smtClean="0">
                <a:latin typeface="Franklin Gothic Book" pitchFamily="34" charset="0"/>
              </a:rPr>
              <a:t>4. </a:t>
            </a:r>
            <a:r>
              <a:rPr lang="cs-CZ" sz="1600" dirty="0">
                <a:latin typeface="Franklin Gothic Book" pitchFamily="34" charset="0"/>
              </a:rPr>
              <a:t>ROČNÍKŮ STŘEDNÍ ŠKOLY</a:t>
            </a: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dirty="0">
                <a:latin typeface="Franklin Gothic Book" pitchFamily="34" charset="0"/>
              </a:rPr>
              <a:t>                     </a:t>
            </a:r>
            <a:r>
              <a:rPr lang="cs-CZ" sz="1600" b="1" dirty="0">
                <a:latin typeface="Franklin Gothic Book" pitchFamily="34" charset="0"/>
              </a:rPr>
              <a:t>TÉMA</a:t>
            </a:r>
            <a:r>
              <a:rPr lang="cs-CZ" sz="1600" dirty="0">
                <a:latin typeface="Franklin Gothic Book" pitchFamily="34" charset="0"/>
              </a:rPr>
              <a:t>:	</a:t>
            </a:r>
            <a:r>
              <a:rPr lang="cs-CZ" sz="1600" dirty="0" smtClean="0">
                <a:latin typeface="Franklin Gothic Book" pitchFamily="34" charset="0"/>
              </a:rPr>
              <a:t>ZKRATOVÝ PROUD A JEHO SLOŽKY</a:t>
            </a:r>
            <a:endParaRPr lang="cs-CZ" sz="1600" dirty="0">
              <a:latin typeface="Franklin Gothic Book" pitchFamily="34" charset="0"/>
            </a:endParaRPr>
          </a:p>
          <a:p>
            <a:r>
              <a:rPr lang="cs-CZ" sz="1600" dirty="0">
                <a:latin typeface="Franklin Gothic Book" pitchFamily="34" charset="0"/>
              </a:rPr>
              <a:t/>
            </a:r>
            <a:br>
              <a:rPr lang="cs-CZ" sz="1600" dirty="0">
                <a:latin typeface="Franklin Gothic Book" pitchFamily="34" charset="0"/>
              </a:rPr>
            </a:br>
            <a:r>
              <a:rPr lang="cs-CZ" sz="1600" b="1" dirty="0">
                <a:latin typeface="Franklin Gothic Book" pitchFamily="34" charset="0"/>
              </a:rPr>
              <a:t>ČÍSLO MATERIÁLU</a:t>
            </a:r>
            <a:r>
              <a:rPr lang="cs-CZ" sz="1600" dirty="0">
                <a:latin typeface="Franklin Gothic Book" pitchFamily="34" charset="0"/>
              </a:rPr>
              <a:t>:	</a:t>
            </a:r>
            <a:r>
              <a:rPr lang="cs-CZ" sz="1600" dirty="0" smtClean="0">
                <a:latin typeface="Franklin Gothic Book" pitchFamily="34" charset="0"/>
              </a:rPr>
              <a:t>VY_52_INOVACE_03_05_KEZU</a:t>
            </a:r>
            <a:endParaRPr lang="cs-CZ" sz="1600" dirty="0">
              <a:latin typeface="Franklin Gothic Book" pitchFamily="34" charset="0"/>
            </a:endParaRPr>
          </a:p>
        </p:txBody>
      </p:sp>
      <p:pic>
        <p:nvPicPr>
          <p:cNvPr id="5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70732" y="764704"/>
            <a:ext cx="7602537" cy="1655762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72344" y="260350"/>
            <a:ext cx="7199313" cy="156845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cxnSp>
        <p:nvCxnSpPr>
          <p:cNvPr id="25" name="Přímá spojovací čára 24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8" name="Tabulka 7"/>
          <p:cNvGraphicFramePr>
            <a:graphicFrameLocks noGrp="1"/>
          </p:cNvGraphicFramePr>
          <p:nvPr/>
        </p:nvGraphicFramePr>
        <p:xfrm>
          <a:off x="971600" y="2060848"/>
          <a:ext cx="7200799" cy="4176461"/>
        </p:xfrm>
        <a:graphic>
          <a:graphicData uri="http://schemas.openxmlformats.org/drawingml/2006/table">
            <a:tbl>
              <a:tblPr/>
              <a:tblGrid>
                <a:gridCol w="1656184"/>
                <a:gridCol w="144016"/>
                <a:gridCol w="5400599"/>
              </a:tblGrid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Název projektu: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pt-BR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Investice do vzdělání nesou nejvyšší úrok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projektu: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CZ.1.07/1.5.00/34.0521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399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a název šablony: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V/2 - Inovace a zkvalitnění směřující k rozvoji odborných kompetencí žáků středních škol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Téma sady: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err="1">
                          <a:solidFill>
                            <a:srgbClr val="000000"/>
                          </a:solidFill>
                          <a:latin typeface="Calibri"/>
                        </a:rPr>
                        <a:t>Elektroenergetika</a:t>
                      </a:r>
                      <a:r>
                        <a:rPr lang="cs-CZ" sz="1200" b="0" i="0" u="none" strike="noStrike" dirty="0">
                          <a:solidFill>
                            <a:srgbClr val="000000"/>
                          </a:solidFill>
                          <a:latin typeface="Calibri"/>
                        </a:rPr>
                        <a:t> pro žáky 3. </a:t>
                      </a:r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ročníků střední školy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Téma: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Zkratový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proud a jeho složky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Číslo materiálu: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VY_52_INOVACE_03_05_KEZU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412399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Druh učebního materiálu: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Prezentace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Předmět: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Elektroenergetika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Ročník: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4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Třída: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Z4K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Autor: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Ing. Zuzana Kerndlová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Datum vytvoření: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29.8.2013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Datum ověření: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smtClean="0">
                          <a:solidFill>
                            <a:srgbClr val="000000"/>
                          </a:solidFill>
                          <a:latin typeface="Calibri"/>
                        </a:rPr>
                        <a:t>10.10.2013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Ověřil: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>
                          <a:solidFill>
                            <a:srgbClr val="000000"/>
                          </a:solidFill>
                          <a:latin typeface="Calibri"/>
                        </a:rPr>
                        <a:t>Autor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614227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Anotace: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Materiál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je určen pro studenty 4. ročníku SPŠEIT. Jedná se o výkladovou prezentaci k problematice zkratového proudu. Studenti se seznámí se vznikem zkratového proudu a jeho jednotlivými složkami.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210572">
                <a:tc>
                  <a:txBody>
                    <a:bodyPr/>
                    <a:lstStyle/>
                    <a:p>
                      <a:pPr algn="r" fontAlgn="t"/>
                      <a:r>
                        <a:rPr lang="cs-CZ" sz="1200" b="0" i="0" u="none" strike="noStrike" dirty="0">
                          <a:solidFill>
                            <a:srgbClr val="000066"/>
                          </a:solidFill>
                          <a:latin typeface="Calibri"/>
                        </a:rPr>
                        <a:t>Klíčová slova:</a:t>
                      </a: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r" fontAlgn="t"/>
                      <a:endParaRPr lang="cs-CZ" sz="1200" b="0" i="0" u="none" strike="noStrike" dirty="0">
                        <a:solidFill>
                          <a:srgbClr val="000066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l" fontAlgn="t"/>
                      <a:r>
                        <a:rPr lang="cs-CZ" sz="1200" b="0" i="0" u="none" strike="noStrike" dirty="0" smtClean="0">
                          <a:solidFill>
                            <a:srgbClr val="000000"/>
                          </a:solidFill>
                          <a:latin typeface="Calibri"/>
                        </a:rPr>
                        <a:t>Zkrat,zkratový proud, stejnosměrná složka proudu, průběh proudu,</a:t>
                      </a:r>
                      <a:r>
                        <a:rPr lang="cs-CZ" sz="1200" b="0" i="0" u="none" strike="noStrike" baseline="0" dirty="0" smtClean="0">
                          <a:solidFill>
                            <a:srgbClr val="000000"/>
                          </a:solidFill>
                          <a:latin typeface="Calibri"/>
                        </a:rPr>
                        <a:t> ..</a:t>
                      </a:r>
                      <a:endParaRPr lang="cs-CZ" sz="1200" b="0" i="0" u="none" strike="noStrike" dirty="0">
                        <a:solidFill>
                          <a:srgbClr val="000000"/>
                        </a:solidFill>
                        <a:latin typeface="Calibri"/>
                      </a:endParaRPr>
                    </a:p>
                  </a:txBody>
                  <a:tcPr marL="7924" marR="7924" marT="7924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</a:tbl>
          </a:graphicData>
        </a:graphic>
      </p:graphicFrame>
      <p:sp>
        <p:nvSpPr>
          <p:cNvPr id="6" name="TextovéPole 5"/>
          <p:cNvSpPr txBox="1"/>
          <p:nvPr/>
        </p:nvSpPr>
        <p:spPr>
          <a:xfrm>
            <a:off x="2718185" y="6402388"/>
            <a:ext cx="3707631" cy="33972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ctr">
              <a:defRPr/>
            </a:pPr>
            <a:r>
              <a:rPr lang="cs-CZ" sz="1600" b="1" dirty="0" smtClean="0">
                <a:latin typeface="+mn-lt"/>
              </a:rPr>
              <a:t>Investice do vzdělání nesou nejvyšší úrok</a:t>
            </a:r>
            <a:endParaRPr lang="cs-CZ" sz="1600" b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924944"/>
            <a:ext cx="7750696" cy="504056"/>
          </a:xfrm>
        </p:spPr>
        <p:txBody>
          <a:bodyPr>
            <a:noAutofit/>
          </a:bodyPr>
          <a:lstStyle/>
          <a:p>
            <a:pPr algn="l">
              <a:defRPr/>
            </a:pPr>
            <a:r>
              <a:rPr lang="cs-CZ" sz="2800" dirty="0" smtClean="0"/>
              <a:t>Zkratový proud a jeho složky</a:t>
            </a:r>
            <a:endParaRPr lang="cs-CZ" sz="2800" dirty="0"/>
          </a:p>
        </p:txBody>
      </p:sp>
      <p:sp>
        <p:nvSpPr>
          <p:cNvPr id="5" name="TextovéPole 5"/>
          <p:cNvSpPr txBox="1">
            <a:spLocks noChangeArrowheads="1"/>
          </p:cNvSpPr>
          <p:nvPr/>
        </p:nvSpPr>
        <p:spPr bwMode="auto">
          <a:xfrm>
            <a:off x="5511279" y="5589240"/>
            <a:ext cx="3635375" cy="3698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ING. ZUZANA KERNDLOVÁ</a:t>
            </a:r>
          </a:p>
        </p:txBody>
      </p:sp>
      <p:sp>
        <p:nvSpPr>
          <p:cNvPr id="6" name="TextovéPole 6"/>
          <p:cNvSpPr txBox="1">
            <a:spLocks noChangeArrowheads="1"/>
          </p:cNvSpPr>
          <p:nvPr/>
        </p:nvSpPr>
        <p:spPr bwMode="auto">
          <a:xfrm>
            <a:off x="5508104" y="6022628"/>
            <a:ext cx="1428750" cy="368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dirty="0">
                <a:solidFill>
                  <a:schemeClr val="accent1">
                    <a:lumMod val="75000"/>
                  </a:schemeClr>
                </a:solidFill>
              </a:rPr>
              <a:t>BRNO 2013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28596" y="428604"/>
            <a:ext cx="868680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err="1" smtClean="0">
                <a:solidFill>
                  <a:schemeClr val="tx1"/>
                </a:solidFill>
              </a:rPr>
              <a:t>ZKRATový</a:t>
            </a:r>
            <a:r>
              <a:rPr lang="cs-CZ" sz="2400" dirty="0" smtClean="0">
                <a:solidFill>
                  <a:schemeClr val="tx1"/>
                </a:solidFill>
              </a:rPr>
              <a:t> proud</a:t>
            </a:r>
            <a:endParaRPr lang="cs-CZ" sz="2400" dirty="0">
              <a:solidFill>
                <a:schemeClr val="tx1"/>
              </a:solidFill>
            </a:endParaRPr>
          </a:p>
        </p:txBody>
      </p:sp>
      <p:pic>
        <p:nvPicPr>
          <p:cNvPr id="8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9" name="TextovéPole 8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9" name="Přímá spojovací čára 18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3" name="TextovéPole 12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4/10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6" name="Zahnutá šipka doprava 15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eva 16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571472" y="1500174"/>
            <a:ext cx="8215370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/>
                </a:solidFill>
                <a:latin typeface="+mn-lt"/>
              </a:rPr>
              <a:t>Zkrat</a:t>
            </a:r>
            <a:r>
              <a:rPr lang="cs-CZ" dirty="0" smtClean="0">
                <a:latin typeface="+mn-lt"/>
              </a:rPr>
              <a:t> – náhodné nebo úmyslné vodivé spojení mezi dvěma nebo více vodivými částmi vedoucí k tomu, že rozdíl elektrických potenciálů mezi těmito vodivými částmi je roven nule nebo má hodnotu blízkou nule.</a:t>
            </a:r>
            <a:endParaRPr lang="cs-CZ" dirty="0">
              <a:latin typeface="+mn-lt"/>
            </a:endParaRPr>
          </a:p>
        </p:txBody>
      </p:sp>
      <p:sp>
        <p:nvSpPr>
          <p:cNvPr id="15" name="TextovéPole 14"/>
          <p:cNvSpPr txBox="1"/>
          <p:nvPr/>
        </p:nvSpPr>
        <p:spPr>
          <a:xfrm>
            <a:off x="642910" y="3031996"/>
            <a:ext cx="7837787" cy="175432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>
                <a:solidFill>
                  <a:schemeClr val="accent1"/>
                </a:solidFill>
                <a:latin typeface="+mn-lt"/>
              </a:rPr>
              <a:t>Zkratové proudy</a:t>
            </a:r>
            <a:r>
              <a:rPr lang="cs-CZ" dirty="0" smtClean="0">
                <a:latin typeface="+mn-lt"/>
              </a:rPr>
              <a:t>: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 celkový zkratový proud tekoucí místem poruchy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 zkratové příspěvky přitékající do zkratu po větvích připojených do místa zkratu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 dílčí zkratové proudy protékající jednotlivými větvemi schématu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 příspěvky jednotlivých zdrojů podílejících se na napájení zkratů</a:t>
            </a:r>
          </a:p>
          <a:p>
            <a:pPr>
              <a:buFont typeface="Arial" pitchFamily="34" charset="0"/>
              <a:buChar char="•"/>
            </a:pPr>
            <a:r>
              <a:rPr lang="cs-CZ" dirty="0" smtClean="0">
                <a:latin typeface="+mn-lt"/>
              </a:rPr>
              <a:t> zkratové proudy protékající zemí a s ní spojenými vodivými prvky</a:t>
            </a:r>
            <a:endParaRPr lang="cs-CZ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32" y="447660"/>
            <a:ext cx="7283120" cy="838200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Zdroje zkratových proudů</a:t>
            </a:r>
            <a:endParaRPr lang="cs-CZ" sz="2400" dirty="0"/>
          </a:p>
        </p:txBody>
      </p:sp>
      <p:pic>
        <p:nvPicPr>
          <p:cNvPr id="12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3" name="TextovéPole 12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5" name="Přímá spojovací čára 14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TextovéPole 15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5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/10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7" name="Zahnutá šipka doprava 16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8" name="Zahnutá šipka doleva 17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9" name="TextovéPole 18"/>
          <p:cNvSpPr txBox="1"/>
          <p:nvPr/>
        </p:nvSpPr>
        <p:spPr>
          <a:xfrm>
            <a:off x="785786" y="1571612"/>
            <a:ext cx="7858180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>
                <a:solidFill>
                  <a:schemeClr val="accent1"/>
                </a:solidFill>
                <a:latin typeface="+mn-lt"/>
              </a:rPr>
              <a:t>Synchronní stroje </a:t>
            </a:r>
            <a:r>
              <a:rPr lang="cs-CZ" dirty="0" smtClean="0">
                <a:latin typeface="+mn-lt"/>
              </a:rPr>
              <a:t>( střídavé generátory tj. turboalternátory a </a:t>
            </a:r>
            <a:r>
              <a:rPr lang="cs-CZ" dirty="0" err="1" smtClean="0">
                <a:latin typeface="+mn-lt"/>
              </a:rPr>
              <a:t>hydroalternátory</a:t>
            </a:r>
            <a:r>
              <a:rPr lang="cs-CZ" dirty="0" smtClean="0">
                <a:latin typeface="+mn-lt"/>
              </a:rPr>
              <a:t>, synchronní motory a synchronní kompenzátory</a:t>
            </a:r>
          </a:p>
          <a:p>
            <a:r>
              <a:rPr lang="cs-CZ" dirty="0" smtClean="0">
                <a:solidFill>
                  <a:schemeClr val="accent1"/>
                </a:solidFill>
                <a:latin typeface="+mn-lt"/>
              </a:rPr>
              <a:t>Asynchronn</a:t>
            </a:r>
            <a:r>
              <a:rPr lang="cs-CZ" dirty="0" smtClean="0">
                <a:latin typeface="+mn-lt"/>
              </a:rPr>
              <a:t>í ( indukční) stroje</a:t>
            </a:r>
          </a:p>
          <a:p>
            <a:r>
              <a:rPr lang="cs-CZ" dirty="0" smtClean="0">
                <a:solidFill>
                  <a:schemeClr val="accent1"/>
                </a:solidFill>
                <a:latin typeface="+mn-lt"/>
              </a:rPr>
              <a:t>Síťové napáječe </a:t>
            </a:r>
            <a:r>
              <a:rPr lang="cs-CZ" dirty="0" smtClean="0">
                <a:latin typeface="+mn-lt"/>
              </a:rPr>
              <a:t>zahrnující synchronní stroje elektricky vzdálené od místa zkratu</a:t>
            </a:r>
          </a:p>
          <a:p>
            <a:r>
              <a:rPr lang="cs-CZ" dirty="0" smtClean="0">
                <a:solidFill>
                  <a:schemeClr val="accent1"/>
                </a:solidFill>
                <a:latin typeface="+mn-lt"/>
              </a:rPr>
              <a:t>Polovodičové systémy</a:t>
            </a:r>
            <a:r>
              <a:rPr lang="cs-CZ" dirty="0" smtClean="0">
                <a:latin typeface="+mn-lt"/>
              </a:rPr>
              <a:t>, pokud mohou při zkratu dodávat zkratový proud</a:t>
            </a:r>
            <a:endParaRPr lang="cs-CZ" dirty="0">
              <a:latin typeface="+mn-lt"/>
            </a:endParaRPr>
          </a:p>
        </p:txBody>
      </p:sp>
      <p:pic>
        <p:nvPicPr>
          <p:cNvPr id="20" name="Obrázek 19" descr="napajeci_zdroj_ps524.jpg.tn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928662" y="3214686"/>
            <a:ext cx="1666875" cy="1666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1" name="TextovéPole 20"/>
          <p:cNvSpPr txBox="1"/>
          <p:nvPr/>
        </p:nvSpPr>
        <p:spPr>
          <a:xfrm>
            <a:off x="941256" y="4911551"/>
            <a:ext cx="30725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i="1" dirty="0" smtClean="0">
                <a:latin typeface="+mn-lt"/>
              </a:rPr>
              <a:t>Obr. 1 napájecí zdroj síťový napáječ PS 5/24</a:t>
            </a:r>
          </a:p>
          <a:p>
            <a:r>
              <a:rPr lang="cs-CZ" sz="1200" i="1" dirty="0" smtClean="0">
                <a:latin typeface="+mn-lt"/>
              </a:rPr>
              <a:t>Zdroj:http://www.</a:t>
            </a:r>
            <a:r>
              <a:rPr lang="cs-CZ" sz="1200" i="1" dirty="0" err="1" smtClean="0">
                <a:latin typeface="+mn-lt"/>
              </a:rPr>
              <a:t>eltecom.cz</a:t>
            </a:r>
            <a:r>
              <a:rPr lang="cs-CZ" sz="1200" i="1" dirty="0" smtClean="0">
                <a:latin typeface="+mn-lt"/>
              </a:rPr>
              <a:t>/</a:t>
            </a:r>
            <a:r>
              <a:rPr lang="cs-CZ" sz="1200" i="1" dirty="0" err="1" smtClean="0">
                <a:latin typeface="+mn-lt"/>
              </a:rPr>
              <a:t>napajece</a:t>
            </a:r>
            <a:endParaRPr lang="cs-CZ" sz="1200" i="1" dirty="0">
              <a:latin typeface="+mn-lt"/>
            </a:endParaRPr>
          </a:p>
        </p:txBody>
      </p:sp>
      <p:pic>
        <p:nvPicPr>
          <p:cNvPr id="22" name="Obrázek 21" descr="napajeci_zdroj_dr4524.jpg.tn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286380" y="3212976"/>
            <a:ext cx="1666875" cy="16668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3" name="TextovéPole 22"/>
          <p:cNvSpPr txBox="1"/>
          <p:nvPr/>
        </p:nvSpPr>
        <p:spPr>
          <a:xfrm>
            <a:off x="5292080" y="4911551"/>
            <a:ext cx="3075778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i="1" dirty="0" smtClean="0">
                <a:latin typeface="+mn-lt"/>
              </a:rPr>
              <a:t>Obr. 2 napájecí zdroj síťový napáječ DR4524</a:t>
            </a:r>
          </a:p>
          <a:p>
            <a:r>
              <a:rPr lang="cs-CZ" sz="1200" i="1" dirty="0" smtClean="0">
                <a:latin typeface="+mn-lt"/>
              </a:rPr>
              <a:t>Zdroj: http://www.</a:t>
            </a:r>
            <a:r>
              <a:rPr lang="cs-CZ" sz="1200" i="1" dirty="0" err="1" smtClean="0">
                <a:latin typeface="+mn-lt"/>
              </a:rPr>
              <a:t>eltecom.cz</a:t>
            </a:r>
            <a:r>
              <a:rPr lang="cs-CZ" sz="1200" i="1" dirty="0" smtClean="0">
                <a:latin typeface="+mn-lt"/>
              </a:rPr>
              <a:t>/</a:t>
            </a:r>
            <a:r>
              <a:rPr lang="cs-CZ" sz="1200" i="1" dirty="0" err="1" smtClean="0">
                <a:latin typeface="+mn-lt"/>
              </a:rPr>
              <a:t>napajece</a:t>
            </a:r>
            <a:endParaRPr lang="cs-CZ" sz="12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Parametry zkratových proudů</a:t>
            </a:r>
            <a:endParaRPr lang="cs-CZ" sz="2400" dirty="0"/>
          </a:p>
        </p:txBody>
      </p:sp>
      <p:pic>
        <p:nvPicPr>
          <p:cNvPr id="7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8" name="TextovéPole 7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0" name="Přímá spojovací čára 9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TextovéPole 10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6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/10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2" name="Zahnutá šipka doprava 11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3" name="Zahnutá šipka doleva 12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4" name="TextovéPole 13"/>
          <p:cNvSpPr txBox="1"/>
          <p:nvPr/>
        </p:nvSpPr>
        <p:spPr>
          <a:xfrm>
            <a:off x="673496" y="1785926"/>
            <a:ext cx="8002960" cy="2385268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dirty="0" smtClean="0">
                <a:latin typeface="+mn-lt"/>
              </a:rPr>
              <a:t>Charakterizují průběh zkratových proudů</a:t>
            </a:r>
          </a:p>
          <a:p>
            <a:r>
              <a:rPr lang="cs-CZ" dirty="0" err="1" smtClean="0">
                <a:latin typeface="+mn-lt"/>
              </a:rPr>
              <a:t>I</a:t>
            </a:r>
            <a:r>
              <a:rPr lang="cs-CZ" baseline="-25000" dirty="0" err="1" smtClean="0">
                <a:latin typeface="+mn-lt"/>
              </a:rPr>
              <a:t>ks</a:t>
            </a:r>
            <a:r>
              <a:rPr lang="cs-CZ" dirty="0" smtClean="0">
                <a:latin typeface="+mn-lt"/>
              </a:rPr>
              <a:t> 	počáteční souměrný zkratový proud</a:t>
            </a:r>
          </a:p>
          <a:p>
            <a:r>
              <a:rPr lang="cs-CZ" dirty="0" err="1" smtClean="0">
                <a:latin typeface="+mn-lt"/>
              </a:rPr>
              <a:t>I</a:t>
            </a:r>
            <a:r>
              <a:rPr lang="cs-CZ" baseline="-25000" dirty="0" err="1" smtClean="0">
                <a:latin typeface="+mn-lt"/>
              </a:rPr>
              <a:t>km</a:t>
            </a:r>
            <a:r>
              <a:rPr lang="cs-CZ" dirty="0" smtClean="0">
                <a:latin typeface="+mn-lt"/>
              </a:rPr>
              <a:t> 	nárazový zkratový proud</a:t>
            </a:r>
          </a:p>
          <a:p>
            <a:r>
              <a:rPr lang="cs-CZ" dirty="0" err="1" smtClean="0">
                <a:latin typeface="+mn-lt"/>
              </a:rPr>
              <a:t>I</a:t>
            </a:r>
            <a:r>
              <a:rPr lang="cs-CZ" baseline="-25000" dirty="0" err="1" smtClean="0">
                <a:latin typeface="+mn-lt"/>
              </a:rPr>
              <a:t>ke</a:t>
            </a:r>
            <a:r>
              <a:rPr lang="cs-CZ" dirty="0" smtClean="0">
                <a:latin typeface="+mn-lt"/>
              </a:rPr>
              <a:t> 	ekvivalentní oteplovací proud po dobu trvání zkratu </a:t>
            </a:r>
            <a:r>
              <a:rPr lang="cs-CZ" dirty="0" err="1" smtClean="0">
                <a:latin typeface="+mn-lt"/>
              </a:rPr>
              <a:t>t</a:t>
            </a:r>
            <a:r>
              <a:rPr lang="cs-CZ" baseline="-25000" dirty="0" err="1" smtClean="0">
                <a:latin typeface="+mn-lt"/>
              </a:rPr>
              <a:t>k</a:t>
            </a:r>
            <a:endParaRPr lang="cs-CZ" baseline="-25000" dirty="0" smtClean="0">
              <a:latin typeface="+mn-lt"/>
            </a:endParaRPr>
          </a:p>
          <a:p>
            <a:r>
              <a:rPr lang="cs-CZ" dirty="0" err="1" smtClean="0">
                <a:latin typeface="+mn-lt"/>
              </a:rPr>
              <a:t>I</a:t>
            </a:r>
            <a:r>
              <a:rPr lang="cs-CZ" baseline="-25000" dirty="0" err="1" smtClean="0">
                <a:latin typeface="+mn-lt"/>
              </a:rPr>
              <a:t>vyp</a:t>
            </a:r>
            <a:r>
              <a:rPr lang="cs-CZ" dirty="0" smtClean="0">
                <a:latin typeface="+mn-lt"/>
              </a:rPr>
              <a:t> 	souměrný zkratový vypínací proud určovaný pro minimální dobu vypnutí</a:t>
            </a:r>
          </a:p>
          <a:p>
            <a:r>
              <a:rPr lang="cs-CZ" dirty="0" err="1" smtClean="0">
                <a:latin typeface="+mn-lt"/>
              </a:rPr>
              <a:t>I</a:t>
            </a:r>
            <a:r>
              <a:rPr lang="cs-CZ" baseline="-25000" dirty="0" err="1" smtClean="0">
                <a:latin typeface="+mn-lt"/>
              </a:rPr>
              <a:t>k</a:t>
            </a:r>
            <a:r>
              <a:rPr lang="cs-CZ" baseline="-25000" dirty="0" smtClean="0">
                <a:latin typeface="+mn-lt"/>
              </a:rPr>
              <a:t>  </a:t>
            </a:r>
            <a:r>
              <a:rPr lang="cs-CZ" dirty="0" smtClean="0">
                <a:latin typeface="+mn-lt"/>
              </a:rPr>
              <a:t>	ustálený zkratový proud</a:t>
            </a:r>
          </a:p>
          <a:p>
            <a:r>
              <a:rPr lang="cs-CZ" dirty="0" err="1" smtClean="0">
                <a:latin typeface="+mn-lt"/>
              </a:rPr>
              <a:t>cosφ</a:t>
            </a:r>
            <a:r>
              <a:rPr lang="cs-CZ" dirty="0" smtClean="0">
                <a:latin typeface="+mn-lt"/>
              </a:rPr>
              <a:t> </a:t>
            </a:r>
            <a:r>
              <a:rPr lang="cs-CZ" baseline="-25000" dirty="0" smtClean="0">
                <a:latin typeface="+mn-lt"/>
              </a:rPr>
              <a:t>k</a:t>
            </a:r>
            <a:r>
              <a:rPr lang="cs-CZ" dirty="0" smtClean="0">
                <a:latin typeface="+mn-lt"/>
              </a:rPr>
              <a:t>    	účiník zkratového proudu</a:t>
            </a:r>
          </a:p>
          <a:p>
            <a:endParaRPr lang="cs-CZ" dirty="0" smtClean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44628" y="500042"/>
            <a:ext cx="8199338" cy="68578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Elektricky vzdálený zkrat</a:t>
            </a:r>
            <a:endParaRPr lang="cs-CZ" sz="2400" dirty="0"/>
          </a:p>
        </p:txBody>
      </p:sp>
      <p:pic>
        <p:nvPicPr>
          <p:cNvPr id="11" name="il_fi" descr="OPVK_hor_zakladni_logolink_RGB_cz-1024x223"/>
          <p:cNvPicPr>
            <a:picLocks noChangeAspect="1" noChangeArrowheads="1"/>
          </p:cNvPicPr>
          <p:nvPr/>
        </p:nvPicPr>
        <p:blipFill>
          <a:blip r:embed="rId3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2" name="TextovéPole 11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4" name="Přímá spojovací čára 13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TextovéPole 14"/>
          <p:cNvSpPr txBox="1"/>
          <p:nvPr/>
        </p:nvSpPr>
        <p:spPr>
          <a:xfrm>
            <a:off x="8172450" y="6442075"/>
            <a:ext cx="576263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7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/10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6" name="Zahnutá šipka doprava 15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7" name="Zahnutá šipka doleva 16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8" name="Obrázek 17" descr="vzdaleny zkrat.JPG"/>
          <p:cNvPicPr>
            <a:picLocks noChangeAspect="1"/>
          </p:cNvPicPr>
          <p:nvPr/>
        </p:nvPicPr>
        <p:blipFill>
          <a:blip r:embed="rId4" cstate="print"/>
          <a:srcRect l="24973" r="17289" b="2010"/>
          <a:stretch>
            <a:fillRect/>
          </a:stretch>
        </p:blipFill>
        <p:spPr>
          <a:xfrm>
            <a:off x="611560" y="1268760"/>
            <a:ext cx="4327973" cy="1754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9" name="Obrázek 18" descr="pozor.JPG"/>
          <p:cNvPicPr>
            <a:picLocks noChangeAspect="1"/>
          </p:cNvPicPr>
          <p:nvPr/>
        </p:nvPicPr>
        <p:blipFill>
          <a:blip r:embed="rId5" cstate="print"/>
          <a:stretch>
            <a:fillRect/>
          </a:stretch>
        </p:blipFill>
        <p:spPr>
          <a:xfrm>
            <a:off x="5191637" y="2996952"/>
            <a:ext cx="3628835" cy="108947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21" name="Obrázek 20" descr="elektricky vzdálený zkrat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611560" y="3645024"/>
            <a:ext cx="4396740" cy="216408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2" name="TextovéPole 21"/>
          <p:cNvSpPr txBox="1"/>
          <p:nvPr/>
        </p:nvSpPr>
        <p:spPr>
          <a:xfrm>
            <a:off x="5202794" y="4131538"/>
            <a:ext cx="1908536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i="1" dirty="0" smtClean="0">
                <a:latin typeface="+mn-lt"/>
              </a:rPr>
              <a:t>Obr.4 stejnosměrná složka</a:t>
            </a:r>
            <a:endParaRPr lang="cs-CZ" sz="1200" i="1" dirty="0">
              <a:latin typeface="+mn-lt"/>
            </a:endParaRPr>
          </a:p>
        </p:txBody>
      </p:sp>
      <p:sp>
        <p:nvSpPr>
          <p:cNvPr id="24" name="TextovéPole 23"/>
          <p:cNvSpPr txBox="1"/>
          <p:nvPr/>
        </p:nvSpPr>
        <p:spPr>
          <a:xfrm>
            <a:off x="623585" y="3051418"/>
            <a:ext cx="22922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i="1" dirty="0" smtClean="0">
                <a:latin typeface="+mn-lt"/>
              </a:rPr>
              <a:t>Obr. 3 střídavá složka periodická</a:t>
            </a:r>
            <a:endParaRPr lang="cs-CZ" sz="1200" i="1" dirty="0">
              <a:latin typeface="+mn-lt"/>
            </a:endParaRPr>
          </a:p>
        </p:txBody>
      </p:sp>
      <p:sp>
        <p:nvSpPr>
          <p:cNvPr id="25" name="TextovéPole 24"/>
          <p:cNvSpPr txBox="1"/>
          <p:nvPr/>
        </p:nvSpPr>
        <p:spPr>
          <a:xfrm>
            <a:off x="611560" y="5839172"/>
            <a:ext cx="35963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i="1" dirty="0" smtClean="0">
                <a:latin typeface="+mn-lt"/>
              </a:rPr>
              <a:t>Obr. 5 Výsledný průběh s největší možnou </a:t>
            </a:r>
            <a:r>
              <a:rPr lang="cs-CZ" sz="1200" i="1" dirty="0" err="1" smtClean="0">
                <a:latin typeface="+mn-lt"/>
              </a:rPr>
              <a:t>ss</a:t>
            </a:r>
            <a:r>
              <a:rPr lang="cs-CZ" sz="1200" i="1" dirty="0" smtClean="0">
                <a:latin typeface="+mn-lt"/>
              </a:rPr>
              <a:t> složkou</a:t>
            </a:r>
            <a:endParaRPr lang="cs-CZ" sz="1200" i="1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7" name="Zástupný symbol pro obsah 3"/>
          <p:cNvSpPr txBox="1">
            <a:spLocks/>
          </p:cNvSpPr>
          <p:nvPr/>
        </p:nvSpPr>
        <p:spPr bwMode="auto">
          <a:xfrm>
            <a:off x="585788" y="2133600"/>
            <a:ext cx="7981950" cy="2603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 2" pitchFamily="18" charset="2"/>
              <a:buNone/>
            </a:pPr>
            <a:r>
              <a:rPr lang="cs-CZ" sz="2000" dirty="0" smtClean="0">
                <a:solidFill>
                  <a:schemeClr val="tx2"/>
                </a:solidFill>
                <a:latin typeface="Franklin Gothic Book" pitchFamily="34" charset="0"/>
              </a:rPr>
              <a:t>. </a:t>
            </a:r>
            <a:endParaRPr lang="cs-CZ" sz="2000" dirty="0">
              <a:solidFill>
                <a:schemeClr val="tx2"/>
              </a:solidFill>
              <a:latin typeface="Franklin Gothic Book" pitchFamily="34" charset="0"/>
            </a:endParaRPr>
          </a:p>
          <a:p>
            <a:pPr marL="342900" indent="-342900">
              <a:spcBef>
                <a:spcPct val="20000"/>
              </a:spcBef>
              <a:buClr>
                <a:schemeClr val="accent1"/>
              </a:buClr>
              <a:buSzPct val="70000"/>
              <a:buFont typeface="Wingdings" pitchFamily="2" charset="2"/>
              <a:buChar char="§"/>
            </a:pPr>
            <a:endParaRPr lang="cs-CZ" sz="2000" dirty="0">
              <a:solidFill>
                <a:schemeClr val="tx2"/>
              </a:solidFill>
              <a:latin typeface="Franklin Gothic Book" pitchFamily="34" charset="0"/>
            </a:endParaRPr>
          </a:p>
        </p:txBody>
      </p:sp>
      <p:pic>
        <p:nvPicPr>
          <p:cNvPr id="5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7" name="TextovéPole 6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9" name="Přímá spojovací čára 8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0" name="TextovéPole 9"/>
          <p:cNvSpPr txBox="1"/>
          <p:nvPr/>
        </p:nvSpPr>
        <p:spPr>
          <a:xfrm>
            <a:off x="8172450" y="6442075"/>
            <a:ext cx="576263" cy="400110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8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/10</a:t>
            </a:r>
            <a:endParaRPr lang="cs-CZ" sz="1000" dirty="0" smtClean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  <a:p>
            <a:pPr>
              <a:defRPr/>
            </a:pP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1" name="Zahnutá šipka doprava 10"/>
          <p:cNvSpPr/>
          <p:nvPr/>
        </p:nvSpPr>
        <p:spPr>
          <a:xfrm>
            <a:off x="8096250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Zahnutá šipka doleva 11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pic>
        <p:nvPicPr>
          <p:cNvPr id="14" name="Obrázek 13" descr="blizky zkrat.JPG"/>
          <p:cNvPicPr>
            <a:picLocks noChangeAspect="1"/>
          </p:cNvPicPr>
          <p:nvPr/>
        </p:nvPicPr>
        <p:blipFill>
          <a:blip r:embed="rId3" cstate="print"/>
          <a:srcRect r="7065"/>
          <a:stretch>
            <a:fillRect/>
          </a:stretch>
        </p:blipFill>
        <p:spPr>
          <a:xfrm>
            <a:off x="611560" y="1280828"/>
            <a:ext cx="4034920" cy="207616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pic>
        <p:nvPicPr>
          <p:cNvPr id="15" name="Obrázek 14" descr="blizky zkrat 1.JPG"/>
          <p:cNvPicPr>
            <a:picLocks noChangeAspect="1"/>
          </p:cNvPicPr>
          <p:nvPr/>
        </p:nvPicPr>
        <p:blipFill>
          <a:blip r:embed="rId4" cstate="print"/>
          <a:srcRect l="3588" r="8372"/>
          <a:stretch>
            <a:fillRect/>
          </a:stretch>
        </p:blipFill>
        <p:spPr>
          <a:xfrm>
            <a:off x="4929190" y="2928934"/>
            <a:ext cx="3921735" cy="140970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17" name="TextovéPole 16"/>
          <p:cNvSpPr txBox="1"/>
          <p:nvPr/>
        </p:nvSpPr>
        <p:spPr>
          <a:xfrm>
            <a:off x="611560" y="3385567"/>
            <a:ext cx="2292231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i="1" dirty="0" smtClean="0">
                <a:latin typeface="+mn-lt"/>
              </a:rPr>
              <a:t>Obr. 6 střídavá složka periodická</a:t>
            </a:r>
            <a:endParaRPr lang="cs-CZ" sz="1200" i="1" dirty="0">
              <a:latin typeface="+mn-lt"/>
            </a:endParaRPr>
          </a:p>
        </p:txBody>
      </p:sp>
      <p:sp>
        <p:nvSpPr>
          <p:cNvPr id="18" name="TextovéPole 17"/>
          <p:cNvSpPr txBox="1"/>
          <p:nvPr/>
        </p:nvSpPr>
        <p:spPr>
          <a:xfrm>
            <a:off x="4932040" y="4365104"/>
            <a:ext cx="1947008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i="1" dirty="0" smtClean="0">
                <a:latin typeface="+mn-lt"/>
              </a:rPr>
              <a:t>Obr. 7 stejnosměrná složka</a:t>
            </a:r>
            <a:endParaRPr lang="cs-CZ" sz="1200" i="1" dirty="0">
              <a:latin typeface="+mn-lt"/>
            </a:endParaRPr>
          </a:p>
        </p:txBody>
      </p:sp>
      <p:pic>
        <p:nvPicPr>
          <p:cNvPr id="19" name="Obrázek 18" descr="blizky zkrat 3.JPG"/>
          <p:cNvPicPr>
            <a:picLocks noChangeAspect="1"/>
          </p:cNvPicPr>
          <p:nvPr/>
        </p:nvPicPr>
        <p:blipFill>
          <a:blip r:embed="rId5" cstate="print"/>
          <a:srcRect r="5062"/>
          <a:stretch>
            <a:fillRect/>
          </a:stretch>
        </p:blipFill>
        <p:spPr>
          <a:xfrm>
            <a:off x="611560" y="3789040"/>
            <a:ext cx="4010690" cy="21939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  <p:sp>
        <p:nvSpPr>
          <p:cNvPr id="20" name="TextovéPole 19"/>
          <p:cNvSpPr txBox="1"/>
          <p:nvPr/>
        </p:nvSpPr>
        <p:spPr>
          <a:xfrm>
            <a:off x="611560" y="6011763"/>
            <a:ext cx="3596369" cy="27699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1200" i="1" dirty="0" smtClean="0">
                <a:latin typeface="+mn-lt"/>
              </a:rPr>
              <a:t>Obr.8  Výsledný průběh s největší možnou </a:t>
            </a:r>
            <a:r>
              <a:rPr lang="cs-CZ" sz="1200" i="1" dirty="0" err="1" smtClean="0">
                <a:latin typeface="+mn-lt"/>
              </a:rPr>
              <a:t>ss</a:t>
            </a:r>
            <a:r>
              <a:rPr lang="cs-CZ" sz="1200" i="1" dirty="0" smtClean="0">
                <a:latin typeface="+mn-lt"/>
              </a:rPr>
              <a:t> složkou</a:t>
            </a:r>
            <a:endParaRPr lang="cs-CZ" sz="1200" i="1" dirty="0">
              <a:latin typeface="+mn-lt"/>
            </a:endParaRPr>
          </a:p>
        </p:txBody>
      </p:sp>
      <p:sp>
        <p:nvSpPr>
          <p:cNvPr id="21" name="Nadpis 1"/>
          <p:cNvSpPr>
            <a:spLocks noGrp="1"/>
          </p:cNvSpPr>
          <p:nvPr>
            <p:ph type="title"/>
          </p:nvPr>
        </p:nvSpPr>
        <p:spPr>
          <a:xfrm>
            <a:off x="428596" y="428604"/>
            <a:ext cx="8199338" cy="685784"/>
          </a:xfrm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sz="2400" dirty="0" smtClean="0"/>
              <a:t>Elektricky blízký zkrat</a:t>
            </a:r>
            <a:endParaRPr lang="cs-CZ" sz="2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93712" y="457200"/>
            <a:ext cx="8686800" cy="841248"/>
          </a:xfrm>
        </p:spPr>
        <p:txBody>
          <a:bodyPr/>
          <a:lstStyle/>
          <a:p>
            <a:pPr eaLnBrk="1" hangingPunct="1">
              <a:defRPr/>
            </a:pPr>
            <a:r>
              <a:rPr lang="cs-CZ" sz="2400" dirty="0" smtClean="0"/>
              <a:t>Použité zdroje</a:t>
            </a:r>
            <a:endParaRPr lang="cs-CZ" sz="2400" dirty="0"/>
          </a:p>
        </p:txBody>
      </p:sp>
      <p:pic>
        <p:nvPicPr>
          <p:cNvPr id="10" name="il_fi" descr="OPVK_hor_zakladni_logolink_RGB_cz-1024x223"/>
          <p:cNvPicPr>
            <a:picLocks noChangeAspect="1" noChangeArrowheads="1"/>
          </p:cNvPicPr>
          <p:nvPr/>
        </p:nvPicPr>
        <p:blipFill>
          <a:blip r:embed="rId2" cstate="print"/>
          <a:srcRect b="25588"/>
          <a:stretch>
            <a:fillRect/>
          </a:stretch>
        </p:blipFill>
        <p:spPr bwMode="auto">
          <a:xfrm>
            <a:off x="395288" y="6427788"/>
            <a:ext cx="1778000" cy="287337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sp>
        <p:nvSpPr>
          <p:cNvPr id="11" name="TextovéPole 10"/>
          <p:cNvSpPr txBox="1"/>
          <p:nvPr/>
        </p:nvSpPr>
        <p:spPr>
          <a:xfrm>
            <a:off x="3423444" y="6453188"/>
            <a:ext cx="2297112" cy="24606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cs-CZ" sz="1000" dirty="0">
                <a:solidFill>
                  <a:schemeClr val="tx2">
                    <a:lumMod val="50000"/>
                    <a:lumOff val="50000"/>
                  </a:schemeClr>
                </a:solidFill>
                <a:latin typeface="+mj-lt"/>
                <a:cs typeface="+mn-cs"/>
              </a:rPr>
              <a:t>INVESTICE DO ROZVOJE VZDĚLÁVÁNÍ</a:t>
            </a:r>
          </a:p>
        </p:txBody>
      </p:sp>
      <p:cxnSp>
        <p:nvCxnSpPr>
          <p:cNvPr id="13" name="Přímá spojovací čára 12"/>
          <p:cNvCxnSpPr/>
          <p:nvPr/>
        </p:nvCxnSpPr>
        <p:spPr>
          <a:xfrm>
            <a:off x="357188" y="6340475"/>
            <a:ext cx="8423275" cy="1588"/>
          </a:xfrm>
          <a:prstGeom prst="line">
            <a:avLst/>
          </a:prstGeom>
          <a:ln>
            <a:solidFill>
              <a:schemeClr val="bg1">
                <a:lumMod val="5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4" name="TextovéPole 13"/>
          <p:cNvSpPr txBox="1"/>
          <p:nvPr/>
        </p:nvSpPr>
        <p:spPr>
          <a:xfrm>
            <a:off x="8172202" y="6442075"/>
            <a:ext cx="576262" cy="246063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  <a:latin typeface="+mn-lt"/>
              </a:rPr>
              <a:t>9</a:t>
            </a:r>
            <a:r>
              <a:rPr lang="cs-CZ" sz="1000" dirty="0" smtClean="0">
                <a:solidFill>
                  <a:schemeClr val="tx2">
                    <a:lumMod val="65000"/>
                    <a:lumOff val="35000"/>
                  </a:schemeClr>
                </a:solidFill>
              </a:rPr>
              <a:t>/10</a:t>
            </a:r>
            <a:endParaRPr lang="cs-CZ" sz="1000" dirty="0">
              <a:solidFill>
                <a:schemeClr val="tx2">
                  <a:lumMod val="65000"/>
                  <a:lumOff val="35000"/>
                </a:schemeClr>
              </a:solidFill>
              <a:latin typeface="+mn-lt"/>
            </a:endParaRPr>
          </a:p>
        </p:txBody>
      </p:sp>
      <p:sp>
        <p:nvSpPr>
          <p:cNvPr id="15" name="Zahnutá šipka doprava 14"/>
          <p:cNvSpPr/>
          <p:nvPr/>
        </p:nvSpPr>
        <p:spPr>
          <a:xfrm>
            <a:off x="8027988" y="6507163"/>
            <a:ext cx="107950" cy="107950"/>
          </a:xfrm>
          <a:prstGeom prst="curvedRightArrow">
            <a:avLst>
              <a:gd name="adj1" fmla="val 25000"/>
              <a:gd name="adj2" fmla="val 50000"/>
              <a:gd name="adj3" fmla="val 25000"/>
            </a:avLst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6" name="Zahnutá šipka doleva 15"/>
          <p:cNvSpPr/>
          <p:nvPr/>
        </p:nvSpPr>
        <p:spPr>
          <a:xfrm flipV="1">
            <a:off x="8605838" y="6492875"/>
            <a:ext cx="107950" cy="107950"/>
          </a:xfrm>
          <a:prstGeom prst="curvedLeftArrow">
            <a:avLst/>
          </a:prstGeom>
          <a:ln>
            <a:solidFill>
              <a:schemeClr val="tx2">
                <a:lumMod val="65000"/>
                <a:lumOff val="35000"/>
              </a:schemeClr>
            </a:solidFill>
          </a:ln>
        </p:spPr>
        <p:style>
          <a:lnRef idx="1">
            <a:schemeClr val="dk1"/>
          </a:lnRef>
          <a:fillRef idx="2">
            <a:schemeClr val="dk1"/>
          </a:fillRef>
          <a:effectRef idx="1">
            <a:schemeClr val="dk1"/>
          </a:effectRef>
          <a:fontRef idx="minor">
            <a:schemeClr val="dk1"/>
          </a:fontRef>
        </p:style>
        <p:txBody>
          <a:bodyPr anchor="ctr"/>
          <a:lstStyle/>
          <a:p>
            <a:pPr algn="ctr">
              <a:defRPr/>
            </a:pPr>
            <a:endParaRPr lang="cs-CZ">
              <a:solidFill>
                <a:schemeClr val="tx1"/>
              </a:solidFill>
            </a:endParaRPr>
          </a:p>
        </p:txBody>
      </p:sp>
      <p:sp>
        <p:nvSpPr>
          <p:cNvPr id="12" name="Obdélník 11"/>
          <p:cNvSpPr/>
          <p:nvPr/>
        </p:nvSpPr>
        <p:spPr>
          <a:xfrm>
            <a:off x="683568" y="1571612"/>
            <a:ext cx="8034686" cy="32624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2400"/>
              </a:spcAft>
            </a:pPr>
            <a:r>
              <a:rPr lang="cs-CZ" dirty="0" smtClean="0">
                <a:latin typeface="+mn-lt"/>
              </a:rPr>
              <a:t>http://www.</a:t>
            </a:r>
            <a:r>
              <a:rPr lang="cs-CZ" dirty="0" err="1" smtClean="0">
                <a:latin typeface="+mn-lt"/>
              </a:rPr>
              <a:t>powerwiki.cz</a:t>
            </a:r>
            <a:r>
              <a:rPr lang="cs-CZ" dirty="0" smtClean="0">
                <a:latin typeface="+mn-lt"/>
              </a:rPr>
              <a:t>/</a:t>
            </a:r>
            <a:r>
              <a:rPr lang="cs-CZ" dirty="0" err="1" smtClean="0">
                <a:latin typeface="+mn-lt"/>
              </a:rPr>
              <a:t>attach</a:t>
            </a:r>
            <a:r>
              <a:rPr lang="cs-CZ" dirty="0" smtClean="0">
                <a:latin typeface="+mn-lt"/>
              </a:rPr>
              <a:t>/</a:t>
            </a:r>
            <a:r>
              <a:rPr lang="cs-CZ" dirty="0" err="1" smtClean="0">
                <a:latin typeface="+mn-lt"/>
              </a:rPr>
              <a:t>PrilohyVyuka</a:t>
            </a:r>
            <a:r>
              <a:rPr lang="cs-CZ" dirty="0" smtClean="0">
                <a:latin typeface="+mn-lt"/>
              </a:rPr>
              <a:t>/</a:t>
            </a:r>
            <a:r>
              <a:rPr lang="cs-CZ" dirty="0" err="1" smtClean="0">
                <a:latin typeface="+mn-lt"/>
              </a:rPr>
              <a:t>Vok</a:t>
            </a:r>
            <a:r>
              <a:rPr lang="cs-CZ" dirty="0" smtClean="0">
                <a:latin typeface="+mn-lt"/>
              </a:rPr>
              <a:t>_%20zkraty_%20prednaska_</a:t>
            </a:r>
            <a:r>
              <a:rPr lang="cs-CZ" dirty="0" err="1" smtClean="0">
                <a:latin typeface="+mn-lt"/>
              </a:rPr>
              <a:t>textFEL.pdf</a:t>
            </a:r>
            <a:endParaRPr lang="cs-CZ" dirty="0" smtClean="0">
              <a:latin typeface="+mn-lt"/>
            </a:endParaRPr>
          </a:p>
          <a:p>
            <a:pPr>
              <a:spcAft>
                <a:spcPts val="2400"/>
              </a:spcAft>
            </a:pPr>
            <a:r>
              <a:rPr lang="cs-CZ" dirty="0" smtClean="0">
                <a:latin typeface="+mn-lt"/>
              </a:rPr>
              <a:t>http://www.</a:t>
            </a:r>
            <a:r>
              <a:rPr lang="cs-CZ" dirty="0" err="1" smtClean="0">
                <a:latin typeface="+mn-lt"/>
              </a:rPr>
              <a:t>pslib.cz</a:t>
            </a:r>
            <a:r>
              <a:rPr lang="cs-CZ" dirty="0" smtClean="0">
                <a:latin typeface="+mn-lt"/>
              </a:rPr>
              <a:t>/</a:t>
            </a:r>
            <a:r>
              <a:rPr lang="cs-CZ" dirty="0" err="1" smtClean="0">
                <a:latin typeface="+mn-lt"/>
              </a:rPr>
              <a:t>pe</a:t>
            </a:r>
            <a:r>
              <a:rPr lang="cs-CZ" dirty="0" smtClean="0">
                <a:latin typeface="+mn-lt"/>
              </a:rPr>
              <a:t>/</a:t>
            </a:r>
            <a:r>
              <a:rPr lang="cs-CZ" dirty="0" err="1" smtClean="0">
                <a:latin typeface="+mn-lt"/>
              </a:rPr>
              <a:t>skola</a:t>
            </a:r>
            <a:r>
              <a:rPr lang="cs-CZ" dirty="0" smtClean="0">
                <a:latin typeface="+mn-lt"/>
              </a:rPr>
              <a:t>/</a:t>
            </a:r>
            <a:r>
              <a:rPr lang="cs-CZ" dirty="0" err="1" smtClean="0">
                <a:latin typeface="+mn-lt"/>
              </a:rPr>
              <a:t>studijni</a:t>
            </a:r>
            <a:r>
              <a:rPr lang="cs-CZ" dirty="0" smtClean="0">
                <a:latin typeface="+mn-lt"/>
              </a:rPr>
              <a:t>_</a:t>
            </a:r>
            <a:r>
              <a:rPr lang="cs-CZ" dirty="0" err="1" smtClean="0">
                <a:latin typeface="+mn-lt"/>
              </a:rPr>
              <a:t>materialy</a:t>
            </a:r>
            <a:r>
              <a:rPr lang="cs-CZ" dirty="0" smtClean="0">
                <a:latin typeface="+mn-lt"/>
              </a:rPr>
              <a:t>/zkrat/dokumenty/Zkraty%20-%20opora.pdf</a:t>
            </a:r>
          </a:p>
          <a:p>
            <a:pPr>
              <a:spcAft>
                <a:spcPts val="2400"/>
              </a:spcAft>
            </a:pPr>
            <a:r>
              <a:rPr lang="cs-CZ" dirty="0" smtClean="0">
                <a:latin typeface="+mn-lt"/>
              </a:rPr>
              <a:t>Příklady  a úlohy z </a:t>
            </a:r>
            <a:r>
              <a:rPr lang="cs-CZ" dirty="0" err="1" smtClean="0">
                <a:latin typeface="+mn-lt"/>
              </a:rPr>
              <a:t>elektroenergetiky</a:t>
            </a:r>
            <a:r>
              <a:rPr lang="cs-CZ" dirty="0" smtClean="0">
                <a:latin typeface="+mn-lt"/>
              </a:rPr>
              <a:t> pro SPŠ elektrotechnické, SNTL, 1974,</a:t>
            </a:r>
          </a:p>
          <a:p>
            <a:pPr>
              <a:spcAft>
                <a:spcPts val="2400"/>
              </a:spcAft>
            </a:pPr>
            <a:r>
              <a:rPr lang="cs-CZ" dirty="0" smtClean="0">
                <a:latin typeface="+mn-lt"/>
              </a:rPr>
              <a:t>František Homolka, J. Fojt</a:t>
            </a:r>
          </a:p>
          <a:p>
            <a:pPr>
              <a:spcAft>
                <a:spcPts val="2400"/>
              </a:spcAft>
            </a:pPr>
            <a:r>
              <a:rPr lang="cs-CZ" dirty="0" smtClean="0">
                <a:latin typeface="+mn-lt"/>
              </a:rPr>
              <a:t>Zkraty v elektrických rozvodech, Ing. Josef </a:t>
            </a:r>
            <a:r>
              <a:rPr lang="cs-CZ" dirty="0" err="1" smtClean="0">
                <a:latin typeface="+mn-lt"/>
              </a:rPr>
              <a:t>Pouza</a:t>
            </a:r>
            <a:r>
              <a:rPr lang="cs-CZ" dirty="0" smtClean="0">
                <a:latin typeface="+mn-lt"/>
              </a:rPr>
              <a:t>,SNTL, Praha 1970</a:t>
            </a:r>
            <a:endParaRPr lang="cs-CZ" dirty="0"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ctrTitle"/>
          </p:nvPr>
        </p:nvSpPr>
        <p:spPr>
          <a:xfrm>
            <a:off x="650304" y="4725144"/>
            <a:ext cx="8458200" cy="1222375"/>
          </a:xfrm>
        </p:spPr>
        <p:txBody>
          <a:bodyPr/>
          <a:lstStyle/>
          <a:p>
            <a:pPr eaLnBrk="1" hangingPunct="1">
              <a:defRPr/>
            </a:pPr>
            <a:r>
              <a:rPr lang="cs-CZ" sz="2800" dirty="0" smtClean="0"/>
              <a:t>DĚKUJI ZA POZORNOST</a:t>
            </a:r>
            <a:endParaRPr lang="cs-CZ" sz="28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5652120" y="5517232"/>
            <a:ext cx="2952328" cy="6617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Aft>
                <a:spcPts val="600"/>
              </a:spcAft>
            </a:pPr>
            <a:r>
              <a:rPr lang="cs-CZ" sz="1600" dirty="0" smtClean="0">
                <a:latin typeface="+mn-lt"/>
              </a:rPr>
              <a:t>Ing. Zuzana </a:t>
            </a:r>
            <a:r>
              <a:rPr lang="cs-CZ" sz="1600" dirty="0" err="1" smtClean="0">
                <a:latin typeface="+mn-lt"/>
              </a:rPr>
              <a:t>Kerndlová</a:t>
            </a:r>
            <a:endParaRPr lang="cs-CZ" sz="1600" dirty="0" smtClean="0">
              <a:latin typeface="+mn-lt"/>
            </a:endParaRPr>
          </a:p>
          <a:p>
            <a:pPr>
              <a:spcAft>
                <a:spcPts val="600"/>
              </a:spcAft>
            </a:pPr>
            <a:r>
              <a:rPr lang="cs-CZ" sz="1600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zuzana.kerndlova</a:t>
            </a:r>
            <a:r>
              <a:rPr lang="cs-CZ" sz="1600" dirty="0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@</a:t>
            </a:r>
            <a:r>
              <a:rPr lang="cs-CZ" sz="1600" dirty="0" err="1" smtClean="0">
                <a:solidFill>
                  <a:schemeClr val="accent1">
                    <a:lumMod val="75000"/>
                  </a:schemeClr>
                </a:solidFill>
                <a:latin typeface="+mn-lt"/>
              </a:rPr>
              <a:t>sspbrno.cz</a:t>
            </a:r>
            <a:endParaRPr lang="cs-CZ" sz="1600" dirty="0">
              <a:solidFill>
                <a:schemeClr val="accent1">
                  <a:lumMod val="75000"/>
                </a:schemeClr>
              </a:solidFill>
              <a:latin typeface="+mn-lt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Cesta">
  <a:themeElements>
    <a:clrScheme name="Vlastní 1">
      <a:dk1>
        <a:sysClr val="windowText" lastClr="000000"/>
      </a:dk1>
      <a:lt1>
        <a:sysClr val="window" lastClr="FFFFFF"/>
      </a:lt1>
      <a:dk2>
        <a:srgbClr val="000000"/>
      </a:dk2>
      <a:lt2>
        <a:srgbClr val="FBEEC9"/>
      </a:lt2>
      <a:accent1>
        <a:srgbClr val="AD1F1F"/>
      </a:accent1>
      <a:accent2>
        <a:srgbClr val="A5644E"/>
      </a:accent2>
      <a:accent3>
        <a:srgbClr val="B58B80"/>
      </a:accent3>
      <a:accent4>
        <a:srgbClr val="C3986D"/>
      </a:accent4>
      <a:accent5>
        <a:srgbClr val="A19574"/>
      </a:accent5>
      <a:accent6>
        <a:srgbClr val="C17529"/>
      </a:accent6>
      <a:hlink>
        <a:srgbClr val="AD1F1F"/>
      </a:hlink>
      <a:folHlink>
        <a:srgbClr val="FFC42F"/>
      </a:folHlink>
    </a:clrScheme>
    <a:fontScheme name="Cesta">
      <a:majorFont>
        <a:latin typeface="Franklin Gothic Medium"/>
        <a:ea typeface=""/>
        <a:cs typeface=""/>
        <a:font script="Jpan" typeface="HG創英角ｺﾞｼｯｸUB"/>
        <a:font script="Hang" typeface="돋움"/>
        <a:font script="Hans" typeface="隶书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Franklin Gothic Book"/>
        <a:ea typeface=""/>
        <a:cs typeface=""/>
        <a:font script="Jpan" typeface="HGｺﾞｼｯｸE"/>
        <a:font script="Hang" typeface="돋움"/>
        <a:font script="Hans" typeface="华文楷体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Cesta">
      <a:fillStyleLst>
        <a:solidFill>
          <a:schemeClr val="phClr"/>
        </a:solidFill>
        <a:gradFill rotWithShape="1"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 rotWithShape="1"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0"/>
            </a:lightRig>
          </a:scene3d>
          <a:sp3d prstMaterial="metal">
            <a:bevelT w="10000" h="10000"/>
          </a:sp3d>
        </a:effectStyle>
        <a:effectStyle>
          <a:effectLst>
            <a:outerShdw blurRad="76200" dist="50800" dir="5400000" rotWithShape="0">
              <a:srgbClr val="4E3B30">
                <a:alpha val="60000"/>
              </a:srgbClr>
            </a:outerShdw>
          </a:effectLst>
          <a:scene3d>
            <a:camera prst="obliqueTopLeft" fov="600000">
              <a:rot lat="0" lon="0" rev="0"/>
            </a:camera>
            <a:lightRig rig="balanced" dir="t">
              <a:rot lat="0" lon="0" rev="19200000"/>
            </a:lightRig>
          </a:scene3d>
          <a:sp3d contourW="12700" prstMaterial="matte">
            <a:bevelT w="60000" h="50800"/>
            <a:contourClr>
              <a:schemeClr val="phClr">
                <a:shade val="60000"/>
                <a:satMod val="110000"/>
              </a:schemeClr>
            </a:contourClr>
          </a:sp3d>
        </a:effectStyle>
      </a:effectStyleLst>
      <a:bg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05000"/>
              </a:schemeClr>
            </a:duotone>
          </a:blip>
          <a:tile tx="0" ty="0" sx="95000" sy="95000" flip="none" algn="t"/>
        </a:blipFill>
        <a:blipFill>
          <a:blip xmlns:r="http://schemas.openxmlformats.org/officeDocument/2006/relationships" r:embed="rId2">
            <a:duotone>
              <a:schemeClr val="phClr">
                <a:shade val="30000"/>
                <a:satMod val="455000"/>
              </a:schemeClr>
              <a:schemeClr val="phClr">
                <a:tint val="95000"/>
                <a:satMod val="120000"/>
              </a:schemeClr>
            </a:duotone>
          </a:blip>
          <a:stretch>
            <a:fillRect/>
          </a:stretch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Trek</Template>
  <TotalTime>2158</TotalTime>
  <Words>447</Words>
  <Application>Microsoft Office PowerPoint</Application>
  <PresentationFormat>Předvádění na obrazovce (4:3)</PresentationFormat>
  <Paragraphs>101</Paragraphs>
  <Slides>10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Cesta</vt:lpstr>
      <vt:lpstr>Snímek 1</vt:lpstr>
      <vt:lpstr>Snímek 2</vt:lpstr>
      <vt:lpstr>Zkratový proud a jeho složky</vt:lpstr>
      <vt:lpstr>ZKRATový proud</vt:lpstr>
      <vt:lpstr>Zdroje zkratových proudů</vt:lpstr>
      <vt:lpstr>Parametry zkratových proudů</vt:lpstr>
      <vt:lpstr>Elektricky vzdálený zkrat</vt:lpstr>
      <vt:lpstr>Elektricky blízký zkrat</vt:lpstr>
      <vt:lpstr>Použité zdroje</vt:lpstr>
      <vt:lpstr>DĚKUJI ZA POZORNOST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Ucitel</dc:creator>
  <cp:lastModifiedBy>Rubi</cp:lastModifiedBy>
  <cp:revision>144</cp:revision>
  <cp:lastPrinted>2014-02-05T22:24:23Z</cp:lastPrinted>
  <dcterms:created xsi:type="dcterms:W3CDTF">2013-07-31T15:29:43Z</dcterms:created>
  <dcterms:modified xsi:type="dcterms:W3CDTF">2014-05-18T13:26:16Z</dcterms:modified>
</cp:coreProperties>
</file>