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handoutMasterIdLst>
    <p:handoutMasterId r:id="rId14"/>
  </p:handoutMasterIdLst>
  <p:sldIdLst>
    <p:sldId id="268" r:id="rId2"/>
    <p:sldId id="273" r:id="rId3"/>
    <p:sldId id="272" r:id="rId4"/>
    <p:sldId id="258" r:id="rId5"/>
    <p:sldId id="261" r:id="rId6"/>
    <p:sldId id="263" r:id="rId7"/>
    <p:sldId id="256" r:id="rId8"/>
    <p:sldId id="274" r:id="rId9"/>
    <p:sldId id="265" r:id="rId10"/>
    <p:sldId id="270" r:id="rId11"/>
    <p:sldId id="269" r:id="rId12"/>
  </p:sldIdLst>
  <p:sldSz cx="9144000" cy="6858000" type="screen4x3"/>
  <p:notesSz cx="7102475" cy="102330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87" autoAdjust="0"/>
    <p:restoredTop sz="94624" autoAdjust="0"/>
  </p:normalViewPr>
  <p:slideViewPr>
    <p:cSldViewPr>
      <p:cViewPr>
        <p:scale>
          <a:sx n="100" d="100"/>
          <a:sy n="100" d="100"/>
        </p:scale>
        <p:origin x="-432" y="10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pPr>
              <a:defRPr/>
            </a:pPr>
            <a:fld id="{453D5B0F-EFD4-49EA-8528-C15AF7EBB188}" type="datetimeFigureOut">
              <a:rPr lang="cs-CZ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4023092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pPr>
              <a:defRPr/>
            </a:pPr>
            <a:fld id="{D2B89A79-3091-4948-B4B4-45AB040A24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466031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93504B86-3A21-424D-B109-54B479512905}" type="datetimeFigureOut">
              <a:rPr lang="cs-CZ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10248" y="4860687"/>
            <a:ext cx="5681980" cy="4604861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3092" y="9719598"/>
            <a:ext cx="3077739" cy="511651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E2347BE2-83AD-4678-914E-D55B677BAA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45026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googleads.g.doubleclick.net/aclk?sa=l&amp;ai=CZJq3IdliUqnmFcijsQbn_IHQCLm9g50C4fKNviC_4R4QASD8hNcGUP3NyIUFYMyx6IHwBqABgZbo_gPIAQGoAwHIA9MEqgTEAU_QLKKoTEyeS-TFLXwL32Q2nG2Z2dd5CCKTsvRMtr3DkcouUMN_Ckny1xESfx9MDmz7Wew6Fn5NjniIzTQHRdBcININuE16HZOtYBgXF7ezIYyY8Q5KP-a_e7l2vy84vFdaAxOyesVzkphdRKAkWHw2WTw_2oyUg1f_XRNomNE3YrSasq2SDZ-MYjsqsFXminbLfTrRoBzCWUImkG4OTRnPUt03tOc9_cD-Z5iJJzrx63_zK1VVqXD2m5vwyBjkCsxg-Q6AB-fplwE&amp;num=1&amp;sig=AOD64_00Jrt6cLISwGf3tUS3EROjP-KpzQ&amp;client=ca-pub-3946234938281154&amp;adurl=http://www.dreamstime.com/ref322_stock-photos&amp;nm=11&amp;mb=2&amp;bg=!A0TAxCPYqBt5CQIAAAAYUgAAACAqANcW7UWaaVFeZu4mZtrpo1VOT7Dzq8WFIoF-2CZJr7IS6J0upND1cu8n4aXTK23wH4tgfRVe7P_jz-KZ28DOOVpIdD_LbzO5RpHfoG3vR-FIZL1pt37wV7r2hP1Rv_1Bf0TMWe5ez5PoMFEtRqA8fveC_yv-KJ2SXCUHjOVmWOPg2vWm1m_IqVApuDkT-NQiGN_GN887HH6ieLhs3AuihPE31ASWlxzyBeYi7TBU5azS-l4tWkmZe5vkKyi-kftwkQD5yDF2nWy3soZp0KmpXd63c-S-15yYLA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Doplnit tabulku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90570" eaLnBrk="1" hangingPunct="1">
              <a:spcBef>
                <a:spcPct val="0"/>
              </a:spcBef>
              <a:defRPr/>
            </a:pPr>
            <a:r>
              <a:rPr lang="cs-CZ" dirty="0" smtClean="0"/>
              <a:t>Zdroj</a:t>
            </a:r>
            <a:r>
              <a:rPr lang="cs-CZ" baseline="0" dirty="0" smtClean="0"/>
              <a:t> obr </a:t>
            </a:r>
            <a:r>
              <a:rPr lang="cs-CZ" sz="1300" dirty="0" smtClean="0">
                <a:hlinkClick r:id="rId3" tooltip="Dreamstime.com"/>
              </a:rPr>
              <a:t>Free </a:t>
            </a:r>
            <a:r>
              <a:rPr lang="cs-CZ" sz="1300" dirty="0" err="1" smtClean="0">
                <a:hlinkClick r:id="rId3" tooltip="Dreamstime.com"/>
              </a:rPr>
              <a:t>Stock</a:t>
            </a:r>
            <a:r>
              <a:rPr lang="cs-CZ" sz="1300" dirty="0" smtClean="0">
                <a:hlinkClick r:id="rId3" tooltip="Dreamstime.com"/>
              </a:rPr>
              <a:t> </a:t>
            </a:r>
            <a:r>
              <a:rPr lang="cs-CZ" sz="1300" dirty="0" err="1" smtClean="0">
                <a:hlinkClick r:id="rId3" tooltip="Dreamstime.com"/>
              </a:rPr>
              <a:t>Photos</a:t>
            </a:r>
            <a:endParaRPr lang="cs-CZ" dirty="0" smtClean="0"/>
          </a:p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347BE2-83AD-4678-914E-D55B677BAA4F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706B4-366C-49B8-B5B3-69711654D482}" type="datetime1">
              <a:rPr lang="cs-CZ" smtClean="0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4475D-FEA5-4845-9F20-36CD60BC2F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48A5B-F883-4DF5-A450-E8B6795C8461}" type="datetime1">
              <a:rPr lang="cs-CZ" smtClean="0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9F4D5F-EB6D-47F8-ABA3-810DB67834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C4F03-D1EB-43EE-8153-6228CA738A70}" type="datetime1">
              <a:rPr lang="cs-CZ" smtClean="0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635789-DF09-4680-AB9E-8956370F7C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8AF82-A9D3-499B-85C4-5BD7C8112772}" type="datetime1">
              <a:rPr lang="cs-CZ" smtClean="0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41839-CC58-4BDA-8D9D-E39B3F175E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47E61-0681-405C-B97E-7104E9177E66}" type="datetime1">
              <a:rPr lang="cs-CZ" smtClean="0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3C123A-E4B3-4A1B-8C1A-865D01BD73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F648B-CDFB-4FCA-AEA9-71BA9AFFE8EF}" type="datetime1">
              <a:rPr lang="cs-CZ" smtClean="0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56754-1C22-4F99-941F-602DF045CF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8AA11-2A91-4CEC-A953-B57F946AD443}" type="datetime1">
              <a:rPr lang="cs-CZ" smtClean="0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F887C-3B9B-4597-9AAB-256C528C2F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29B40-EA50-43BC-AFEE-BEA38C5D3CB2}" type="datetime1">
              <a:rPr lang="cs-CZ" smtClean="0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9D7CB-F70C-462F-A0F1-2283DB79F0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6ED6B-F782-4541-988C-F53DFA6E08CA}" type="datetime1">
              <a:rPr lang="cs-CZ" smtClean="0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7F122-7EE4-4951-9D55-35B245EB7D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85CEC-7C0C-4B1A-93C1-612958651C82}" type="datetime1">
              <a:rPr lang="cs-CZ" smtClean="0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F319F-C555-4F8B-92EF-561F442F4A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4F2E2-F9E9-4269-9FDC-AFFD1CEA3DC7}" type="datetime1">
              <a:rPr lang="cs-CZ" smtClean="0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96076-7C92-4AEB-9E03-64E0366900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922CA7-F276-46DA-BD6D-6557B4330253}" type="datetime1">
              <a:rPr lang="cs-CZ" smtClean="0"/>
              <a:pPr>
                <a:defRPr/>
              </a:pPr>
              <a:t>15.5.2014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639135-3FA6-4F8F-A071-C4AAC71A85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0" r:id="rId4"/>
    <p:sldLayoutId id="2147483786" r:id="rId5"/>
    <p:sldLayoutId id="2147483781" r:id="rId6"/>
    <p:sldLayoutId id="2147483787" r:id="rId7"/>
    <p:sldLayoutId id="2147483788" r:id="rId8"/>
    <p:sldLayoutId id="2147483789" r:id="rId9"/>
    <p:sldLayoutId id="2147483782" r:id="rId10"/>
    <p:sldLayoutId id="2147483790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732" y="764704"/>
            <a:ext cx="7602537" cy="16557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243" name="TextovéPole 6"/>
          <p:cNvSpPr txBox="1">
            <a:spLocks noChangeArrowheads="1"/>
          </p:cNvSpPr>
          <p:nvPr/>
        </p:nvSpPr>
        <p:spPr bwMode="auto">
          <a:xfrm>
            <a:off x="1258888" y="3716338"/>
            <a:ext cx="7345362" cy="280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dirty="0">
                <a:latin typeface="Franklin Gothic Book" pitchFamily="34" charset="0"/>
              </a:rPr>
              <a:t>NÁZEV PROJEKTU:	</a:t>
            </a:r>
            <a:r>
              <a:rPr lang="cs-CZ" sz="1600" dirty="0">
                <a:latin typeface="Franklin Gothic Book" pitchFamily="34" charset="0"/>
              </a:rPr>
              <a:t>INVESTICE DO VZDĚLÁNÍ NESOU NEJVYŠŠÍ ÚROK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ČÍSLO PROJEKTU:	</a:t>
            </a:r>
            <a:r>
              <a:rPr lang="cs-CZ" sz="1600" dirty="0">
                <a:latin typeface="Franklin Gothic Book" pitchFamily="34" charset="0"/>
              </a:rPr>
              <a:t> CZ.1.07/1.5.00/34.0521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                  AUTOR</a:t>
            </a:r>
            <a:r>
              <a:rPr lang="cs-CZ" sz="1600" dirty="0">
                <a:latin typeface="Franklin Gothic Book" pitchFamily="34" charset="0"/>
              </a:rPr>
              <a:t>:	ING. ZUZANA KERNDLOVÁ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</a:t>
            </a:r>
            <a:r>
              <a:rPr lang="cs-CZ" sz="1600" b="1" dirty="0">
                <a:latin typeface="Franklin Gothic Book" pitchFamily="34" charset="0"/>
              </a:rPr>
              <a:t>TEMATICKÁ SADA</a:t>
            </a:r>
            <a:r>
              <a:rPr lang="cs-CZ" sz="1600" dirty="0">
                <a:latin typeface="Franklin Gothic Book" pitchFamily="34" charset="0"/>
              </a:rPr>
              <a:t>:	ELEKTROENERGETIKA PRO ŽÁKY </a:t>
            </a:r>
            <a:r>
              <a:rPr lang="cs-CZ" sz="1600" dirty="0" smtClean="0">
                <a:latin typeface="Franklin Gothic Book" pitchFamily="34" charset="0"/>
              </a:rPr>
              <a:t>4. </a:t>
            </a:r>
            <a:r>
              <a:rPr lang="cs-CZ" sz="1600" dirty="0">
                <a:latin typeface="Franklin Gothic Book" pitchFamily="34" charset="0"/>
              </a:rPr>
              <a:t>ROČNÍKŮ STŘEDNÍ ŠKOLY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                    </a:t>
            </a:r>
            <a:r>
              <a:rPr lang="cs-CZ" sz="1600" b="1" dirty="0">
                <a:latin typeface="Franklin Gothic Book" pitchFamily="34" charset="0"/>
              </a:rPr>
              <a:t>TÉMA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cap="all" dirty="0" smtClean="0">
                <a:latin typeface="Franklin Gothic Book" pitchFamily="34" charset="0"/>
              </a:rPr>
              <a:t>zkraty v sítích a rozvodnách</a:t>
            </a:r>
            <a:endParaRPr lang="cs-CZ" sz="1600" cap="all" dirty="0">
              <a:latin typeface="Franklin Gothic Book" pitchFamily="34" charset="0"/>
            </a:endParaRP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b="1" dirty="0">
                <a:latin typeface="Franklin Gothic Book" pitchFamily="34" charset="0"/>
              </a:rPr>
              <a:t>ČÍSLO MATERIÁLU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dirty="0" smtClean="0">
                <a:latin typeface="Franklin Gothic Book" pitchFamily="34" charset="0"/>
              </a:rPr>
              <a:t>VY_52_INOVACE_03_08_KEZU</a:t>
            </a:r>
            <a:endParaRPr lang="cs-CZ" sz="1600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344" y="260350"/>
            <a:ext cx="7199313" cy="1568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2718185" y="6402388"/>
            <a:ext cx="3707631" cy="339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600" b="1" dirty="0" smtClean="0">
                <a:latin typeface="+mn-lt"/>
              </a:rPr>
              <a:t>Investice do vzdělání nesou nejvyšší úrok</a:t>
            </a:r>
            <a:endParaRPr lang="cs-CZ" sz="1600" b="1" dirty="0">
              <a:latin typeface="+mn-lt"/>
            </a:endParaRP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971600" y="2060848"/>
          <a:ext cx="7200799" cy="4176461"/>
        </p:xfrm>
        <a:graphic>
          <a:graphicData uri="http://schemas.openxmlformats.org/drawingml/2006/table">
            <a:tbl>
              <a:tblPr/>
              <a:tblGrid>
                <a:gridCol w="1656184"/>
                <a:gridCol w="144016"/>
                <a:gridCol w="5400599"/>
              </a:tblGrid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Název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Investice do vzdělání nesou nejvyšší úrok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CZ.1.07/1.5.00/34.0521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a název šablony: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V/2 - Inovace a zkvalitnění směřující k rozvoji odborných kompetencí žáků středních škol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 sady: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Elektroenergetika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pro žáky </a:t>
                      </a:r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4. 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ročníků střední školy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Zkraty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v sítích a rozvodnách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VY_52_INOVACE_03_08_KEZU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Druh učebního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Prezentace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Předmět: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Elektroenergetika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Ročník: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Třída: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Z4K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Autor: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Ing. Zuzana Kerndlová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vytvoření: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29.8.2013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ověření: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22. 10. </a:t>
                      </a:r>
                      <a:r>
                        <a:rPr lang="cs-CZ" sz="12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2013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Ověřil: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Autor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4227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Anotace: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Materiál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je určen pro 4. ročník SPŠEIT. Jedná se o výkladovou prezentaci  k problematice zkratů a jejich výpočtů. Studenti se seznámí s jednotlivými způsoby výpočtů zkratů v </a:t>
                      </a:r>
                      <a:r>
                        <a:rPr lang="cs-CZ" sz="1200" b="0" i="0" u="none" strike="noStrike" baseline="0" smtClean="0">
                          <a:solidFill>
                            <a:srgbClr val="000000"/>
                          </a:solidFill>
                          <a:latin typeface="Calibri"/>
                        </a:rPr>
                        <a:t>sítích 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Klíčová slova: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 dirty="0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Vztažný výkon, zkratový výkon, zkratový proud, </a:t>
                      </a:r>
                      <a:r>
                        <a:rPr lang="cs-CZ" sz="1200" b="0" i="0" u="none" strike="noStrike" baseline="0" smtClean="0">
                          <a:solidFill>
                            <a:srgbClr val="000000"/>
                          </a:solidFill>
                          <a:latin typeface="Calibri"/>
                        </a:rPr>
                        <a:t>náhradní reaktance, ..</a:t>
                      </a:r>
                      <a:endParaRPr lang="cs-CZ" sz="1200" b="0" i="0" u="none" strike="noStrike" baseline="0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924944"/>
            <a:ext cx="7750696" cy="504056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800" dirty="0" smtClean="0"/>
              <a:t>zkraty v sítích a rozvodnách</a:t>
            </a:r>
            <a:endParaRPr lang="cs-CZ" sz="2800" dirty="0"/>
          </a:p>
        </p:txBody>
      </p:sp>
      <p:sp>
        <p:nvSpPr>
          <p:cNvPr id="11267" name="TextovéPole 5"/>
          <p:cNvSpPr txBox="1">
            <a:spLocks noChangeArrowheads="1"/>
          </p:cNvSpPr>
          <p:nvPr/>
        </p:nvSpPr>
        <p:spPr bwMode="auto">
          <a:xfrm>
            <a:off x="5511279" y="5589240"/>
            <a:ext cx="3635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ING. ZUZANA KERNDLOVÁ</a:t>
            </a:r>
          </a:p>
        </p:txBody>
      </p:sp>
      <p:sp>
        <p:nvSpPr>
          <p:cNvPr id="11268" name="TextovéPole 6"/>
          <p:cNvSpPr txBox="1">
            <a:spLocks noChangeArrowheads="1"/>
          </p:cNvSpPr>
          <p:nvPr/>
        </p:nvSpPr>
        <p:spPr bwMode="auto">
          <a:xfrm>
            <a:off x="5508104" y="6022628"/>
            <a:ext cx="1428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BRNO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428604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Výpočty zkratových proudů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291" name="Zástupný symbol pro obsah 4"/>
          <p:cNvSpPr>
            <a:spLocks noGrp="1"/>
          </p:cNvSpPr>
          <p:nvPr>
            <p:ph idx="1"/>
          </p:nvPr>
        </p:nvSpPr>
        <p:spPr>
          <a:xfrm>
            <a:off x="571472" y="1500174"/>
            <a:ext cx="7858180" cy="4071966"/>
          </a:xfrm>
        </p:spPr>
        <p:txBody>
          <a:bodyPr/>
          <a:lstStyle/>
          <a:p>
            <a:pPr algn="just" eaLnBrk="1" hangingPunct="1">
              <a:spcAft>
                <a:spcPts val="1800"/>
              </a:spcAft>
              <a:buFont typeface="Wingdings 2" pitchFamily="18" charset="2"/>
              <a:buNone/>
            </a:pPr>
            <a:r>
              <a:rPr lang="cs-CZ" sz="2000" dirty="0" smtClean="0"/>
              <a:t>Výpočty zkratu souvisejí s :</a:t>
            </a:r>
          </a:p>
          <a:p>
            <a:pPr algn="just"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dirty="0" smtClean="0"/>
              <a:t>dimenzováním el. zařízení s ohledem na tepelné a silové účinky</a:t>
            </a:r>
          </a:p>
          <a:p>
            <a:pPr algn="just"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dirty="0" smtClean="0"/>
              <a:t>návrhem uzemňovacích soustav, stanovením dotykového napětí</a:t>
            </a:r>
          </a:p>
          <a:p>
            <a:pPr algn="just"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dirty="0" smtClean="0"/>
              <a:t>návrhem a kontrolou činnosti el. ochran</a:t>
            </a:r>
          </a:p>
          <a:p>
            <a:pPr algn="just"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dirty="0" smtClean="0"/>
              <a:t>kontrolou stability paralelně pracujících asynchronních strojů</a:t>
            </a:r>
          </a:p>
          <a:p>
            <a:pPr algn="just"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dirty="0" smtClean="0"/>
              <a:t>kontrolou šíření a vlivu vyšších harmonických v elektrizační soustavě</a:t>
            </a:r>
          </a:p>
          <a:p>
            <a:pPr algn="just"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dirty="0" smtClean="0"/>
              <a:t>posouzením výskytu přepětí při zemních zkratech</a:t>
            </a:r>
          </a:p>
          <a:p>
            <a:pPr algn="just" eaLnBrk="1" hangingPunct="1">
              <a:spcAft>
                <a:spcPts val="1200"/>
              </a:spcAft>
              <a:buFont typeface="Wingdings" pitchFamily="2" charset="2"/>
              <a:buChar char="q"/>
            </a:pPr>
            <a:r>
              <a:rPr lang="cs-CZ" sz="2000" dirty="0" smtClean="0"/>
              <a:t>kontrolou vhodnosti provozního zapojení dílčích částí el. soustavy</a:t>
            </a:r>
          </a:p>
          <a:p>
            <a:pPr algn="just" eaLnBrk="1" hangingPunct="1">
              <a:buFont typeface="Wingdings 2" pitchFamily="18" charset="2"/>
              <a:buNone/>
            </a:pPr>
            <a:endParaRPr lang="cs-CZ" sz="2000" dirty="0" smtClean="0"/>
          </a:p>
          <a:p>
            <a:pPr algn="just" eaLnBrk="1" hangingPunct="1">
              <a:buFont typeface="Wingdings 2" pitchFamily="18" charset="2"/>
              <a:buNone/>
            </a:pPr>
            <a:endParaRPr lang="cs-CZ" sz="2000" dirty="0" smtClean="0"/>
          </a:p>
          <a:p>
            <a:pPr algn="just" eaLnBrk="1" hangingPunct="1">
              <a:buFont typeface="Wingdings 2" pitchFamily="18" charset="2"/>
              <a:buNone/>
            </a:pPr>
            <a:endParaRPr lang="cs-CZ" sz="2000" dirty="0" smtClean="0"/>
          </a:p>
          <a:p>
            <a:pPr algn="just" eaLnBrk="1" hangingPunct="1">
              <a:buFont typeface="Wingdings 2" pitchFamily="18" charset="2"/>
              <a:buNone/>
            </a:pPr>
            <a:endParaRPr lang="cs-CZ" sz="2000" dirty="0" smtClean="0"/>
          </a:p>
        </p:txBody>
      </p:sp>
      <p:pic>
        <p:nvPicPr>
          <p:cNvPr id="8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4/11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32" y="44766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Předpoklady výpočtu</a:t>
            </a:r>
            <a:endParaRPr lang="cs-CZ" sz="2400" dirty="0"/>
          </a:p>
        </p:txBody>
      </p:sp>
      <p:sp>
        <p:nvSpPr>
          <p:cNvPr id="13315" name="Zástupný symbol pro obsah 3"/>
          <p:cNvSpPr>
            <a:spLocks noGrp="1"/>
          </p:cNvSpPr>
          <p:nvPr>
            <p:ph idx="1"/>
          </p:nvPr>
        </p:nvSpPr>
        <p:spPr>
          <a:xfrm>
            <a:off x="590550" y="1546225"/>
            <a:ext cx="7981950" cy="4525963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cs-CZ" sz="2000" dirty="0" smtClean="0"/>
              <a:t>Výpočet ve srovnání s realitou je vždy přibližný !!!</a:t>
            </a:r>
          </a:p>
          <a:p>
            <a:pPr algn="ctr" eaLnBrk="1" hangingPunct="1">
              <a:spcAft>
                <a:spcPts val="2400"/>
              </a:spcAft>
              <a:buFont typeface="Wingdings 2" pitchFamily="18" charset="2"/>
              <a:buNone/>
            </a:pPr>
            <a:r>
              <a:rPr lang="cs-CZ" sz="2000" dirty="0" smtClean="0"/>
              <a:t>Zvažujeme zjednodušení :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q"/>
            </a:pPr>
            <a:r>
              <a:rPr lang="cs-CZ" sz="2000" dirty="0" smtClean="0"/>
              <a:t>předpokládáme kovový zkrat bez vlivu el. oblouku a přechodových odporů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q"/>
            </a:pPr>
            <a:r>
              <a:rPr lang="cs-CZ" sz="2000" dirty="0" smtClean="0"/>
              <a:t>nemění se typ zkratu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q"/>
            </a:pPr>
            <a:r>
              <a:rPr lang="cs-CZ" sz="2000" dirty="0" smtClean="0"/>
              <a:t>po dobu zkratu nedochází ke změně v síti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q"/>
            </a:pPr>
            <a:r>
              <a:rPr lang="cs-CZ" sz="2000" dirty="0" smtClean="0"/>
              <a:t>jmenovité impedance strojů a jmenovité převody transformátorů</a:t>
            </a:r>
          </a:p>
          <a:p>
            <a:pPr eaLnBrk="1" hangingPunct="1">
              <a:spcAft>
                <a:spcPts val="600"/>
              </a:spcAft>
              <a:buFont typeface="Wingdings" pitchFamily="2" charset="2"/>
              <a:buChar char="q"/>
            </a:pPr>
            <a:r>
              <a:rPr lang="cs-CZ" sz="2000" dirty="0" smtClean="0"/>
              <a:t>zanedbáváme příčné admitance vedení a strojů</a:t>
            </a:r>
          </a:p>
          <a:p>
            <a:pPr eaLnBrk="1" hangingPunct="1">
              <a:buFont typeface="Wingdings 2" pitchFamily="18" charset="2"/>
              <a:buNone/>
            </a:pPr>
            <a:endParaRPr lang="cs-CZ" sz="2000" dirty="0" smtClean="0"/>
          </a:p>
        </p:txBody>
      </p:sp>
      <p:pic>
        <p:nvPicPr>
          <p:cNvPr id="12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TextovéPole 12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5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7" name="Zahnutá šipka doprava 16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Zahnutá šipka doleva 17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4628" y="500042"/>
            <a:ext cx="8199338" cy="68578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Normy vztahující se k výpočtu zkratu</a:t>
            </a:r>
            <a:endParaRPr lang="cs-CZ" sz="2400" dirty="0"/>
          </a:p>
        </p:txBody>
      </p:sp>
      <p:pic>
        <p:nvPicPr>
          <p:cNvPr id="11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6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42894" y="1357298"/>
            <a:ext cx="7920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ČSN 33 3020   Výpočet poměrů při zkratech v trojfázové elektrizační soustavě</a:t>
            </a:r>
          </a:p>
          <a:p>
            <a:endParaRPr lang="cs-CZ" dirty="0" smtClean="0">
              <a:latin typeface="+mn-lt"/>
            </a:endParaRPr>
          </a:p>
          <a:p>
            <a:r>
              <a:rPr lang="cs-CZ" dirty="0" smtClean="0">
                <a:latin typeface="+mn-lt"/>
              </a:rPr>
              <a:t>Od roku 1988 vydalo IEC normy a publikace označené  IEC  a příslušným číslem.</a:t>
            </a:r>
          </a:p>
          <a:p>
            <a:r>
              <a:rPr lang="cs-CZ" dirty="0" smtClean="0">
                <a:latin typeface="+mn-lt"/>
              </a:rPr>
              <a:t>Jsou závazné a vztahují se k výpočtům zkratových proudů a jejich účinků.</a:t>
            </a:r>
          </a:p>
          <a:p>
            <a:endParaRPr lang="cs-CZ" dirty="0" smtClean="0">
              <a:latin typeface="+mn-lt"/>
            </a:endParaRPr>
          </a:p>
          <a:p>
            <a:endParaRPr lang="cs-CZ" dirty="0" smtClean="0">
              <a:latin typeface="+mn-lt"/>
            </a:endParaRPr>
          </a:p>
          <a:p>
            <a:endParaRPr lang="cs-CZ" dirty="0"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4863" y="3429016"/>
            <a:ext cx="7534275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2263" y="663575"/>
            <a:ext cx="87868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cap="all" dirty="0" smtClean="0">
                <a:latin typeface="+mj-lt"/>
                <a:cs typeface="+mn-cs"/>
              </a:rPr>
              <a:t>Základní výpočtové vzorce</a:t>
            </a:r>
            <a:endParaRPr lang="cs-CZ" sz="2400" cap="all" dirty="0">
              <a:latin typeface="+mj-lt"/>
              <a:cs typeface="+mn-cs"/>
            </a:endParaRPr>
          </a:p>
        </p:txBody>
      </p:sp>
      <p:pic>
        <p:nvPicPr>
          <p:cNvPr id="11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7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1472" y="1500174"/>
            <a:ext cx="8215370" cy="5143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000" dirty="0" smtClean="0">
                <a:latin typeface="+mn-lt"/>
              </a:rPr>
              <a:t>Reaktanci udáváme v procentech jmenovité impedance zdrojů:</a:t>
            </a:r>
          </a:p>
          <a:p>
            <a:endParaRPr lang="cs-CZ" sz="2000" dirty="0" smtClean="0">
              <a:latin typeface="+mn-lt"/>
            </a:endParaRPr>
          </a:p>
          <a:p>
            <a:r>
              <a:rPr lang="cs-CZ" sz="2000" dirty="0" smtClean="0">
                <a:latin typeface="+mn-lt"/>
              </a:rPr>
              <a:t>Generátory </a:t>
            </a:r>
          </a:p>
          <a:p>
            <a:endParaRPr lang="cs-CZ" sz="2000" dirty="0" smtClean="0">
              <a:latin typeface="+mn-lt"/>
            </a:endParaRPr>
          </a:p>
          <a:p>
            <a:r>
              <a:rPr lang="cs-CZ" sz="2000" dirty="0" smtClean="0">
                <a:latin typeface="+mn-lt"/>
              </a:rPr>
              <a:t>Transformátory </a:t>
            </a:r>
          </a:p>
          <a:p>
            <a:endParaRPr lang="cs-CZ" sz="2000" dirty="0" smtClean="0">
              <a:latin typeface="+mn-lt"/>
            </a:endParaRPr>
          </a:p>
          <a:p>
            <a:r>
              <a:rPr lang="cs-CZ" sz="2000" dirty="0" smtClean="0">
                <a:latin typeface="+mn-lt"/>
              </a:rPr>
              <a:t>Venkovní  a kabelová vedení  </a:t>
            </a:r>
          </a:p>
          <a:p>
            <a:endParaRPr lang="cs-CZ" sz="2000" dirty="0" smtClean="0">
              <a:latin typeface="+mn-lt"/>
            </a:endParaRPr>
          </a:p>
          <a:p>
            <a:r>
              <a:rPr lang="cs-CZ" sz="2000" dirty="0" smtClean="0">
                <a:latin typeface="+mn-lt"/>
              </a:rPr>
              <a:t>Zkratový výkon</a:t>
            </a:r>
          </a:p>
          <a:p>
            <a:endParaRPr lang="cs-CZ" sz="2000" dirty="0" smtClean="0">
              <a:latin typeface="+mn-lt"/>
            </a:endParaRPr>
          </a:p>
          <a:p>
            <a:r>
              <a:rPr lang="cs-CZ" sz="2000" dirty="0" smtClean="0">
                <a:latin typeface="+mn-lt"/>
              </a:rPr>
              <a:t>Zkratový proud </a:t>
            </a:r>
          </a:p>
          <a:p>
            <a:endParaRPr lang="cs-CZ" sz="2000" dirty="0" smtClean="0">
              <a:latin typeface="+mn-lt"/>
            </a:endParaRPr>
          </a:p>
          <a:p>
            <a:endParaRPr lang="cs-CZ" sz="2000" dirty="0" smtClean="0">
              <a:latin typeface="+mn-lt"/>
            </a:endParaRPr>
          </a:p>
          <a:p>
            <a:r>
              <a:rPr lang="cs-CZ" sz="2000" dirty="0" smtClean="0">
                <a:latin typeface="+mn-lt"/>
              </a:rPr>
              <a:t> </a:t>
            </a:r>
          </a:p>
          <a:p>
            <a:r>
              <a:rPr lang="cs-CZ" sz="2000" dirty="0" smtClean="0">
                <a:latin typeface="+mn-lt"/>
              </a:rPr>
              <a:t>                                    </a:t>
            </a:r>
          </a:p>
          <a:p>
            <a:endParaRPr lang="cs-CZ" sz="2000" dirty="0">
              <a:latin typeface="+mn-lt"/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76760" y="2143116"/>
            <a:ext cx="1524000" cy="628650"/>
          </a:xfrm>
          <a:prstGeom prst="rect">
            <a:avLst/>
          </a:prstGeom>
          <a:noFill/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91048" y="2786058"/>
            <a:ext cx="1581150" cy="600075"/>
          </a:xfrm>
          <a:prstGeom prst="rect">
            <a:avLst/>
          </a:prstGeom>
          <a:noFill/>
        </p:spPr>
      </p:pic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0" y="1057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33897" y="3429000"/>
            <a:ext cx="3381375" cy="609600"/>
          </a:xfrm>
          <a:prstGeom prst="rect">
            <a:avLst/>
          </a:prstGeom>
          <a:noFill/>
        </p:spPr>
      </p:pic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44" name="Picture 12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48" y="4090996"/>
            <a:ext cx="3333750" cy="552450"/>
          </a:xfrm>
          <a:prstGeom prst="rect">
            <a:avLst/>
          </a:prstGeom>
          <a:noFill/>
        </p:spPr>
      </p:pic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0" y="1009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47" name="Picture 15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95799" y="4719651"/>
            <a:ext cx="1819275" cy="638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44766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Výpočtová impedance</a:t>
            </a:r>
            <a:endParaRPr lang="cs-CZ" sz="2400" dirty="0"/>
          </a:p>
        </p:txBody>
      </p:sp>
      <p:pic>
        <p:nvPicPr>
          <p:cNvPr id="16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8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21" name="Zahnutá šipka doprava 20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Zahnutá šipka doleva 21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571473" y="1428736"/>
            <a:ext cx="857252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cs-CZ" dirty="0" smtClean="0">
                <a:latin typeface="+mn-lt"/>
              </a:rPr>
              <a:t>Ideální zdroj při zkratu na svorkách zdroje je schopen dodat nekonečně velký proud</a:t>
            </a:r>
          </a:p>
          <a:p>
            <a:pPr marL="361950" indent="-361950"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cs-CZ" dirty="0" smtClean="0">
                <a:latin typeface="+mn-lt"/>
              </a:rPr>
              <a:t>Ideální zdroj neexistuje</a:t>
            </a:r>
          </a:p>
          <a:p>
            <a:pPr marL="361950" indent="-361950"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cs-CZ" dirty="0" smtClean="0">
                <a:latin typeface="+mn-lt"/>
              </a:rPr>
              <a:t>Reálný zdroj napětí má vždy vnitřní impedanci, omezuje velikost zkratového proudu na svorkách zdroje</a:t>
            </a:r>
          </a:p>
          <a:p>
            <a:pPr marL="361950" indent="-361950"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cs-CZ" dirty="0" smtClean="0">
                <a:latin typeface="+mn-lt"/>
              </a:rPr>
              <a:t>Pro orientační výpočty zanedbáme impedanci elektrizační soustavy</a:t>
            </a:r>
          </a:p>
          <a:p>
            <a:pPr marL="361950" indent="-361950"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q"/>
            </a:pPr>
            <a:r>
              <a:rPr lang="cs-CZ" dirty="0" smtClean="0">
                <a:latin typeface="+mn-lt"/>
              </a:rPr>
              <a:t>Transformátor představuje zdroj napětí, velikost napětí nakrátko reprezentuje impedanci zdroje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44766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Jednoduché zkraty – postup řešení</a:t>
            </a:r>
            <a:endParaRPr lang="cs-CZ" sz="2400" dirty="0"/>
          </a:p>
        </p:txBody>
      </p:sp>
      <p:pic>
        <p:nvPicPr>
          <p:cNvPr id="16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9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21" name="Zahnutá šipka doprava 20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Zahnutá šipka doleva 21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6" name="Obrázek 25" descr="jednoduchý zkra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1263" y="1662113"/>
            <a:ext cx="4181475" cy="1838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TextovéPole 26"/>
          <p:cNvSpPr txBox="1"/>
          <p:nvPr/>
        </p:nvSpPr>
        <p:spPr>
          <a:xfrm>
            <a:off x="857224" y="4143380"/>
            <a:ext cx="5998180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dirty="0" smtClean="0"/>
              <a:t>Zvolíme vztažný výkon  </a:t>
            </a:r>
            <a:r>
              <a:rPr lang="cs-CZ" dirty="0" err="1" smtClean="0"/>
              <a:t>S</a:t>
            </a:r>
            <a:r>
              <a:rPr lang="cs-CZ" baseline="-25000" dirty="0" err="1" smtClean="0"/>
              <a:t>v</a:t>
            </a:r>
            <a:endParaRPr lang="cs-CZ" dirty="0" smtClean="0"/>
          </a:p>
          <a:p>
            <a:pPr>
              <a:spcAft>
                <a:spcPts val="1200"/>
              </a:spcAft>
            </a:pPr>
            <a:r>
              <a:rPr lang="cs-CZ" dirty="0" smtClean="0"/>
              <a:t>Určíme poměrné reaktance X</a:t>
            </a:r>
          </a:p>
          <a:p>
            <a:pPr>
              <a:spcAft>
                <a:spcPts val="1200"/>
              </a:spcAft>
            </a:pPr>
            <a:r>
              <a:rPr lang="cs-CZ" dirty="0" smtClean="0"/>
              <a:t>Vypočítáme celkovou reaktanci jako součet všech dílčích</a:t>
            </a:r>
          </a:p>
          <a:p>
            <a:pPr>
              <a:spcAft>
                <a:spcPts val="1200"/>
              </a:spcAft>
            </a:pPr>
            <a:r>
              <a:rPr lang="cs-CZ" dirty="0" smtClean="0"/>
              <a:t>Určíme zkratový výkon </a:t>
            </a:r>
            <a:r>
              <a:rPr lang="cs-CZ" dirty="0" err="1" smtClean="0"/>
              <a:t>S</a:t>
            </a:r>
            <a:r>
              <a:rPr lang="cs-CZ" baseline="-25000" dirty="0" err="1" smtClean="0"/>
              <a:t>ks</a:t>
            </a:r>
            <a:r>
              <a:rPr lang="cs-CZ" dirty="0" smtClean="0"/>
              <a:t>  a zkratový proud </a:t>
            </a:r>
            <a:r>
              <a:rPr lang="cs-CZ" dirty="0" err="1" smtClean="0"/>
              <a:t>I</a:t>
            </a:r>
            <a:r>
              <a:rPr lang="cs-CZ" baseline="-25000" dirty="0" err="1" smtClean="0"/>
              <a:t>k</a:t>
            </a:r>
            <a:r>
              <a:rPr lang="cs-CZ" baseline="-25000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3712" y="457200"/>
            <a:ext cx="8686800" cy="841248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dirty="0" smtClean="0"/>
              <a:t>Použité zdroje</a:t>
            </a:r>
            <a:endParaRPr lang="cs-CZ" sz="2400" dirty="0"/>
          </a:p>
        </p:txBody>
      </p:sp>
      <p:pic>
        <p:nvPicPr>
          <p:cNvPr id="10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ovéPole 10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8104188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10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/11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5" name="Zahnutá šipka doprava 14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eva 15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4091" y="1432515"/>
            <a:ext cx="78523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n-lt"/>
              </a:rPr>
              <a:t>Příklady  a úlohy z </a:t>
            </a:r>
            <a:r>
              <a:rPr lang="cs-CZ" dirty="0" err="1" smtClean="0">
                <a:latin typeface="+mn-lt"/>
              </a:rPr>
              <a:t>elektroenergetiky</a:t>
            </a:r>
            <a:r>
              <a:rPr lang="cs-CZ" dirty="0" smtClean="0">
                <a:latin typeface="+mn-lt"/>
              </a:rPr>
              <a:t> pro SPŠ elektrotechnické, SNTL, 1974,</a:t>
            </a:r>
          </a:p>
          <a:p>
            <a:pPr>
              <a:spcAft>
                <a:spcPts val="2400"/>
              </a:spcAft>
            </a:pPr>
            <a:r>
              <a:rPr lang="cs-CZ" dirty="0" smtClean="0">
                <a:latin typeface="+mn-lt"/>
              </a:rPr>
              <a:t>František Homolka, J. Fojt</a:t>
            </a:r>
          </a:p>
          <a:p>
            <a:pPr>
              <a:spcAft>
                <a:spcPts val="2400"/>
              </a:spcAft>
            </a:pPr>
            <a:r>
              <a:rPr lang="cs-CZ" dirty="0" smtClean="0">
                <a:latin typeface="+mn-lt"/>
              </a:rPr>
              <a:t>http://www.</a:t>
            </a:r>
            <a:r>
              <a:rPr lang="cs-CZ" dirty="0" err="1" smtClean="0">
                <a:latin typeface="+mn-lt"/>
              </a:rPr>
              <a:t>powerwiki.cz</a:t>
            </a:r>
            <a:r>
              <a:rPr lang="cs-CZ" dirty="0" smtClean="0">
                <a:latin typeface="+mn-lt"/>
              </a:rPr>
              <a:t>/</a:t>
            </a:r>
            <a:r>
              <a:rPr lang="cs-CZ" dirty="0" err="1" smtClean="0">
                <a:latin typeface="+mn-lt"/>
              </a:rPr>
              <a:t>attach</a:t>
            </a:r>
            <a:r>
              <a:rPr lang="cs-CZ" dirty="0" smtClean="0">
                <a:latin typeface="+mn-lt"/>
              </a:rPr>
              <a:t>/</a:t>
            </a:r>
            <a:r>
              <a:rPr lang="cs-CZ" dirty="0" err="1" smtClean="0">
                <a:latin typeface="+mn-lt"/>
              </a:rPr>
              <a:t>PrilohyVyuka</a:t>
            </a:r>
            <a:r>
              <a:rPr lang="cs-CZ" dirty="0" smtClean="0">
                <a:latin typeface="+mn-lt"/>
              </a:rPr>
              <a:t>/</a:t>
            </a:r>
            <a:r>
              <a:rPr lang="cs-CZ" dirty="0" err="1" smtClean="0">
                <a:latin typeface="+mn-lt"/>
              </a:rPr>
              <a:t>Vok</a:t>
            </a:r>
            <a:r>
              <a:rPr lang="cs-CZ" dirty="0" smtClean="0">
                <a:latin typeface="+mn-lt"/>
              </a:rPr>
              <a:t>_%20zkraty_%20prednaska_</a:t>
            </a:r>
            <a:r>
              <a:rPr lang="cs-CZ" dirty="0" err="1" smtClean="0">
                <a:latin typeface="+mn-lt"/>
              </a:rPr>
              <a:t>textFEL.pdf</a:t>
            </a:r>
            <a:endParaRPr lang="cs-CZ" dirty="0" smtClean="0">
              <a:latin typeface="+mn-lt"/>
            </a:endParaRPr>
          </a:p>
          <a:p>
            <a:pPr>
              <a:spcAft>
                <a:spcPts val="2400"/>
              </a:spcAft>
            </a:pPr>
            <a:r>
              <a:rPr lang="cs-CZ" dirty="0" smtClean="0">
                <a:latin typeface="+mn-lt"/>
              </a:rPr>
              <a:t>Rozvodná zařízení, elektronická skripta FEKT VUT, </a:t>
            </a:r>
            <a:r>
              <a:rPr lang="cs-CZ" dirty="0" err="1" smtClean="0">
                <a:latin typeface="+mn-lt"/>
              </a:rPr>
              <a:t>Orságová</a:t>
            </a:r>
            <a:r>
              <a:rPr lang="cs-CZ" dirty="0" smtClean="0">
                <a:latin typeface="+mn-lt"/>
              </a:rPr>
              <a:t> J</a:t>
            </a:r>
          </a:p>
          <a:p>
            <a:pPr>
              <a:spcAft>
                <a:spcPts val="2400"/>
              </a:spcAft>
            </a:pPr>
            <a:endParaRPr lang="cs-CZ" sz="16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50304" y="4725144"/>
            <a:ext cx="8458200" cy="122237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DĚKUJI ZA POZORNOST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5517232"/>
            <a:ext cx="295232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Ing. Zuzana </a:t>
            </a:r>
            <a:r>
              <a:rPr lang="cs-CZ" sz="1600" dirty="0" err="1" smtClean="0">
                <a:latin typeface="+mn-lt"/>
              </a:rPr>
              <a:t>Kerndlová</a:t>
            </a:r>
            <a:endParaRPr lang="cs-CZ" sz="1600" dirty="0" smtClean="0">
              <a:latin typeface="+mn-lt"/>
            </a:endParaRPr>
          </a:p>
          <a:p>
            <a:pPr>
              <a:spcAft>
                <a:spcPts val="600"/>
              </a:spcAft>
            </a:pP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zuzana.kerndlova</a:t>
            </a: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@</a:t>
            </a: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sspbrno.cz</a:t>
            </a:r>
            <a:endParaRPr lang="cs-CZ" sz="16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AD1F1F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6643</TotalTime>
  <Words>513</Words>
  <Application>Microsoft Office PowerPoint</Application>
  <PresentationFormat>Předvádění na obrazovce (4:3)</PresentationFormat>
  <Paragraphs>130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Snímek 1</vt:lpstr>
      <vt:lpstr>Snímek 2</vt:lpstr>
      <vt:lpstr>zkraty v sítích a rozvodnách</vt:lpstr>
      <vt:lpstr>Výpočty zkratových proudů</vt:lpstr>
      <vt:lpstr>Předpoklady výpočtu</vt:lpstr>
      <vt:lpstr>Normy vztahující se k výpočtu zkratu</vt:lpstr>
      <vt:lpstr>Snímek 7</vt:lpstr>
      <vt:lpstr>Výpočtová impedance</vt:lpstr>
      <vt:lpstr>Jednoduché zkraty – postup řešení</vt:lpstr>
      <vt:lpstr>Použité zdroje</vt:lpstr>
      <vt:lpstr>DĚKUJI ZA POZORNOST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Kerndlova</cp:lastModifiedBy>
  <cp:revision>317</cp:revision>
  <dcterms:created xsi:type="dcterms:W3CDTF">2013-07-31T15:29:43Z</dcterms:created>
  <dcterms:modified xsi:type="dcterms:W3CDTF">2014-05-15T16:09:38Z</dcterms:modified>
</cp:coreProperties>
</file>