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handoutMasterIdLst>
    <p:handoutMasterId r:id="rId14"/>
  </p:handoutMasterIdLst>
  <p:sldIdLst>
    <p:sldId id="268" r:id="rId2"/>
    <p:sldId id="273" r:id="rId3"/>
    <p:sldId id="272" r:id="rId4"/>
    <p:sldId id="261" r:id="rId5"/>
    <p:sldId id="256" r:id="rId6"/>
    <p:sldId id="259" r:id="rId7"/>
    <p:sldId id="274" r:id="rId8"/>
    <p:sldId id="275" r:id="rId9"/>
    <p:sldId id="276" r:id="rId10"/>
    <p:sldId id="270" r:id="rId11"/>
    <p:sldId id="269" r:id="rId12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049" autoAdjust="0"/>
    <p:restoredTop sz="94624" autoAdjust="0"/>
  </p:normalViewPr>
  <p:slideViewPr>
    <p:cSldViewPr>
      <p:cViewPr>
        <p:scale>
          <a:sx n="125" d="100"/>
          <a:sy n="125" d="100"/>
        </p:scale>
        <p:origin x="186" y="12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>
              <a:defRPr sz="1300"/>
            </a:lvl1pPr>
          </a:lstStyle>
          <a:p>
            <a:pPr>
              <a:defRPr/>
            </a:pPr>
            <a:fld id="{453D5B0F-EFD4-49EA-8528-C15AF7EBB188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>
              <a:defRPr sz="1300"/>
            </a:lvl1pPr>
          </a:lstStyle>
          <a:p>
            <a:pPr>
              <a:defRPr/>
            </a:pPr>
            <a:fld id="{D2B89A79-3091-4948-B4B4-45AB040A24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203030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93504B86-3A21-424D-B109-54B479512905}" type="datetimeFigureOut">
              <a:rPr lang="cs-CZ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6763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57" tIns="49528" rIns="99057" bIns="49528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4"/>
            <a:ext cx="5681980" cy="4604147"/>
          </a:xfrm>
          <a:prstGeom prst="rect">
            <a:avLst/>
          </a:prstGeom>
        </p:spPr>
        <p:txBody>
          <a:bodyPr vert="horz" lIns="99057" tIns="49528" rIns="99057" bIns="49528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E2347BE2-83AD-4678-914E-D55B677BAA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027036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706B4-366C-49B8-B5B3-69711654D482}" type="datetime1">
              <a:rPr lang="cs-CZ" smtClean="0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D4475D-FEA5-4845-9F20-36CD60BC2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48A5B-F883-4DF5-A450-E8B6795C8461}" type="datetime1">
              <a:rPr lang="cs-CZ" smtClean="0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F4D5F-EB6D-47F8-ABA3-810DB67834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C4F03-D1EB-43EE-8153-6228CA738A70}" type="datetime1">
              <a:rPr lang="cs-CZ" smtClean="0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35789-DF09-4680-AB9E-8956370F7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8AF82-A9D3-499B-85C4-5BD7C8112772}" type="datetime1">
              <a:rPr lang="cs-CZ" smtClean="0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41839-CC58-4BDA-8D9D-E39B3F175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47E61-0681-405C-B97E-7104E9177E66}" type="datetime1">
              <a:rPr lang="cs-CZ" smtClean="0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3C123A-E4B3-4A1B-8C1A-865D01BD7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F648B-CDFB-4FCA-AEA9-71BA9AFFE8EF}" type="datetime1">
              <a:rPr lang="cs-CZ" smtClean="0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56754-1C22-4F99-941F-602DF045C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8AA11-2A91-4CEC-A953-B57F946AD443}" type="datetime1">
              <a:rPr lang="cs-CZ" smtClean="0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F887C-3B9B-4597-9AAB-256C528C2F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29B40-EA50-43BC-AFEE-BEA38C5D3CB2}" type="datetime1">
              <a:rPr lang="cs-CZ" smtClean="0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9D7CB-F70C-462F-A0F1-2283DB79F0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6ED6B-F782-4541-988C-F53DFA6E08CA}" type="datetime1">
              <a:rPr lang="cs-CZ" smtClean="0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7F122-7EE4-4951-9D55-35B245EB7D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85CEC-7C0C-4B1A-93C1-612958651C82}" type="datetime1">
              <a:rPr lang="cs-CZ" smtClean="0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F319F-C555-4F8B-92EF-561F442F4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4F2E2-F9E9-4269-9FDC-AFFD1CEA3DC7}" type="datetime1">
              <a:rPr lang="cs-CZ" smtClean="0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96076-7C92-4AEB-9E03-64E036690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922CA7-F276-46DA-BD6D-6557B4330253}" type="datetime1">
              <a:rPr lang="cs-CZ" smtClean="0"/>
              <a:pPr>
                <a:defRPr/>
              </a:pPr>
              <a:t>22.5.2014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8639135-3FA6-4F8F-A071-C4AAC71A85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0" r:id="rId4"/>
    <p:sldLayoutId id="2147483786" r:id="rId5"/>
    <p:sldLayoutId id="2147483781" r:id="rId6"/>
    <p:sldLayoutId id="2147483787" r:id="rId7"/>
    <p:sldLayoutId id="2147483788" r:id="rId8"/>
    <p:sldLayoutId id="2147483789" r:id="rId9"/>
    <p:sldLayoutId id="2147483782" r:id="rId10"/>
    <p:sldLayoutId id="2147483790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4.jpe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</a:t>
            </a:r>
            <a:r>
              <a:rPr lang="cs-CZ" sz="1600" dirty="0" smtClean="0">
                <a:latin typeface="Franklin Gothic Book" pitchFamily="34" charset="0"/>
              </a:rPr>
              <a:t>4. </a:t>
            </a:r>
            <a:r>
              <a:rPr lang="cs-CZ" sz="1600" dirty="0">
                <a:latin typeface="Franklin Gothic Book" pitchFamily="34" charset="0"/>
              </a:rPr>
              <a:t>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cap="all" dirty="0" smtClean="0">
                <a:latin typeface="Franklin Gothic Book" pitchFamily="34" charset="0"/>
              </a:rPr>
              <a:t>zkraty, výpočet pomocí metody separace elektráren</a:t>
            </a:r>
            <a:endParaRPr lang="cs-CZ" sz="1600" cap="all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VY_52_INOVACE_03_09_KEZU</a:t>
            </a:r>
            <a:endParaRPr lang="cs-CZ" sz="1600" dirty="0">
              <a:latin typeface="Franklin Gothic Boo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2344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61590933"/>
              </p:ext>
            </p:extLst>
          </p:nvPr>
        </p:nvGraphicFramePr>
        <p:xfrm>
          <a:off x="971600" y="2060848"/>
          <a:ext cx="7200799" cy="4176461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pro žáky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4. </a:t>
                      </a:r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Zkraty,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výpočet pomocí metody separaci elektráren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VY_52_INOVACE_03_09_KEZU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Z4K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23. 10. 2013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4. ročník SPŠEIT. Jedná se o výkladovou prezentaci  k problematice zkratů a jejich výpočtů. Studenti se seznámí se způsobem výpočtu zkratu.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Vztažný výkon, </a:t>
                      </a:r>
                      <a:r>
                        <a:rPr lang="cs-CZ" sz="1200" b="0" i="0" u="none" strike="noStrike" baseline="0" smtClean="0">
                          <a:solidFill>
                            <a:srgbClr val="000000"/>
                          </a:solidFill>
                          <a:latin typeface="Calibri"/>
                        </a:rPr>
                        <a:t>zkratový výkon a  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proud, náhradní </a:t>
                      </a:r>
                      <a:r>
                        <a:rPr lang="cs-CZ" sz="1200" b="0" i="0" u="none" strike="noStrike" baseline="0" smtClean="0">
                          <a:solidFill>
                            <a:srgbClr val="000000"/>
                          </a:solidFill>
                          <a:latin typeface="Calibri"/>
                        </a:rPr>
                        <a:t>reaktance,separace elektráren ..</a:t>
                      </a:r>
                      <a:endParaRPr lang="cs-CZ" sz="1200" b="0" i="0" u="none" strike="noStrike" baseline="0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500306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Zkraty, výpočet pomocí metody separace elektráren</a:t>
            </a:r>
            <a:endParaRPr lang="cs-CZ" sz="2800" dirty="0"/>
          </a:p>
        </p:txBody>
      </p:sp>
      <p:sp>
        <p:nvSpPr>
          <p:cNvPr id="11267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11268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32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Předpoklady výpočtu</a:t>
            </a:r>
            <a:endParaRPr lang="cs-CZ" sz="2400" dirty="0"/>
          </a:p>
        </p:txBody>
      </p:sp>
      <p:sp>
        <p:nvSpPr>
          <p:cNvPr id="13315" name="Zástupný symbol pro obsah 3"/>
          <p:cNvSpPr>
            <a:spLocks noGrp="1"/>
          </p:cNvSpPr>
          <p:nvPr>
            <p:ph idx="1"/>
          </p:nvPr>
        </p:nvSpPr>
        <p:spPr>
          <a:xfrm>
            <a:off x="590550" y="1546225"/>
            <a:ext cx="7981950" cy="4525963"/>
          </a:xfrm>
        </p:spPr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r>
              <a:rPr lang="cs-CZ" sz="2000" dirty="0" smtClean="0"/>
              <a:t>Výpočet ve srovnání s realitou je vždy přibližný !!!</a:t>
            </a:r>
          </a:p>
          <a:p>
            <a:pPr algn="ctr" eaLnBrk="1" hangingPunct="1">
              <a:spcAft>
                <a:spcPts val="2400"/>
              </a:spcAft>
              <a:buFont typeface="Wingdings 2" pitchFamily="18" charset="2"/>
              <a:buNone/>
            </a:pPr>
            <a:r>
              <a:rPr lang="cs-CZ" sz="2000" dirty="0" smtClean="0"/>
              <a:t>Zvažujeme zjednodušení :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000" dirty="0" smtClean="0"/>
              <a:t>předpokládáme kovový zkrat bez vlivu el. oblouku a přechodových odporů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000" dirty="0" smtClean="0"/>
              <a:t>nemění se typ zkratu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000" dirty="0" smtClean="0"/>
              <a:t>po dobu zkratu nedochází ke změně v síti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000" dirty="0" smtClean="0"/>
              <a:t>jmenovité impedance strojů a jmenovité převody transformátorů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000" dirty="0" smtClean="0"/>
              <a:t>zanedbáváme příčné admitance vedení a strojů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</p:txBody>
      </p:sp>
      <p:pic>
        <p:nvPicPr>
          <p:cNvPr id="12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4/11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7" name="Zahnutá šipka doprava 16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eva 17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2263" y="663575"/>
            <a:ext cx="8786812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cap="all" dirty="0" smtClean="0">
                <a:latin typeface="+mj-lt"/>
                <a:cs typeface="+mn-cs"/>
              </a:rPr>
              <a:t>Základní výpočtové vzorce</a:t>
            </a:r>
            <a:endParaRPr lang="cs-CZ" sz="2400" cap="all" dirty="0">
              <a:latin typeface="+mj-lt"/>
              <a:cs typeface="+mn-cs"/>
            </a:endParaRPr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5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1472" y="1500174"/>
            <a:ext cx="8215370" cy="5143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000" dirty="0" smtClean="0">
                <a:latin typeface="+mn-lt"/>
              </a:rPr>
              <a:t>Reaktanci udáváme v procentech jmenovité impedance zdrojů:</a:t>
            </a: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Generátory </a:t>
            </a: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Transformátory </a:t>
            </a: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Venkovní  a kabelová vedení  </a:t>
            </a: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Zkratový výkon</a:t>
            </a: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Zkratový proud </a:t>
            </a:r>
          </a:p>
          <a:p>
            <a:endParaRPr lang="cs-CZ" sz="2000" dirty="0" smtClean="0">
              <a:latin typeface="+mn-lt"/>
            </a:endParaRP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 </a:t>
            </a:r>
          </a:p>
          <a:p>
            <a:r>
              <a:rPr lang="cs-CZ" sz="2000" dirty="0" smtClean="0">
                <a:latin typeface="+mn-lt"/>
              </a:rPr>
              <a:t>                                    </a:t>
            </a:r>
          </a:p>
          <a:p>
            <a:endParaRPr lang="cs-CZ" sz="2000" dirty="0">
              <a:latin typeface="+mn-lt"/>
            </a:endParaRPr>
          </a:p>
        </p:txBody>
      </p:sp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37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37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76760" y="2143116"/>
            <a:ext cx="1524000" cy="628650"/>
          </a:xfrm>
          <a:prstGeom prst="rect">
            <a:avLst/>
          </a:prstGeom>
          <a:noFill/>
        </p:spPr>
      </p:pic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0" y="10858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39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38" name="Picture 6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1048" y="2786058"/>
            <a:ext cx="1581150" cy="600075"/>
          </a:xfrm>
          <a:prstGeom prst="rect">
            <a:avLst/>
          </a:prstGeom>
          <a:noFill/>
        </p:spPr>
      </p:pic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0" y="10572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2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41" name="Picture 9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33897" y="3429000"/>
            <a:ext cx="3381375" cy="609600"/>
          </a:xfrm>
          <a:prstGeom prst="rect">
            <a:avLst/>
          </a:prstGeom>
          <a:noFill/>
        </p:spPr>
      </p:pic>
      <p:sp>
        <p:nvSpPr>
          <p:cNvPr id="18443" name="Rectangle 11"/>
          <p:cNvSpPr>
            <a:spLocks noChangeArrowheads="1"/>
          </p:cNvSpPr>
          <p:nvPr/>
        </p:nvSpPr>
        <p:spPr bwMode="auto">
          <a:xfrm>
            <a:off x="0" y="1066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5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44" name="Picture 12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6248" y="4090996"/>
            <a:ext cx="3333750" cy="552450"/>
          </a:xfrm>
          <a:prstGeom prst="rect">
            <a:avLst/>
          </a:prstGeom>
          <a:noFill/>
        </p:spPr>
      </p:pic>
      <p:sp>
        <p:nvSpPr>
          <p:cNvPr id="18446" name="Rectangle 14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47" name="Picture 15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95799" y="4719651"/>
            <a:ext cx="1819275" cy="638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20" y="428604"/>
            <a:ext cx="8686800" cy="84124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Metody separace elektráren </a:t>
            </a:r>
            <a:endParaRPr lang="cs-CZ" sz="2400" dirty="0"/>
          </a:p>
        </p:txBody>
      </p:sp>
      <p:pic>
        <p:nvPicPr>
          <p:cNvPr id="60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1" name="TextovéPole 6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6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65" name="Zahnutá šipka doprava 6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6" name="Zahnutá šipka doleva 6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034" y="1142984"/>
            <a:ext cx="7560000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cs-CZ" dirty="0" smtClean="0">
                <a:latin typeface="+mn-lt"/>
              </a:rPr>
              <a:t>Postupujeme tak, jako by každá elektrárna působila odděleně a dodávala do místa zkratu svou část zkratového proudu a výkonu</a:t>
            </a:r>
            <a:r>
              <a:rPr lang="cs-CZ" dirty="0" smtClean="0"/>
              <a:t>.</a:t>
            </a:r>
          </a:p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30244" y="1844824"/>
            <a:ext cx="7358114" cy="2262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cs-CZ" dirty="0" smtClean="0">
                <a:latin typeface="+mn-lt"/>
              </a:rPr>
              <a:t>Zvolíme vztažný výkon </a:t>
            </a:r>
            <a:r>
              <a:rPr lang="cs-CZ" dirty="0" err="1" smtClean="0">
                <a:latin typeface="+mn-lt"/>
              </a:rPr>
              <a:t>S</a:t>
            </a:r>
            <a:r>
              <a:rPr lang="cs-CZ" baseline="-25000" dirty="0" err="1" smtClean="0">
                <a:latin typeface="+mn-lt"/>
              </a:rPr>
              <a:t>v</a:t>
            </a:r>
            <a:r>
              <a:rPr lang="cs-CZ" baseline="-25000" dirty="0" smtClean="0">
                <a:latin typeface="+mn-lt"/>
              </a:rPr>
              <a:t> .</a:t>
            </a:r>
          </a:p>
          <a:p>
            <a:r>
              <a:rPr lang="cs-CZ" dirty="0" smtClean="0">
                <a:latin typeface="+mn-lt"/>
              </a:rPr>
              <a:t>Vypočítáme náhradní reaktanci sítě.</a:t>
            </a:r>
          </a:p>
          <a:p>
            <a:endParaRPr lang="cs-CZ" dirty="0" smtClean="0">
              <a:latin typeface="+mn-lt"/>
            </a:endParaRPr>
          </a:p>
          <a:p>
            <a:endParaRPr lang="cs-CZ" dirty="0" smtClean="0">
              <a:latin typeface="+mn-lt"/>
            </a:endParaRPr>
          </a:p>
          <a:p>
            <a:endParaRPr lang="cs-CZ" dirty="0" smtClean="0">
              <a:latin typeface="+mn-lt"/>
            </a:endParaRPr>
          </a:p>
          <a:p>
            <a:r>
              <a:rPr lang="cs-CZ" dirty="0" smtClean="0">
                <a:latin typeface="+mn-lt"/>
              </a:rPr>
              <a:t>Celkovou reaktanci vypočítáme součtem reaktance sítě a reaktance transformátorů. </a:t>
            </a:r>
            <a:endParaRPr lang="cs-CZ" dirty="0">
              <a:latin typeface="+mn-lt"/>
            </a:endParaRPr>
          </a:p>
        </p:txBody>
      </p:sp>
      <p:pic>
        <p:nvPicPr>
          <p:cNvPr id="32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73120" y="2744947"/>
            <a:ext cx="3400425" cy="600075"/>
          </a:xfrm>
          <a:prstGeom prst="rect">
            <a:avLst/>
          </a:prstGeom>
          <a:noFill/>
        </p:spPr>
      </p:pic>
      <p:pic>
        <p:nvPicPr>
          <p:cNvPr id="33" name="Picture 4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1682" y="4307057"/>
            <a:ext cx="1476375" cy="466725"/>
          </a:xfrm>
          <a:prstGeom prst="rect">
            <a:avLst/>
          </a:prstGeom>
          <a:noFill/>
        </p:spPr>
      </p:pic>
      <p:pic>
        <p:nvPicPr>
          <p:cNvPr id="34" name="Picture 7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76787" y="4202278"/>
            <a:ext cx="2371725" cy="590550"/>
          </a:xfrm>
          <a:prstGeom prst="rect">
            <a:avLst/>
          </a:prstGeom>
          <a:noFill/>
        </p:spPr>
      </p:pic>
      <p:pic>
        <p:nvPicPr>
          <p:cNvPr id="35" name="Picture 10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51284" y="4267208"/>
            <a:ext cx="333375" cy="304800"/>
          </a:xfrm>
          <a:prstGeom prst="rect">
            <a:avLst/>
          </a:prstGeom>
          <a:noFill/>
        </p:spPr>
      </p:pic>
      <p:sp>
        <p:nvSpPr>
          <p:cNvPr id="36" name="TextovéPole 35"/>
          <p:cNvSpPr txBox="1"/>
          <p:nvPr/>
        </p:nvSpPr>
        <p:spPr>
          <a:xfrm>
            <a:off x="5219993" y="4273716"/>
            <a:ext cx="31684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Cambria Math" pitchFamily="18" charset="0"/>
                <a:ea typeface="Cambria Math" pitchFamily="18" charset="0"/>
              </a:rPr>
              <a:t>, kde 	je napětí v místě vedení</a:t>
            </a:r>
            <a:endParaRPr lang="cs-CZ" sz="16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89221" y="5059534"/>
            <a:ext cx="2456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Určíme zkratový proud. </a:t>
            </a:r>
            <a:endParaRPr lang="cs-CZ" dirty="0">
              <a:latin typeface="+mn-lt"/>
            </a:endParaRPr>
          </a:p>
        </p:txBody>
      </p:sp>
      <p:pic>
        <p:nvPicPr>
          <p:cNvPr id="38" name="Picture 13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1682" y="5559600"/>
            <a:ext cx="2857500" cy="638175"/>
          </a:xfrm>
          <a:prstGeom prst="rect">
            <a:avLst/>
          </a:prstGeom>
          <a:noFill/>
        </p:spPr>
      </p:pic>
      <p:pic>
        <p:nvPicPr>
          <p:cNvPr id="39" name="Picture 16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20848" y="5695968"/>
            <a:ext cx="314325" cy="304800"/>
          </a:xfrm>
          <a:prstGeom prst="rect">
            <a:avLst/>
          </a:prstGeom>
          <a:noFill/>
        </p:spPr>
      </p:pic>
      <p:sp>
        <p:nvSpPr>
          <p:cNvPr id="40" name="TextovéPole 39"/>
          <p:cNvSpPr txBox="1"/>
          <p:nvPr/>
        </p:nvSpPr>
        <p:spPr>
          <a:xfrm>
            <a:off x="3738518" y="5702476"/>
            <a:ext cx="314970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Cambria Math" pitchFamily="18" charset="0"/>
                <a:ea typeface="Cambria Math" pitchFamily="18" charset="0"/>
              </a:rPr>
              <a:t>, kde 	je napětí v místě zkratu</a:t>
            </a:r>
            <a:endParaRPr lang="cs-CZ" sz="1600" dirty="0">
              <a:latin typeface="Cambria Math" pitchFamily="18" charset="0"/>
              <a:ea typeface="Cambria Math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20" y="428604"/>
            <a:ext cx="8686800" cy="84124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Metody separace elektráren</a:t>
            </a:r>
            <a:endParaRPr lang="cs-CZ" sz="2400" dirty="0"/>
          </a:p>
        </p:txBody>
      </p:sp>
      <p:pic>
        <p:nvPicPr>
          <p:cNvPr id="60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1" name="TextovéPole 6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7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65" name="Zahnutá šipka doprava 6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6" name="Zahnutá šipka doleva 6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0" name="Obrázek 9" descr="separace lektraren schema bez hodnot.jpg"/>
          <p:cNvPicPr>
            <a:picLocks noChangeAspect="1"/>
          </p:cNvPicPr>
          <p:nvPr/>
        </p:nvPicPr>
        <p:blipFill>
          <a:blip r:embed="rId4" cstate="print"/>
          <a:srcRect t="16646" r="10331" b="10771"/>
          <a:stretch>
            <a:fillRect/>
          </a:stretch>
        </p:blipFill>
        <p:spPr>
          <a:xfrm>
            <a:off x="822590" y="1750518"/>
            <a:ext cx="7498821" cy="26686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928662" y="5214950"/>
            <a:ext cx="5910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Přepočítáme jednotlivé reaktance na zvolený vztažný výkon.</a:t>
            </a:r>
            <a:endParaRPr lang="cs-CZ" dirty="0"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52366" y="4460262"/>
            <a:ext cx="206345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Obr.1  Modelové schéma sítě</a:t>
            </a:r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20" y="428604"/>
            <a:ext cx="8686800" cy="84124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Metody separace elektráren</a:t>
            </a:r>
            <a:endParaRPr lang="cs-CZ" sz="2400" dirty="0"/>
          </a:p>
        </p:txBody>
      </p:sp>
      <p:pic>
        <p:nvPicPr>
          <p:cNvPr id="60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1" name="TextovéPole 6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8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65" name="Zahnutá šipka doprava 6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6" name="Zahnutá šipka doleva 6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2" name="Obrázek 11" descr="separace elektraren prekreslene schema bez hodnot.jpg"/>
          <p:cNvPicPr>
            <a:picLocks noChangeAspect="1"/>
          </p:cNvPicPr>
          <p:nvPr/>
        </p:nvPicPr>
        <p:blipFill>
          <a:blip r:embed="rId4" cstate="print"/>
          <a:srcRect l="8124" t="9283" r="3885"/>
          <a:stretch>
            <a:fillRect/>
          </a:stretch>
        </p:blipFill>
        <p:spPr>
          <a:xfrm>
            <a:off x="549201" y="2143116"/>
            <a:ext cx="8045598" cy="22094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539552" y="4437112"/>
            <a:ext cx="36974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 2 Překreslené schéma s náhradními reaktancemi</a:t>
            </a:r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20" y="428604"/>
            <a:ext cx="8686800" cy="84124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Metody separace elektráren</a:t>
            </a:r>
            <a:endParaRPr lang="cs-CZ" sz="2400" dirty="0"/>
          </a:p>
        </p:txBody>
      </p:sp>
      <p:pic>
        <p:nvPicPr>
          <p:cNvPr id="60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1" name="TextovéPole 6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9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65" name="Zahnutá šipka doprava 6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6" name="Zahnutá šipka doleva 6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1556792"/>
            <a:ext cx="7572428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58775" indent="-358775">
              <a:spcAft>
                <a:spcPts val="1800"/>
              </a:spcAft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/>
              <a:t>Postupujeme tak, že každá elektrárna pracuje odděleně.</a:t>
            </a:r>
          </a:p>
          <a:p>
            <a:pPr marL="358775" indent="-358775">
              <a:spcAft>
                <a:spcPts val="1800"/>
              </a:spcAft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/>
              <a:t>Vypočítáme jednotlivé zkratové proudy a výkony.</a:t>
            </a:r>
          </a:p>
          <a:p>
            <a:pPr marL="358775" indent="-358775">
              <a:spcAft>
                <a:spcPts val="1800"/>
              </a:spcAft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/>
              <a:t>Celkový zkratový výkon a proud získáme součtem zkratových proudů a výkonů obou elektráren.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712" y="457200"/>
            <a:ext cx="8686800" cy="841248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Použité zdroje</a:t>
            </a:r>
            <a:endParaRPr lang="cs-CZ" sz="2400" dirty="0"/>
          </a:p>
        </p:txBody>
      </p:sp>
      <p:pic>
        <p:nvPicPr>
          <p:cNvPr id="10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10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5" name="Zahnutá šipka doprava 1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eva 1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1583501"/>
            <a:ext cx="8328049" cy="22775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Příklady  a úlohy z </a:t>
            </a:r>
            <a:r>
              <a:rPr lang="cs-CZ" sz="1600" dirty="0" err="1" smtClean="0"/>
              <a:t>elektroenergetiky</a:t>
            </a:r>
            <a:r>
              <a:rPr lang="cs-CZ" sz="1600" dirty="0" smtClean="0"/>
              <a:t> pro SPŠ elektrotechnické, SNTL, 1974,</a:t>
            </a:r>
          </a:p>
          <a:p>
            <a:pPr>
              <a:spcAft>
                <a:spcPts val="2400"/>
              </a:spcAft>
            </a:pPr>
            <a:r>
              <a:rPr lang="cs-CZ" sz="1600" dirty="0" smtClean="0"/>
              <a:t>František Homolka, J. Fojt</a:t>
            </a:r>
          </a:p>
          <a:p>
            <a:pPr>
              <a:spcAft>
                <a:spcPts val="2400"/>
              </a:spcAft>
            </a:pPr>
            <a:r>
              <a:rPr lang="cs-CZ" sz="1600" dirty="0" smtClean="0"/>
              <a:t>http://www.</a:t>
            </a:r>
            <a:r>
              <a:rPr lang="cs-CZ" sz="1600" dirty="0" err="1" smtClean="0"/>
              <a:t>powerwiki.cz</a:t>
            </a:r>
            <a:r>
              <a:rPr lang="cs-CZ" sz="1600" dirty="0" smtClean="0"/>
              <a:t>/</a:t>
            </a:r>
            <a:r>
              <a:rPr lang="cs-CZ" sz="1600" dirty="0" err="1" smtClean="0"/>
              <a:t>attach</a:t>
            </a:r>
            <a:r>
              <a:rPr lang="cs-CZ" sz="1600" dirty="0" smtClean="0"/>
              <a:t>/</a:t>
            </a:r>
            <a:r>
              <a:rPr lang="cs-CZ" sz="1600" dirty="0" err="1" smtClean="0"/>
              <a:t>PrilohyVyuka</a:t>
            </a:r>
            <a:r>
              <a:rPr lang="cs-CZ" sz="1600" dirty="0" smtClean="0"/>
              <a:t>/</a:t>
            </a:r>
            <a:r>
              <a:rPr lang="cs-CZ" sz="1600" dirty="0" err="1" smtClean="0"/>
              <a:t>Vok</a:t>
            </a:r>
            <a:r>
              <a:rPr lang="cs-CZ" sz="1600" dirty="0" smtClean="0"/>
              <a:t>_%20zkraty_%20prednaska_</a:t>
            </a:r>
            <a:r>
              <a:rPr lang="cs-CZ" sz="1600" dirty="0" err="1" smtClean="0"/>
              <a:t>textFEL.pdf</a:t>
            </a:r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AD1F1F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6696</TotalTime>
  <Words>424</Words>
  <Application>Microsoft Office PowerPoint</Application>
  <PresentationFormat>Předvádění na obrazovce (4:3)</PresentationFormat>
  <Paragraphs>120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Snímek 2</vt:lpstr>
      <vt:lpstr>Zkraty, výpočet pomocí metody separace elektráren</vt:lpstr>
      <vt:lpstr>Předpoklady výpočtu</vt:lpstr>
      <vt:lpstr>Snímek 5</vt:lpstr>
      <vt:lpstr>Metody separace elektráren </vt:lpstr>
      <vt:lpstr>Metody separace elektráren</vt:lpstr>
      <vt:lpstr>Metody separace elektráren</vt:lpstr>
      <vt:lpstr>Metody separace elektráren</vt:lpstr>
      <vt:lpstr>Použité zdroje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Kerndlova</cp:lastModifiedBy>
  <cp:revision>326</cp:revision>
  <dcterms:created xsi:type="dcterms:W3CDTF">2013-07-31T15:29:43Z</dcterms:created>
  <dcterms:modified xsi:type="dcterms:W3CDTF">2014-05-22T19:53:58Z</dcterms:modified>
</cp:coreProperties>
</file>