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handoutMasterIdLst>
    <p:handoutMasterId r:id="rId12"/>
  </p:handoutMasterIdLst>
  <p:sldIdLst>
    <p:sldId id="268" r:id="rId2"/>
    <p:sldId id="273" r:id="rId3"/>
    <p:sldId id="272" r:id="rId4"/>
    <p:sldId id="261" r:id="rId5"/>
    <p:sldId id="256" r:id="rId6"/>
    <p:sldId id="266" r:id="rId7"/>
    <p:sldId id="260" r:id="rId8"/>
    <p:sldId id="270" r:id="rId9"/>
    <p:sldId id="269" r:id="rId10"/>
  </p:sldIdLst>
  <p:sldSz cx="9144000" cy="6858000" type="screen4x3"/>
  <p:notesSz cx="7102475" cy="102314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87" autoAdjust="0"/>
    <p:restoredTop sz="95217" autoAdjust="0"/>
  </p:normalViewPr>
  <p:slideViewPr>
    <p:cSldViewPr>
      <p:cViewPr>
        <p:scale>
          <a:sx n="125" d="100"/>
          <a:sy n="125" d="100"/>
        </p:scale>
        <p:origin x="-306" y="8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>
              <a:defRPr sz="1300"/>
            </a:lvl1pPr>
          </a:lstStyle>
          <a:p>
            <a:pPr>
              <a:defRPr/>
            </a:pPr>
            <a:fld id="{453D5B0F-EFD4-49EA-8528-C15AF7EBB18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>
              <a:defRPr sz="1300"/>
            </a:lvl1pPr>
          </a:lstStyle>
          <a:p>
            <a:pPr>
              <a:defRPr/>
            </a:pPr>
            <a:fld id="{D2B89A79-3091-4948-B4B4-45AB040A24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582336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93504B86-3A21-424D-B109-54B479512905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6763"/>
            <a:ext cx="5118100" cy="3838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57" tIns="49528" rIns="99057" bIns="49528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59934"/>
            <a:ext cx="5681980" cy="4604147"/>
          </a:xfrm>
          <a:prstGeom prst="rect">
            <a:avLst/>
          </a:prstGeom>
        </p:spPr>
        <p:txBody>
          <a:bodyPr vert="horz" lIns="99057" tIns="49528" rIns="99057" bIns="49528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E2347BE2-83AD-4678-914E-D55B677BAA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3069012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werwiki.cz/attach/PrilohyVyuka/Vok_%20zkraty_%20prednaska_textFEL.pdf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Doplnit tabulku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aseline="0" dirty="0" smtClean="0"/>
              <a:t> 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Literatura  Výpočty zkratů v technické praxi</a:t>
            </a:r>
            <a:r>
              <a:rPr lang="cs-CZ" baseline="0" dirty="0" smtClean="0"/>
              <a:t> Ing. Josef Volák   neboli 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powerwiki.cz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attach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PrilohyVyuka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Vok</a:t>
            </a:r>
            <a:r>
              <a:rPr lang="cs-CZ" dirty="0" smtClean="0">
                <a:hlinkClick r:id="rId3"/>
              </a:rPr>
              <a:t>_%20zkraty_%20prednaska_</a:t>
            </a:r>
            <a:r>
              <a:rPr lang="cs-CZ" dirty="0" err="1" smtClean="0">
                <a:hlinkClick r:id="rId3"/>
              </a:rPr>
              <a:t>textFEL.pdf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706B4-366C-49B8-B5B3-69711654D48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D4475D-FEA5-4845-9F20-36CD60BC2F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48A5B-F883-4DF5-A450-E8B6795C8461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9F4D5F-EB6D-47F8-ABA3-810DB67834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C4F03-D1EB-43EE-8153-6228CA738A70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35789-DF09-4680-AB9E-8956370F7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8AF82-A9D3-499B-85C4-5BD7C811277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41839-CC58-4BDA-8D9D-E39B3F175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47E61-0681-405C-B97E-7104E9177E66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3C123A-E4B3-4A1B-8C1A-865D01BD7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F648B-CDFB-4FCA-AEA9-71BA9AFFE8EF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D56754-1C22-4F99-941F-602DF045CF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8AA11-2A91-4CEC-A953-B57F946AD443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F887C-3B9B-4597-9AAB-256C528C2F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29B40-EA50-43BC-AFEE-BEA38C5D3CB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9D7CB-F70C-462F-A0F1-2283DB79F0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6ED6B-F782-4541-988C-F53DFA6E08CA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67F122-7EE4-4951-9D55-35B245EB7D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E85CEC-7C0C-4B1A-93C1-612958651C8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F319F-C555-4F8B-92EF-561F442F4A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4F2E2-F9E9-4269-9FDC-AFFD1CEA3DC7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96076-7C92-4AEB-9E03-64E036690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E922CA7-F276-46DA-BD6D-6557B4330253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8639135-3FA6-4F8F-A071-C4AAC71A85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0" r:id="rId4"/>
    <p:sldLayoutId id="2147483786" r:id="rId5"/>
    <p:sldLayoutId id="2147483781" r:id="rId6"/>
    <p:sldLayoutId id="2147483787" r:id="rId7"/>
    <p:sldLayoutId id="2147483788" r:id="rId8"/>
    <p:sldLayoutId id="2147483789" r:id="rId9"/>
    <p:sldLayoutId id="2147483782" r:id="rId10"/>
    <p:sldLayoutId id="2147483790" r:id="rId11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716338"/>
            <a:ext cx="7345362" cy="280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</a:t>
            </a:r>
            <a:r>
              <a:rPr lang="cs-CZ" sz="1600" dirty="0" smtClean="0">
                <a:latin typeface="Franklin Gothic Book" pitchFamily="34" charset="0"/>
              </a:rPr>
              <a:t>4. </a:t>
            </a:r>
            <a:r>
              <a:rPr lang="cs-CZ" sz="1600" dirty="0">
                <a:latin typeface="Franklin Gothic Book" pitchFamily="34" charset="0"/>
              </a:rPr>
              <a:t>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cap="all" dirty="0" smtClean="0">
                <a:latin typeface="Franklin Gothic Book" pitchFamily="34" charset="0"/>
              </a:rPr>
              <a:t>zkraty, výpočet pomocí náhradního generátoru</a:t>
            </a:r>
            <a:endParaRPr lang="cs-CZ" sz="1600" cap="all" dirty="0">
              <a:latin typeface="Franklin Gothic Book" pitchFamily="34" charset="0"/>
            </a:endParaRP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VY_52_INOVACE_03_10_KEZU</a:t>
            </a:r>
            <a:endParaRPr lang="cs-CZ" sz="1600" dirty="0">
              <a:latin typeface="Franklin Gothic Boo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2344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863744903"/>
              </p:ext>
            </p:extLst>
          </p:nvPr>
        </p:nvGraphicFramePr>
        <p:xfrm>
          <a:off x="971600" y="2060848"/>
          <a:ext cx="7200799" cy="4176461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pro žáky 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4. </a:t>
                      </a:r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Zkraty,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výpočet pomocí náhradního generátoru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VY_52_INOVACE_03_10_KEZU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Z4K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Ing. Zuzana Kerndlová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29.8.2013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25.10.2013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4. ročník SPŠEIT. Jedná se o výkladovou prezentaci  k problematice zkratů a jejich výpočtů. Studenti se seznámí se způsobem výpočtu pomocí náhradního generátoru.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Vztažný výkon, zkratový výkon, zkratový proud, náhradní reaktance, ..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571744"/>
            <a:ext cx="7750696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Zkraty, výpočet pomocí náhradního generátoru</a:t>
            </a:r>
            <a:endParaRPr lang="cs-CZ" sz="2800" dirty="0"/>
          </a:p>
        </p:txBody>
      </p:sp>
      <p:sp>
        <p:nvSpPr>
          <p:cNvPr id="11267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11268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32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Předpoklady výpočtu</a:t>
            </a:r>
            <a:endParaRPr lang="cs-CZ" sz="2400" dirty="0"/>
          </a:p>
        </p:txBody>
      </p:sp>
      <p:sp>
        <p:nvSpPr>
          <p:cNvPr id="13315" name="Zástupný symbol pro obsah 3"/>
          <p:cNvSpPr>
            <a:spLocks noGrp="1"/>
          </p:cNvSpPr>
          <p:nvPr>
            <p:ph idx="1"/>
          </p:nvPr>
        </p:nvSpPr>
        <p:spPr>
          <a:xfrm>
            <a:off x="590550" y="1546225"/>
            <a:ext cx="7981950" cy="4525963"/>
          </a:xfrm>
        </p:spPr>
        <p:txBody>
          <a:bodyPr/>
          <a:lstStyle/>
          <a:p>
            <a:pPr algn="ctr" eaLnBrk="1" hangingPunct="1">
              <a:buFont typeface="Wingdings 2" pitchFamily="18" charset="2"/>
              <a:buNone/>
            </a:pPr>
            <a:r>
              <a:rPr lang="cs-CZ" sz="2000" dirty="0" smtClean="0"/>
              <a:t>Výpočet ve srovnání s realitou je vždy přibližný !!!</a:t>
            </a:r>
          </a:p>
          <a:p>
            <a:pPr algn="ctr" eaLnBrk="1" hangingPunct="1">
              <a:spcAft>
                <a:spcPts val="2400"/>
              </a:spcAft>
              <a:buFont typeface="Wingdings 2" pitchFamily="18" charset="2"/>
              <a:buNone/>
            </a:pPr>
            <a:r>
              <a:rPr lang="cs-CZ" sz="2000" dirty="0" smtClean="0"/>
              <a:t>Zvažujeme zjednodušení :</a:t>
            </a:r>
          </a:p>
          <a:p>
            <a:pPr eaLnBrk="1" hangingPunct="1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000" dirty="0" smtClean="0"/>
              <a:t>předpokládáme kovový zkrat bez vlivu el. oblouku a přechodových odporů</a:t>
            </a:r>
          </a:p>
          <a:p>
            <a:pPr eaLnBrk="1" hangingPunct="1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000" dirty="0" smtClean="0"/>
              <a:t>nemění se typ zkratu</a:t>
            </a:r>
          </a:p>
          <a:p>
            <a:pPr eaLnBrk="1" hangingPunct="1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000" dirty="0" smtClean="0"/>
              <a:t>po dobu zkratu nedochází ke změně v síti</a:t>
            </a:r>
          </a:p>
          <a:p>
            <a:pPr eaLnBrk="1" hangingPunct="1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000" dirty="0" smtClean="0"/>
              <a:t>jmenovité impedance strojů a jmenovité převody transformátorů</a:t>
            </a:r>
          </a:p>
          <a:p>
            <a:pPr eaLnBrk="1" hangingPunct="1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000" dirty="0" smtClean="0"/>
              <a:t>zanedbáváme příčné admitance vedení a strojů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dirty="0" smtClean="0"/>
          </a:p>
        </p:txBody>
      </p:sp>
      <p:pic>
        <p:nvPicPr>
          <p:cNvPr id="12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17240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4/9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7" name="Zahnutá šipka doprava 16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eva 17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2263" y="663575"/>
            <a:ext cx="8786812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cap="all" dirty="0" smtClean="0">
                <a:latin typeface="+mj-lt"/>
                <a:cs typeface="+mn-cs"/>
              </a:rPr>
              <a:t>Základní výpočtové vzorce</a:t>
            </a:r>
            <a:endParaRPr lang="cs-CZ" sz="2400" cap="all" dirty="0">
              <a:latin typeface="+mj-lt"/>
              <a:cs typeface="+mn-cs"/>
            </a:endParaRPr>
          </a:p>
        </p:txBody>
      </p:sp>
      <p:pic>
        <p:nvPicPr>
          <p:cNvPr id="11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2105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5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1472" y="1500174"/>
            <a:ext cx="8215370" cy="5143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000" dirty="0" smtClean="0">
                <a:latin typeface="+mn-lt"/>
              </a:rPr>
              <a:t>Reaktanci udáváme v procentech jmenovité impedance zdrojů:</a:t>
            </a:r>
          </a:p>
          <a:p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Generátory </a:t>
            </a:r>
          </a:p>
          <a:p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Transformátory </a:t>
            </a:r>
          </a:p>
          <a:p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Venkovní  a kabelová vedení  </a:t>
            </a:r>
          </a:p>
          <a:p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Zkratový výkon</a:t>
            </a:r>
          </a:p>
          <a:p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Zkratový proud </a:t>
            </a:r>
          </a:p>
          <a:p>
            <a:endParaRPr lang="cs-CZ" sz="2000" dirty="0" smtClean="0">
              <a:latin typeface="+mn-lt"/>
            </a:endParaRPr>
          </a:p>
          <a:p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 </a:t>
            </a:r>
          </a:p>
          <a:p>
            <a:r>
              <a:rPr lang="cs-CZ" sz="2000" dirty="0" smtClean="0">
                <a:latin typeface="+mn-lt"/>
              </a:rPr>
              <a:t>                                    </a:t>
            </a:r>
          </a:p>
          <a:p>
            <a:endParaRPr lang="cs-CZ" sz="2000" dirty="0">
              <a:latin typeface="+mn-lt"/>
            </a:endParaRPr>
          </a:p>
        </p:txBody>
      </p:sp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37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374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76760" y="2143116"/>
            <a:ext cx="1524000" cy="628650"/>
          </a:xfrm>
          <a:prstGeom prst="rect">
            <a:avLst/>
          </a:prstGeom>
          <a:noFill/>
        </p:spPr>
      </p:pic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0" y="10858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39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8438" name="Picture 6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91048" y="2786058"/>
            <a:ext cx="1581150" cy="600075"/>
          </a:xfrm>
          <a:prstGeom prst="rect">
            <a:avLst/>
          </a:prstGeom>
          <a:noFill/>
        </p:spPr>
      </p:pic>
      <p:sp>
        <p:nvSpPr>
          <p:cNvPr id="18440" name="Rectangle 8"/>
          <p:cNvSpPr>
            <a:spLocks noChangeArrowheads="1"/>
          </p:cNvSpPr>
          <p:nvPr/>
        </p:nvSpPr>
        <p:spPr bwMode="auto">
          <a:xfrm>
            <a:off x="0" y="10572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42" name="Rectangle 1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8441" name="Picture 9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33897" y="3429000"/>
            <a:ext cx="3381375" cy="609600"/>
          </a:xfrm>
          <a:prstGeom prst="rect">
            <a:avLst/>
          </a:prstGeom>
          <a:noFill/>
        </p:spPr>
      </p:pic>
      <p:sp>
        <p:nvSpPr>
          <p:cNvPr id="18443" name="Rectangle 11"/>
          <p:cNvSpPr>
            <a:spLocks noChangeArrowheads="1"/>
          </p:cNvSpPr>
          <p:nvPr/>
        </p:nvSpPr>
        <p:spPr bwMode="auto">
          <a:xfrm>
            <a:off x="0" y="10668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45" name="Rectangle 1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8444" name="Picture 12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6248" y="4090996"/>
            <a:ext cx="3333750" cy="552450"/>
          </a:xfrm>
          <a:prstGeom prst="rect">
            <a:avLst/>
          </a:prstGeom>
          <a:noFill/>
        </p:spPr>
      </p:pic>
      <p:sp>
        <p:nvSpPr>
          <p:cNvPr id="18446" name="Rectangle 14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4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8447" name="Picture 15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95799" y="4719651"/>
            <a:ext cx="1819275" cy="6381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Postup výpočtu</a:t>
            </a:r>
            <a:endParaRPr lang="cs-CZ" sz="2400" dirty="0"/>
          </a:p>
        </p:txBody>
      </p:sp>
      <p:pic>
        <p:nvPicPr>
          <p:cNvPr id="1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819531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6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8" name="Zahnutá šipka doprava 1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leva 1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229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571472" y="1314735"/>
            <a:ext cx="8215370" cy="14311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dirty="0" smtClean="0">
                <a:latin typeface="+mn-lt"/>
              </a:rPr>
              <a:t>V místě zkratu zvolíme náhradní zdroj o vhodném vztažném výkonu.</a:t>
            </a:r>
          </a:p>
          <a:p>
            <a:pPr>
              <a:spcAft>
                <a:spcPts val="600"/>
              </a:spcAft>
            </a:pPr>
            <a:r>
              <a:rPr lang="cs-CZ" dirty="0" smtClean="0">
                <a:latin typeface="+mn-lt"/>
              </a:rPr>
              <a:t>Reaktance generátorů a vedení jsou potom zatížením tohoto zdroje.</a:t>
            </a:r>
          </a:p>
          <a:p>
            <a:pPr>
              <a:spcAft>
                <a:spcPts val="600"/>
              </a:spcAft>
            </a:pPr>
            <a:r>
              <a:rPr lang="cs-CZ" dirty="0" smtClean="0">
                <a:latin typeface="+mn-lt"/>
              </a:rPr>
              <a:t>Přepočítáme všechny reaktance na zvolený vztažný  výkon.</a:t>
            </a:r>
          </a:p>
          <a:p>
            <a:pPr>
              <a:spcAft>
                <a:spcPts val="600"/>
              </a:spcAft>
            </a:pPr>
            <a:r>
              <a:rPr lang="cs-CZ" dirty="0" smtClean="0">
                <a:latin typeface="+mn-lt"/>
              </a:rPr>
              <a:t>Sestavíme náhradní schéma a zjednodušíme.</a:t>
            </a:r>
            <a:endParaRPr lang="cs-CZ" dirty="0">
              <a:latin typeface="+mn-lt"/>
            </a:endParaRPr>
          </a:p>
        </p:txBody>
      </p:sp>
      <p:pic>
        <p:nvPicPr>
          <p:cNvPr id="22" name="Obrázek 21" descr="zkraty nahradni generátor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43608" y="2886371"/>
            <a:ext cx="2327734" cy="306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" name="Obrázek 23" descr="zkraty nahradni generator prekreslen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420202" y="2889280"/>
            <a:ext cx="2303596" cy="306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6" name="Obrázek 25" descr="zkraty nahradni generator uprvene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766276" y="2882951"/>
            <a:ext cx="2118092" cy="306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ovéPole 14"/>
          <p:cNvSpPr txBox="1"/>
          <p:nvPr/>
        </p:nvSpPr>
        <p:spPr>
          <a:xfrm>
            <a:off x="1043608" y="5949280"/>
            <a:ext cx="41764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n-lt"/>
              </a:rPr>
              <a:t>Obr. 1 Postupné zjednodušení obvodu</a:t>
            </a:r>
            <a:endParaRPr lang="cs-CZ" sz="12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4324" y="357166"/>
            <a:ext cx="8829676" cy="78581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Postup výpočtu</a:t>
            </a:r>
            <a:endParaRPr lang="cs-CZ" sz="2400" dirty="0"/>
          </a:p>
        </p:txBody>
      </p:sp>
      <p:pic>
        <p:nvPicPr>
          <p:cNvPr id="17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820293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7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22" name="Zahnutá šipka doprava 21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Zahnutá šipka doleva 22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12" name="Obrázek 11" descr="nahradni generator pokracovani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9510" y="1628230"/>
            <a:ext cx="2332292" cy="27512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3347864" y="1652607"/>
            <a:ext cx="5715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Postupným zjednodušením a výpočtem určíme celkovou reaktanci.</a:t>
            </a:r>
          </a:p>
          <a:p>
            <a:endParaRPr lang="cs-CZ" dirty="0" smtClean="0">
              <a:latin typeface="+mn-lt"/>
            </a:endParaRPr>
          </a:p>
          <a:p>
            <a:r>
              <a:rPr lang="cs-CZ" dirty="0" smtClean="0">
                <a:latin typeface="+mn-lt"/>
              </a:rPr>
              <a:t>Vypočítáme zkratový výkon a zkratový proud.</a:t>
            </a:r>
            <a:endParaRPr lang="cs-CZ" dirty="0"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4437112"/>
            <a:ext cx="41764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n-lt"/>
              </a:rPr>
              <a:t>Obr. 2 Schéma pro určení celkové reaktance</a:t>
            </a:r>
            <a:endParaRPr lang="cs-CZ" sz="12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712" y="457200"/>
            <a:ext cx="8686800" cy="841248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Použité zdroje</a:t>
            </a:r>
            <a:endParaRPr lang="cs-CZ" sz="2400" dirty="0"/>
          </a:p>
        </p:txBody>
      </p:sp>
      <p:pic>
        <p:nvPicPr>
          <p:cNvPr id="10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8172202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8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5" name="Zahnutá šipka doprava 1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leva 1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7976" y="1628800"/>
            <a:ext cx="7106433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Příklady  a úlohy z </a:t>
            </a:r>
            <a:r>
              <a:rPr lang="cs-CZ" sz="1600" dirty="0" err="1" smtClean="0"/>
              <a:t>elektroenergetiky</a:t>
            </a:r>
            <a:r>
              <a:rPr lang="cs-CZ" sz="1600" dirty="0" smtClean="0"/>
              <a:t> pro SPŠ elektrotechnické, SNTL, 1974,</a:t>
            </a:r>
          </a:p>
          <a:p>
            <a:pPr>
              <a:spcAft>
                <a:spcPts val="2400"/>
              </a:spcAft>
            </a:pPr>
            <a:r>
              <a:rPr lang="cs-CZ" sz="1600" dirty="0" smtClean="0"/>
              <a:t>František Homolka, J. Fojt</a:t>
            </a:r>
          </a:p>
          <a:p>
            <a:pPr>
              <a:spcAft>
                <a:spcPts val="2400"/>
              </a:spcAft>
            </a:pPr>
            <a:r>
              <a:rPr lang="cs-CZ" sz="1600" dirty="0" smtClean="0"/>
              <a:t>Výpočty zkratů v technické praxi Ing. Josef Volák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</a:t>
            </a:r>
            <a:r>
              <a:rPr lang="cs-CZ" sz="1600" dirty="0" err="1" smtClean="0">
                <a:latin typeface="+mn-lt"/>
              </a:rPr>
              <a:t>Kerndlová</a:t>
            </a:r>
            <a:endParaRPr lang="cs-CZ" sz="1600" dirty="0" smtClean="0"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zuzana.kerndlova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@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sspbrno.cz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AD1F1F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6635</TotalTime>
  <Words>386</Words>
  <Application>Microsoft Office PowerPoint</Application>
  <PresentationFormat>Předvádění na obrazovce (4:3)</PresentationFormat>
  <Paragraphs>105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Snímek 2</vt:lpstr>
      <vt:lpstr>Zkraty, výpočet pomocí náhradního generátoru</vt:lpstr>
      <vt:lpstr>Předpoklady výpočtu</vt:lpstr>
      <vt:lpstr>Snímek 5</vt:lpstr>
      <vt:lpstr>Postup výpočtu</vt:lpstr>
      <vt:lpstr>Postup výpočtu</vt:lpstr>
      <vt:lpstr>Použité zdroje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Rubi</cp:lastModifiedBy>
  <cp:revision>322</cp:revision>
  <dcterms:created xsi:type="dcterms:W3CDTF">2013-07-31T15:29:43Z</dcterms:created>
  <dcterms:modified xsi:type="dcterms:W3CDTF">2014-05-18T13:32:04Z</dcterms:modified>
</cp:coreProperties>
</file>