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handoutMasterIdLst>
    <p:handoutMasterId r:id="rId13"/>
  </p:handoutMasterIdLst>
  <p:sldIdLst>
    <p:sldId id="268" r:id="rId2"/>
    <p:sldId id="273" r:id="rId3"/>
    <p:sldId id="272" r:id="rId4"/>
    <p:sldId id="261" r:id="rId5"/>
    <p:sldId id="256" r:id="rId6"/>
    <p:sldId id="274" r:id="rId7"/>
    <p:sldId id="275" r:id="rId8"/>
    <p:sldId id="276" r:id="rId9"/>
    <p:sldId id="270" r:id="rId10"/>
    <p:sldId id="269" r:id="rId11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176" autoAdjust="0"/>
    <p:restoredTop sz="94624" autoAdjust="0"/>
  </p:normalViewPr>
  <p:slideViewPr>
    <p:cSldViewPr>
      <p:cViewPr>
        <p:scale>
          <a:sx n="125" d="100"/>
          <a:sy n="125" d="100"/>
        </p:scale>
        <p:origin x="-516" y="8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652827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425947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cap="all" dirty="0" smtClean="0">
                <a:latin typeface="Franklin Gothic Book" pitchFamily="34" charset="0"/>
              </a:rPr>
              <a:t>zkraty, výpočet dělením zkratových proudů</a:t>
            </a:r>
            <a:endParaRPr lang="cs-CZ" sz="1600" cap="all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VY_52_INOVACE_03_11_KEZU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339573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 pro žáky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Zkraty,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výpočet dělením zkratových proudů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VY_52_INOVACE_03_11_KEZU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12.11.2013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4. ročník SPŠEIT. Jedná se o výkladovou prezentaci  k problematice zkratů a jejich výpočtů. Studenti se seznámí s výpočtem pomocí dělením zkratových proudů.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Vztažný výkon, zkratový výkon a proud, dělení </a:t>
                      </a:r>
                      <a:r>
                        <a:rPr lang="cs-CZ" sz="1200" b="0" i="0" u="none" strike="noStrike" baseline="0" smtClean="0">
                          <a:solidFill>
                            <a:srgbClr val="000000"/>
                          </a:solidFill>
                          <a:latin typeface="Calibri"/>
                        </a:rPr>
                        <a:t>zkratových proudů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, náhradní reaktance, ..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8249000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Zkraty, výpočet dělením zkratových proudů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Předpoklady výpočtu</a:t>
            </a:r>
            <a:endParaRPr lang="cs-CZ" sz="2400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>
          <a:xfrm>
            <a:off x="590550" y="1546225"/>
            <a:ext cx="7981950" cy="4525963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2000" dirty="0" smtClean="0"/>
              <a:t>Výpočet ve srovnání s realitou je vždy přibližný !!!</a:t>
            </a:r>
          </a:p>
          <a:p>
            <a:pPr algn="ctr" eaLnBrk="1" hangingPunct="1">
              <a:spcAft>
                <a:spcPts val="2400"/>
              </a:spcAft>
              <a:buFont typeface="Wingdings 2" pitchFamily="18" charset="2"/>
              <a:buNone/>
            </a:pPr>
            <a:r>
              <a:rPr lang="cs-CZ" sz="2000" dirty="0" smtClean="0"/>
              <a:t>Zvažujeme zjednodušení :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předpokládáme kovový zkrat bez vlivu el. oblouku a přechodových odporů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nemění se typ zkratu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po dobu zkratu nedochází ke změně v síti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jmenovité impedance strojů a jmenovité převody transformátorů</a:t>
            </a:r>
          </a:p>
          <a:p>
            <a:pPr eaLnBrk="1" hangingPunct="1">
              <a:spcAft>
                <a:spcPts val="600"/>
              </a:spcAft>
              <a:buFont typeface="Wingdings" pitchFamily="2" charset="2"/>
              <a:buChar char="q"/>
            </a:pPr>
            <a:r>
              <a:rPr lang="cs-CZ" sz="2000" dirty="0" smtClean="0"/>
              <a:t>zanedbáváme příčné admitance vedení a strojů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cap="all" dirty="0" smtClean="0">
                <a:latin typeface="+mj-lt"/>
                <a:cs typeface="+mn-cs"/>
              </a:rPr>
              <a:t>Základní výpočtové vzorce</a:t>
            </a:r>
            <a:endParaRPr lang="cs-CZ" sz="2400" cap="all" dirty="0">
              <a:latin typeface="+mj-lt"/>
              <a:cs typeface="+mn-cs"/>
            </a:endParaRP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472" y="1500174"/>
            <a:ext cx="8215370" cy="5143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000" dirty="0" smtClean="0">
                <a:latin typeface="+mn-lt"/>
              </a:rPr>
              <a:t>Reaktanci udáváme v procentech jmenovité impedance zdrojů: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Generátory 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Transformátory 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Venkovní  a kabelová vedení  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Zkratový výkon</a:t>
            </a: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Zkratový proud </a:t>
            </a:r>
          </a:p>
          <a:p>
            <a:endParaRPr lang="cs-CZ" sz="2000" dirty="0" smtClean="0">
              <a:latin typeface="+mn-lt"/>
            </a:endParaRPr>
          </a:p>
          <a:p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 </a:t>
            </a:r>
          </a:p>
          <a:p>
            <a:r>
              <a:rPr lang="cs-CZ" sz="2000" dirty="0" smtClean="0">
                <a:latin typeface="+mn-lt"/>
              </a:rPr>
              <a:t>                                    </a:t>
            </a:r>
          </a:p>
          <a:p>
            <a:endParaRPr lang="cs-CZ" sz="2000" dirty="0">
              <a:latin typeface="+mn-lt"/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76760" y="2143116"/>
            <a:ext cx="1524000" cy="628650"/>
          </a:xfrm>
          <a:prstGeom prst="rect">
            <a:avLst/>
          </a:prstGeom>
          <a:noFill/>
        </p:spPr>
      </p:pic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8" name="Picture 6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91048" y="2786058"/>
            <a:ext cx="1581150" cy="600075"/>
          </a:xfrm>
          <a:prstGeom prst="rect">
            <a:avLst/>
          </a:prstGeom>
          <a:noFill/>
        </p:spPr>
      </p:pic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0" y="1057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41" name="Picture 9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33897" y="3429000"/>
            <a:ext cx="3381375" cy="609600"/>
          </a:xfrm>
          <a:prstGeom prst="rect">
            <a:avLst/>
          </a:prstGeom>
          <a:noFill/>
        </p:spPr>
      </p:pic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44" name="Picture 12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6248" y="4090996"/>
            <a:ext cx="3333750" cy="552450"/>
          </a:xfrm>
          <a:prstGeom prst="rect">
            <a:avLst/>
          </a:prstGeom>
          <a:noFill/>
        </p:spPr>
      </p:pic>
      <p:sp>
        <p:nvSpPr>
          <p:cNvPr id="18446" name="Rectangle 14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47" name="Picture 15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95799" y="4719651"/>
            <a:ext cx="1819275" cy="638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Postup metody dělení zkratových proudů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0" name="Obrázek 9" descr="deleni zkratovycho proudu schema bez hodnot.jpg"/>
          <p:cNvPicPr>
            <a:picLocks noChangeAspect="1"/>
          </p:cNvPicPr>
          <p:nvPr/>
        </p:nvPicPr>
        <p:blipFill>
          <a:blip r:embed="rId4" cstate="print"/>
          <a:srcRect l="11591" r="17638" b="3908"/>
          <a:stretch>
            <a:fillRect/>
          </a:stretch>
        </p:blipFill>
        <p:spPr>
          <a:xfrm>
            <a:off x="931894" y="1357297"/>
            <a:ext cx="3640106" cy="44614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5000628" y="3077174"/>
            <a:ext cx="3857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Zvolíme vztažný výkon.</a:t>
            </a:r>
          </a:p>
          <a:p>
            <a:r>
              <a:rPr lang="cs-CZ" dirty="0" smtClean="0">
                <a:latin typeface="+mn-lt"/>
              </a:rPr>
              <a:t>Přepočítáme jednotlivé reaktance na zvolený vztažný výkon.</a:t>
            </a:r>
            <a:endParaRPr lang="cs-CZ" dirty="0"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39961" y="5877272"/>
            <a:ext cx="24079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1 Schéma zkratového obvodu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Postup metody dělení zkratových proudů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0" name="Obrázek 9" descr="deleni zkratových proudu prekreslene bez hodnot.jpg"/>
          <p:cNvPicPr>
            <a:picLocks noChangeAspect="1"/>
          </p:cNvPicPr>
          <p:nvPr/>
        </p:nvPicPr>
        <p:blipFill>
          <a:blip r:embed="rId4" cstate="print"/>
          <a:srcRect l="12332" r="7980" b="4811"/>
          <a:stretch>
            <a:fillRect/>
          </a:stretch>
        </p:blipFill>
        <p:spPr>
          <a:xfrm>
            <a:off x="1214414" y="1500174"/>
            <a:ext cx="2649460" cy="429484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785786" y="5877272"/>
            <a:ext cx="38933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2 Překreslené schéma pomocí náhradních reaktancí</a:t>
            </a:r>
            <a:endParaRPr lang="cs-CZ" sz="1200" i="1" dirty="0">
              <a:latin typeface="+mn-lt"/>
            </a:endParaRPr>
          </a:p>
        </p:txBody>
      </p:sp>
      <p:pic>
        <p:nvPicPr>
          <p:cNvPr id="12" name="Obrázek 11" descr="deleni proudu zaverecne schema bez hodnot.jpg"/>
          <p:cNvPicPr>
            <a:picLocks noChangeAspect="1"/>
          </p:cNvPicPr>
          <p:nvPr/>
        </p:nvPicPr>
        <p:blipFill>
          <a:blip r:embed="rId5" cstate="print"/>
          <a:srcRect l="17144" t="10557" r="22599"/>
          <a:stretch>
            <a:fillRect/>
          </a:stretch>
        </p:blipFill>
        <p:spPr>
          <a:xfrm>
            <a:off x="5078266" y="1931621"/>
            <a:ext cx="2783589" cy="30499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5076056" y="5013176"/>
            <a:ext cx="172156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3 Koncové schéma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Postup metody dělení zkratových proudů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0244" y="1534527"/>
            <a:ext cx="785818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800"/>
              </a:spcAft>
              <a:buFont typeface="Wingdings" pitchFamily="2" charset="2"/>
              <a:buChar char="§"/>
            </a:pPr>
            <a:r>
              <a:rPr lang="cs-CZ" dirty="0" smtClean="0">
                <a:latin typeface="+mn-lt"/>
              </a:rPr>
              <a:t>Vypočítáme celkovou reaktanci.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§"/>
            </a:pPr>
            <a:r>
              <a:rPr lang="cs-CZ" dirty="0" smtClean="0">
                <a:latin typeface="+mn-lt"/>
              </a:rPr>
              <a:t>Vypočítáme zkratový výkon a proud.</a:t>
            </a:r>
          </a:p>
          <a:p>
            <a:pPr marL="342900" indent="-342900">
              <a:spcAft>
                <a:spcPts val="1800"/>
              </a:spcAft>
              <a:buFont typeface="Wingdings" pitchFamily="2" charset="2"/>
              <a:buChar char="§"/>
            </a:pPr>
            <a:r>
              <a:rPr lang="cs-CZ" dirty="0" smtClean="0">
                <a:latin typeface="+mn-lt"/>
              </a:rPr>
              <a:t>Zkratový proud rozdělíme na jednotlivé elektrárny v poměru převrácených hodnot reaktancí:</a:t>
            </a:r>
            <a:endParaRPr lang="cs-CZ" dirty="0">
              <a:latin typeface="+mn-lt"/>
            </a:endParaRP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39832" y="3591936"/>
            <a:ext cx="2128572" cy="557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2" y="45720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Použité zdroje</a:t>
            </a:r>
            <a:endParaRPr lang="cs-CZ" sz="2400" dirty="0"/>
          </a:p>
        </p:txBody>
      </p:sp>
      <p:pic>
        <p:nvPicPr>
          <p:cNvPr id="1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/10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5" name="Zahnutá šipka doprava 1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hnutá šipka doleva 1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7976" y="1556792"/>
            <a:ext cx="8328049" cy="22775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Příklady  a úlohy z </a:t>
            </a:r>
            <a:r>
              <a:rPr lang="cs-CZ" sz="1600" dirty="0" err="1" smtClean="0"/>
              <a:t>elektroenergetiky</a:t>
            </a:r>
            <a:r>
              <a:rPr lang="cs-CZ" sz="1600" dirty="0" smtClean="0"/>
              <a:t> pro SPŠ elektrotechnické, SNTL, 1974,</a:t>
            </a:r>
          </a:p>
          <a:p>
            <a:pPr>
              <a:spcAft>
                <a:spcPts val="2400"/>
              </a:spcAft>
            </a:pPr>
            <a:r>
              <a:rPr lang="cs-CZ" sz="1600" dirty="0" smtClean="0"/>
              <a:t>František Homolka, J. Fojt</a:t>
            </a:r>
          </a:p>
          <a:p>
            <a:pPr>
              <a:spcAft>
                <a:spcPts val="2400"/>
              </a:spcAft>
            </a:pPr>
            <a:r>
              <a:rPr lang="cs-CZ" sz="1600" dirty="0" smtClean="0"/>
              <a:t>http://www.</a:t>
            </a:r>
            <a:r>
              <a:rPr lang="cs-CZ" sz="1600" dirty="0" err="1" smtClean="0"/>
              <a:t>powerwiki.cz</a:t>
            </a:r>
            <a:r>
              <a:rPr lang="cs-CZ" sz="1600" dirty="0" smtClean="0"/>
              <a:t>/</a:t>
            </a:r>
            <a:r>
              <a:rPr lang="cs-CZ" sz="1600" dirty="0" err="1" smtClean="0"/>
              <a:t>attach</a:t>
            </a:r>
            <a:r>
              <a:rPr lang="cs-CZ" sz="1600" dirty="0" smtClean="0"/>
              <a:t>/</a:t>
            </a:r>
            <a:r>
              <a:rPr lang="cs-CZ" sz="1600" dirty="0" err="1" smtClean="0"/>
              <a:t>PrilohyVyuka</a:t>
            </a:r>
            <a:r>
              <a:rPr lang="cs-CZ" sz="1600" dirty="0" smtClean="0"/>
              <a:t>/</a:t>
            </a:r>
            <a:r>
              <a:rPr lang="cs-CZ" sz="1600" dirty="0" err="1" smtClean="0"/>
              <a:t>Vok</a:t>
            </a:r>
            <a:r>
              <a:rPr lang="cs-CZ" sz="1600" dirty="0" smtClean="0"/>
              <a:t>_%20zkraty_%20prednaska_</a:t>
            </a:r>
            <a:r>
              <a:rPr lang="cs-CZ" sz="1600" dirty="0" err="1" smtClean="0"/>
              <a:t>textFEL.pdf</a:t>
            </a:r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6832</TotalTime>
  <Words>374</Words>
  <Application>Microsoft Office PowerPoint</Application>
  <PresentationFormat>Předvádění na obrazovce (4:3)</PresentationFormat>
  <Paragraphs>107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Zkraty, výpočet dělením zkratových proudů</vt:lpstr>
      <vt:lpstr>Předpoklady výpočtu</vt:lpstr>
      <vt:lpstr>Snímek 5</vt:lpstr>
      <vt:lpstr>Postup metody dělení zkratových proudů</vt:lpstr>
      <vt:lpstr>Postup metody dělení zkratových proudů</vt:lpstr>
      <vt:lpstr>Postup metody dělení zkratových proudů</vt:lpstr>
      <vt:lpstr>Použité zdroje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326</cp:revision>
  <dcterms:created xsi:type="dcterms:W3CDTF">2013-07-31T15:29:43Z</dcterms:created>
  <dcterms:modified xsi:type="dcterms:W3CDTF">2014-05-18T13:33:04Z</dcterms:modified>
</cp:coreProperties>
</file>