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9"/>
  </p:notesMasterIdLst>
  <p:handoutMasterIdLst>
    <p:handoutMasterId r:id="rId20"/>
  </p:handoutMasterIdLst>
  <p:sldIdLst>
    <p:sldId id="268" r:id="rId2"/>
    <p:sldId id="276" r:id="rId3"/>
    <p:sldId id="272" r:id="rId4"/>
    <p:sldId id="258" r:id="rId5"/>
    <p:sldId id="261" r:id="rId6"/>
    <p:sldId id="263" r:id="rId7"/>
    <p:sldId id="256" r:id="rId8"/>
    <p:sldId id="259" r:id="rId9"/>
    <p:sldId id="260" r:id="rId10"/>
    <p:sldId id="265" r:id="rId11"/>
    <p:sldId id="266" r:id="rId12"/>
    <p:sldId id="267" r:id="rId13"/>
    <p:sldId id="273" r:id="rId14"/>
    <p:sldId id="274" r:id="rId15"/>
    <p:sldId id="275" r:id="rId16"/>
    <p:sldId id="270" r:id="rId17"/>
    <p:sldId id="269" r:id="rId18"/>
  </p:sldIdLst>
  <p:sldSz cx="9144000" cy="6858000" type="screen4x3"/>
  <p:notesSz cx="7102475" cy="102314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24" autoAdjust="0"/>
  </p:normalViewPr>
  <p:slideViewPr>
    <p:cSldViewPr>
      <p:cViewPr>
        <p:scale>
          <a:sx n="125" d="100"/>
          <a:sy n="125" d="100"/>
        </p:scale>
        <p:origin x="-330" y="8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l">
              <a:defRPr sz="13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4023093" y="0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r">
              <a:defRPr sz="1300"/>
            </a:lvl1pPr>
          </a:lstStyle>
          <a:p>
            <a:pPr>
              <a:defRPr/>
            </a:pPr>
            <a:fld id="{453D5B0F-EFD4-49EA-8528-C15AF7EBB188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1" y="9718091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l">
              <a:defRPr sz="13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4023093" y="9718091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r">
              <a:defRPr sz="1300"/>
            </a:lvl1pPr>
          </a:lstStyle>
          <a:p>
            <a:pPr>
              <a:defRPr/>
            </a:pPr>
            <a:fld id="{D2B89A79-3091-4948-B4B4-45AB040A24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4564926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4023093" y="0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93504B86-3A21-424D-B109-54B479512905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6763"/>
            <a:ext cx="511810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57" tIns="49528" rIns="99057" bIns="49528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710248" y="4859934"/>
            <a:ext cx="5681980" cy="4604147"/>
          </a:xfrm>
          <a:prstGeom prst="rect">
            <a:avLst/>
          </a:prstGeom>
        </p:spPr>
        <p:txBody>
          <a:bodyPr vert="horz" lIns="99057" tIns="49528" rIns="99057" bIns="49528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1" y="9718091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4023093" y="9718091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E2347BE2-83AD-4678-914E-D55B677BAA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9246183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mtClean="0"/>
              <a:t>Doplnit tabulku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90570" eaLnBrk="1" hangingPunct="1">
              <a:spcBef>
                <a:spcPct val="0"/>
              </a:spcBef>
              <a:defRPr/>
            </a:pPr>
            <a:r>
              <a:rPr lang="cs-CZ" dirty="0" smtClean="0"/>
              <a:t>Zdroj</a:t>
            </a:r>
            <a:r>
              <a:rPr lang="cs-CZ" baseline="0" dirty="0" smtClean="0"/>
              <a:t> obr Vzdělávací program ČEZ</a:t>
            </a:r>
            <a:endParaRPr lang="cs-CZ" dirty="0" smtClean="0"/>
          </a:p>
          <a:p>
            <a:pPr eaLnBrk="1" hangingPunct="1"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dirty="0" smtClean="0"/>
              <a:t>Obr 1 můj</a:t>
            </a:r>
          </a:p>
          <a:p>
            <a:pPr eaLnBrk="1" hangingPunct="1">
              <a:spcBef>
                <a:spcPct val="0"/>
              </a:spcBef>
            </a:pPr>
            <a:r>
              <a:rPr lang="cs-CZ" dirty="0" smtClean="0"/>
              <a:t>, obr 2 Letecký pohled na tepelnou elektrárnu </a:t>
            </a:r>
            <a:r>
              <a:rPr lang="cs-CZ" dirty="0" err="1" smtClean="0"/>
              <a:t>Prunéřov</a:t>
            </a:r>
            <a:endParaRPr lang="cs-CZ" dirty="0" smtClean="0"/>
          </a:p>
          <a:p>
            <a:pPr eaLnBrk="1" hangingPunct="1">
              <a:spcBef>
                <a:spcPct val="0"/>
              </a:spcBef>
            </a:pPr>
            <a:r>
              <a:rPr lang="cs-CZ" dirty="0" smtClean="0"/>
              <a:t>foto: Jiří Berger, ČTK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Obr.4 http://www.</a:t>
            </a:r>
            <a:r>
              <a:rPr lang="cs-CZ" dirty="0" err="1" smtClean="0"/>
              <a:t>cez.cz</a:t>
            </a:r>
            <a:r>
              <a:rPr lang="cs-CZ" dirty="0" smtClean="0"/>
              <a:t>/</a:t>
            </a:r>
            <a:r>
              <a:rPr lang="cs-CZ" dirty="0" err="1" smtClean="0"/>
              <a:t>cs</a:t>
            </a:r>
            <a:r>
              <a:rPr lang="cs-CZ" dirty="0" smtClean="0"/>
              <a:t>/</a:t>
            </a:r>
            <a:r>
              <a:rPr lang="cs-CZ" dirty="0" err="1" smtClean="0"/>
              <a:t>vyzkum</a:t>
            </a:r>
            <a:r>
              <a:rPr lang="cs-CZ" dirty="0" smtClean="0"/>
              <a:t>-a-</a:t>
            </a:r>
            <a:r>
              <a:rPr lang="cs-CZ" dirty="0" err="1" smtClean="0"/>
              <a:t>vzdelavani</a:t>
            </a:r>
            <a:r>
              <a:rPr lang="cs-CZ" dirty="0" smtClean="0"/>
              <a:t>/pro-pedagogy/</a:t>
            </a:r>
            <a:r>
              <a:rPr lang="cs-CZ" dirty="0" err="1" smtClean="0"/>
              <a:t>materialy</a:t>
            </a:r>
            <a:r>
              <a:rPr lang="cs-CZ" dirty="0" smtClean="0"/>
              <a:t>-pro-</a:t>
            </a:r>
            <a:r>
              <a:rPr lang="cs-CZ" dirty="0" err="1" smtClean="0"/>
              <a:t>vyuku</a:t>
            </a:r>
            <a:r>
              <a:rPr lang="cs-CZ" dirty="0" smtClean="0"/>
              <a:t>/tiskoviny/12.html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sps</a:t>
            </a:r>
            <a:r>
              <a:rPr lang="cs-CZ" dirty="0" smtClean="0"/>
              <a:t>-</a:t>
            </a:r>
            <a:r>
              <a:rPr lang="cs-CZ" dirty="0" err="1" smtClean="0"/>
              <a:t>ko.cz</a:t>
            </a:r>
            <a:r>
              <a:rPr lang="cs-CZ" dirty="0" smtClean="0"/>
              <a:t>/</a:t>
            </a:r>
            <a:r>
              <a:rPr lang="cs-CZ" dirty="0" err="1" smtClean="0"/>
              <a:t>documents</a:t>
            </a:r>
            <a:r>
              <a:rPr lang="cs-CZ" dirty="0" smtClean="0"/>
              <a:t>/MEC_kratochvil/TERMOMECHANIKA_INTERNET_DOC/26_</a:t>
            </a:r>
            <a:r>
              <a:rPr lang="cs-CZ" dirty="0" err="1" smtClean="0"/>
              <a:t>Clausius</a:t>
            </a:r>
            <a:r>
              <a:rPr lang="cs-CZ" dirty="0" smtClean="0"/>
              <a:t>_</a:t>
            </a:r>
            <a:r>
              <a:rPr lang="cs-CZ" dirty="0" err="1" smtClean="0"/>
              <a:t>Rankinuv</a:t>
            </a:r>
            <a:r>
              <a:rPr lang="cs-CZ" dirty="0" smtClean="0"/>
              <a:t>_cyklus.</a:t>
            </a:r>
            <a:r>
              <a:rPr lang="cs-CZ" dirty="0" err="1" smtClean="0"/>
              <a:t>pdf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baseline="0" dirty="0" smtClean="0"/>
              <a:t> </a:t>
            </a:r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dirty="0" smtClean="0"/>
              <a:t>Obr7</a:t>
            </a:r>
            <a:r>
              <a:rPr lang="cs-CZ" baseline="0" dirty="0" smtClean="0"/>
              <a:t> http://www.</a:t>
            </a:r>
            <a:r>
              <a:rPr lang="cs-CZ" baseline="0" dirty="0" err="1" smtClean="0"/>
              <a:t>cez.cz</a:t>
            </a:r>
            <a:r>
              <a:rPr lang="cs-CZ" baseline="0" dirty="0" smtClean="0"/>
              <a:t>/</a:t>
            </a:r>
            <a:r>
              <a:rPr lang="cs-CZ" baseline="0" dirty="0" err="1" smtClean="0"/>
              <a:t>cs</a:t>
            </a:r>
            <a:r>
              <a:rPr lang="cs-CZ" baseline="0" dirty="0" smtClean="0"/>
              <a:t>/</a:t>
            </a:r>
            <a:r>
              <a:rPr lang="cs-CZ" baseline="0" dirty="0" err="1" smtClean="0"/>
              <a:t>vyzkum</a:t>
            </a:r>
            <a:r>
              <a:rPr lang="cs-CZ" baseline="0" dirty="0" smtClean="0"/>
              <a:t>-a-</a:t>
            </a:r>
            <a:r>
              <a:rPr lang="cs-CZ" baseline="0" dirty="0" err="1" smtClean="0"/>
              <a:t>vzdelavani</a:t>
            </a:r>
            <a:r>
              <a:rPr lang="cs-CZ" baseline="0" dirty="0" smtClean="0"/>
              <a:t>/pro-studenty/</a:t>
            </a:r>
            <a:r>
              <a:rPr lang="cs-CZ" baseline="0" dirty="0" err="1" smtClean="0"/>
              <a:t>materialy</a:t>
            </a:r>
            <a:r>
              <a:rPr lang="cs-CZ" baseline="0" dirty="0" smtClean="0"/>
              <a:t>-ke-studiu.</a:t>
            </a:r>
            <a:r>
              <a:rPr lang="cs-CZ" baseline="0" dirty="0" err="1" smtClean="0"/>
              <a:t>html</a:t>
            </a:r>
            <a:endParaRPr lang="cs-CZ" baseline="0" dirty="0" smtClean="0"/>
          </a:p>
          <a:p>
            <a:pPr eaLnBrk="1" hangingPunct="1"/>
            <a:r>
              <a:rPr lang="cs-CZ" baseline="0" dirty="0" smtClean="0"/>
              <a:t>Obr 8 můj</a:t>
            </a:r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cs-CZ" dirty="0" smtClean="0"/>
              <a:t>Fluidní kotel zdroj http://www.</a:t>
            </a:r>
            <a:r>
              <a:rPr lang="cs-CZ" dirty="0" err="1" smtClean="0"/>
              <a:t>cez.cz</a:t>
            </a:r>
            <a:r>
              <a:rPr lang="cs-CZ" dirty="0" smtClean="0"/>
              <a:t>/</a:t>
            </a:r>
            <a:r>
              <a:rPr lang="cs-CZ" dirty="0" err="1" smtClean="0"/>
              <a:t>cs</a:t>
            </a:r>
            <a:r>
              <a:rPr lang="cs-CZ" dirty="0" smtClean="0"/>
              <a:t>/</a:t>
            </a:r>
            <a:r>
              <a:rPr lang="cs-CZ" dirty="0" err="1" smtClean="0"/>
              <a:t>vyzkum</a:t>
            </a:r>
            <a:r>
              <a:rPr lang="cs-CZ" dirty="0" smtClean="0"/>
              <a:t>-a-</a:t>
            </a:r>
            <a:r>
              <a:rPr lang="cs-CZ" dirty="0" err="1" smtClean="0"/>
              <a:t>vzdelavani</a:t>
            </a:r>
            <a:r>
              <a:rPr lang="cs-CZ" dirty="0" smtClean="0"/>
              <a:t>/pro-pedagogy/</a:t>
            </a:r>
            <a:r>
              <a:rPr lang="cs-CZ" dirty="0" err="1" smtClean="0"/>
              <a:t>materialy</a:t>
            </a:r>
            <a:r>
              <a:rPr lang="cs-CZ" dirty="0" smtClean="0"/>
              <a:t>-pro-</a:t>
            </a:r>
            <a:r>
              <a:rPr lang="cs-CZ" dirty="0" err="1" smtClean="0"/>
              <a:t>vyuku</a:t>
            </a:r>
            <a:r>
              <a:rPr lang="cs-CZ" dirty="0" smtClean="0"/>
              <a:t>/tiskoviny/12.html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dirty="0" smtClean="0"/>
              <a:t>Obr je můj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90570" eaLnBrk="1" hangingPunct="1">
              <a:spcBef>
                <a:spcPct val="0"/>
              </a:spcBef>
              <a:defRPr/>
            </a:pPr>
            <a:r>
              <a:rPr lang="cs-CZ" dirty="0" smtClean="0"/>
              <a:t>Zdroj</a:t>
            </a:r>
            <a:r>
              <a:rPr lang="cs-CZ" baseline="0" dirty="0" smtClean="0"/>
              <a:t> obr  11 http://www.</a:t>
            </a:r>
            <a:r>
              <a:rPr lang="cs-CZ" baseline="0" dirty="0" err="1" smtClean="0"/>
              <a:t>cez.cz</a:t>
            </a:r>
            <a:r>
              <a:rPr lang="cs-CZ" baseline="0" dirty="0" smtClean="0"/>
              <a:t>/</a:t>
            </a:r>
            <a:r>
              <a:rPr lang="cs-CZ" baseline="0" dirty="0" err="1" smtClean="0"/>
              <a:t>edee</a:t>
            </a:r>
            <a:r>
              <a:rPr lang="cs-CZ" baseline="0" dirty="0" smtClean="0"/>
              <a:t>/</a:t>
            </a:r>
            <a:r>
              <a:rPr lang="cs-CZ" baseline="0" dirty="0" err="1" smtClean="0"/>
              <a:t>content</a:t>
            </a:r>
            <a:r>
              <a:rPr lang="cs-CZ" baseline="0" dirty="0" smtClean="0"/>
              <a:t>/</a:t>
            </a:r>
            <a:r>
              <a:rPr lang="cs-CZ" baseline="0" dirty="0" err="1" smtClean="0"/>
              <a:t>file</a:t>
            </a:r>
            <a:r>
              <a:rPr lang="cs-CZ" baseline="0" dirty="0" smtClean="0"/>
              <a:t>/static/encyklopedie/</a:t>
            </a:r>
            <a:r>
              <a:rPr lang="cs-CZ" baseline="0" dirty="0" err="1" smtClean="0"/>
              <a:t>vykladovy</a:t>
            </a:r>
            <a:r>
              <a:rPr lang="cs-CZ" baseline="0" dirty="0" smtClean="0"/>
              <a:t>-</a:t>
            </a:r>
            <a:r>
              <a:rPr lang="cs-CZ" baseline="0" dirty="0" err="1" smtClean="0"/>
              <a:t>slovnik</a:t>
            </a:r>
            <a:r>
              <a:rPr lang="cs-CZ" baseline="0" dirty="0" smtClean="0"/>
              <a:t>-energetiky/hesla/</a:t>
            </a:r>
            <a:r>
              <a:rPr lang="cs-CZ" baseline="0" dirty="0" err="1" smtClean="0"/>
              <a:t>odluc</a:t>
            </a:r>
            <a:r>
              <a:rPr lang="cs-CZ" baseline="0" dirty="0" smtClean="0"/>
              <a:t>_popil.</a:t>
            </a:r>
            <a:r>
              <a:rPr lang="cs-CZ" baseline="0" dirty="0" err="1" smtClean="0"/>
              <a:t>html</a:t>
            </a:r>
            <a:r>
              <a:rPr lang="cs-CZ" baseline="0" dirty="0" smtClean="0"/>
              <a:t>,   obr 12  je můj</a:t>
            </a:r>
            <a:endParaRPr lang="cs-CZ" dirty="0" smtClean="0"/>
          </a:p>
          <a:p>
            <a:pPr eaLnBrk="1" hangingPunct="1"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baseline="0" dirty="0" smtClean="0"/>
              <a:t> </a:t>
            </a:r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baseline="0" dirty="0" smtClean="0"/>
              <a:t> zdroj obr </a:t>
            </a:r>
            <a:r>
              <a:rPr lang="cs-CZ" dirty="0" smtClean="0"/>
              <a:t>www.</a:t>
            </a:r>
            <a:r>
              <a:rPr lang="cs-CZ" dirty="0" err="1" smtClean="0"/>
              <a:t>cez.cz</a:t>
            </a:r>
            <a:r>
              <a:rPr lang="cs-CZ" dirty="0" smtClean="0"/>
              <a:t>/</a:t>
            </a:r>
            <a:r>
              <a:rPr lang="cs-CZ" dirty="0" err="1" smtClean="0"/>
              <a:t>cs</a:t>
            </a:r>
            <a:r>
              <a:rPr lang="cs-CZ" dirty="0" smtClean="0"/>
              <a:t>/</a:t>
            </a:r>
            <a:r>
              <a:rPr lang="cs-CZ" dirty="0" err="1" smtClean="0"/>
              <a:t>vyzkum</a:t>
            </a:r>
            <a:r>
              <a:rPr lang="cs-CZ" dirty="0" smtClean="0"/>
              <a:t>-a-</a:t>
            </a:r>
            <a:r>
              <a:rPr lang="cs-CZ" dirty="0" err="1" smtClean="0"/>
              <a:t>vzdelavani</a:t>
            </a:r>
            <a:r>
              <a:rPr lang="cs-CZ" dirty="0" smtClean="0"/>
              <a:t>/pro-pedagogy/</a:t>
            </a:r>
            <a:r>
              <a:rPr lang="cs-CZ" dirty="0" err="1" smtClean="0"/>
              <a:t>materialy</a:t>
            </a:r>
            <a:r>
              <a:rPr lang="cs-CZ" dirty="0" smtClean="0"/>
              <a:t>-pro-</a:t>
            </a:r>
            <a:r>
              <a:rPr lang="cs-CZ" dirty="0" err="1" smtClean="0"/>
              <a:t>vyuku</a:t>
            </a:r>
            <a:r>
              <a:rPr lang="cs-CZ" smtClean="0"/>
              <a:t>/tiskoviny/12.html</a:t>
            </a:r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16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C706B4-366C-49B8-B5B3-69711654D482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D4475D-FEA5-4845-9F20-36CD60BC2F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748A5B-F883-4DF5-A450-E8B6795C8461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9F4D5F-EB6D-47F8-ABA3-810DB67834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EC4F03-D1EB-43EE-8153-6228CA738A70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635789-DF09-4680-AB9E-8956370F7C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8AF82-A9D3-499B-85C4-5BD7C8112772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41839-CC58-4BDA-8D9D-E39B3F175E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947E61-0681-405C-B97E-7104E9177E66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3C123A-E4B3-4A1B-8C1A-865D01BD73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1F648B-CDFB-4FCA-AEA9-71BA9AFFE8EF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D56754-1C22-4F99-941F-602DF045CF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18AA11-2A91-4CEC-A953-B57F946AD443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BF887C-3B9B-4597-9AAB-256C528C2F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529B40-EA50-43BC-AFEE-BEA38C5D3CB2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E9D7CB-F70C-462F-A0F1-2283DB79F0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06ED6B-F782-4541-988C-F53DFA6E08CA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67F122-7EE4-4951-9D55-35B245EB7D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E85CEC-7C0C-4B1A-93C1-612958651C82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F319F-C555-4F8B-92EF-561F442F4A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4F2E2-F9E9-4269-9FDC-AFFD1CEA3DC7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196076-7C92-4AEB-9E03-64E0366900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922CA7-F276-46DA-BD6D-6557B4330253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639135-3FA6-4F8F-A071-C4AAC71A85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0" r:id="rId4"/>
    <p:sldLayoutId id="2147483786" r:id="rId5"/>
    <p:sldLayoutId id="2147483781" r:id="rId6"/>
    <p:sldLayoutId id="2147483787" r:id="rId7"/>
    <p:sldLayoutId id="2147483788" r:id="rId8"/>
    <p:sldLayoutId id="2147483789" r:id="rId9"/>
    <p:sldLayoutId id="2147483782" r:id="rId10"/>
    <p:sldLayoutId id="2147483790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il_fi" descr="OPVK_hor_zakladni_logolink_RGB_cz-1024x2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0732" y="764704"/>
            <a:ext cx="7602537" cy="16557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243" name="TextovéPole 6"/>
          <p:cNvSpPr txBox="1">
            <a:spLocks noChangeArrowheads="1"/>
          </p:cNvSpPr>
          <p:nvPr/>
        </p:nvSpPr>
        <p:spPr bwMode="auto">
          <a:xfrm>
            <a:off x="1258888" y="3716338"/>
            <a:ext cx="7345362" cy="280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 dirty="0">
                <a:latin typeface="Franklin Gothic Book" pitchFamily="34" charset="0"/>
              </a:rPr>
              <a:t>NÁZEV PROJEKTU:	</a:t>
            </a:r>
            <a:r>
              <a:rPr lang="cs-CZ" sz="1600" dirty="0">
                <a:latin typeface="Franklin Gothic Book" pitchFamily="34" charset="0"/>
              </a:rPr>
              <a:t>INVESTICE DO VZDĚLÁNÍ NESOU NEJVYŠŠÍ ÚROK</a:t>
            </a:r>
            <a:endParaRPr lang="cs-CZ" sz="1600" b="1" dirty="0">
              <a:latin typeface="Franklin Gothic Book" pitchFamily="34" charset="0"/>
            </a:endParaRPr>
          </a:p>
          <a:p>
            <a:endParaRPr lang="cs-CZ" sz="1600" b="1" dirty="0">
              <a:latin typeface="Franklin Gothic Book" pitchFamily="34" charset="0"/>
            </a:endParaRPr>
          </a:p>
          <a:p>
            <a:r>
              <a:rPr lang="cs-CZ" sz="1600" b="1" dirty="0">
                <a:latin typeface="Franklin Gothic Book" pitchFamily="34" charset="0"/>
              </a:rPr>
              <a:t> ČÍSLO PROJEKTU:	</a:t>
            </a:r>
            <a:r>
              <a:rPr lang="cs-CZ" sz="1600" dirty="0">
                <a:latin typeface="Franklin Gothic Book" pitchFamily="34" charset="0"/>
              </a:rPr>
              <a:t> CZ.1.07/1.5.00/34.0521</a:t>
            </a:r>
            <a:endParaRPr lang="cs-CZ" sz="1600" b="1" dirty="0">
              <a:latin typeface="Franklin Gothic Book" pitchFamily="34" charset="0"/>
            </a:endParaRPr>
          </a:p>
          <a:p>
            <a:endParaRPr lang="cs-CZ" sz="1600" b="1" dirty="0">
              <a:latin typeface="Franklin Gothic Book" pitchFamily="34" charset="0"/>
            </a:endParaRPr>
          </a:p>
          <a:p>
            <a:r>
              <a:rPr lang="cs-CZ" sz="1600" b="1" dirty="0">
                <a:latin typeface="Franklin Gothic Book" pitchFamily="34" charset="0"/>
              </a:rPr>
              <a:t>                   AUTOR</a:t>
            </a:r>
            <a:r>
              <a:rPr lang="cs-CZ" sz="1600" dirty="0">
                <a:latin typeface="Franklin Gothic Book" pitchFamily="34" charset="0"/>
              </a:rPr>
              <a:t>:	ING. ZUZANA KERNDLOVÁ</a:t>
            </a:r>
          </a:p>
          <a:p>
            <a:r>
              <a:rPr lang="cs-CZ" sz="1600" dirty="0">
                <a:latin typeface="Franklin Gothic Book" pitchFamily="34" charset="0"/>
              </a:rPr>
              <a:t/>
            </a:r>
            <a:br>
              <a:rPr lang="cs-CZ" sz="1600" dirty="0">
                <a:latin typeface="Franklin Gothic Book" pitchFamily="34" charset="0"/>
              </a:rPr>
            </a:br>
            <a:r>
              <a:rPr lang="cs-CZ" sz="1600" dirty="0">
                <a:latin typeface="Franklin Gothic Book" pitchFamily="34" charset="0"/>
              </a:rPr>
              <a:t> </a:t>
            </a:r>
            <a:r>
              <a:rPr lang="cs-CZ" sz="1600" b="1" dirty="0">
                <a:latin typeface="Franklin Gothic Book" pitchFamily="34" charset="0"/>
              </a:rPr>
              <a:t>TEMATICKÁ SADA</a:t>
            </a:r>
            <a:r>
              <a:rPr lang="cs-CZ" sz="1600" dirty="0">
                <a:latin typeface="Franklin Gothic Book" pitchFamily="34" charset="0"/>
              </a:rPr>
              <a:t>:	ELEKTROENERGETIKA PRO ŽÁKY </a:t>
            </a:r>
            <a:r>
              <a:rPr lang="cs-CZ" sz="1600" dirty="0" smtClean="0">
                <a:latin typeface="Franklin Gothic Book" pitchFamily="34" charset="0"/>
              </a:rPr>
              <a:t>4. </a:t>
            </a:r>
            <a:r>
              <a:rPr lang="cs-CZ" sz="1600" dirty="0">
                <a:latin typeface="Franklin Gothic Book" pitchFamily="34" charset="0"/>
              </a:rPr>
              <a:t>ROČNÍKŮ STŘEDNÍ ŠKOLY</a:t>
            </a:r>
          </a:p>
          <a:p>
            <a:r>
              <a:rPr lang="cs-CZ" sz="1600" dirty="0">
                <a:latin typeface="Franklin Gothic Book" pitchFamily="34" charset="0"/>
              </a:rPr>
              <a:t/>
            </a:r>
            <a:br>
              <a:rPr lang="cs-CZ" sz="1600" dirty="0">
                <a:latin typeface="Franklin Gothic Book" pitchFamily="34" charset="0"/>
              </a:rPr>
            </a:br>
            <a:r>
              <a:rPr lang="cs-CZ" sz="1600" dirty="0">
                <a:latin typeface="Franklin Gothic Book" pitchFamily="34" charset="0"/>
              </a:rPr>
              <a:t>                     </a:t>
            </a:r>
            <a:r>
              <a:rPr lang="cs-CZ" sz="1600" b="1" dirty="0">
                <a:latin typeface="Franklin Gothic Book" pitchFamily="34" charset="0"/>
              </a:rPr>
              <a:t>TÉMA</a:t>
            </a:r>
            <a:r>
              <a:rPr lang="cs-CZ" sz="1600" dirty="0">
                <a:latin typeface="Franklin Gothic Book" pitchFamily="34" charset="0"/>
              </a:rPr>
              <a:t>:	</a:t>
            </a:r>
            <a:r>
              <a:rPr lang="cs-CZ" sz="1600" cap="all" dirty="0" smtClean="0">
                <a:latin typeface="Franklin Gothic Book" pitchFamily="34" charset="0"/>
              </a:rPr>
              <a:t>tepelné elektrárny</a:t>
            </a:r>
            <a:endParaRPr lang="cs-CZ" sz="1600" cap="all" dirty="0">
              <a:latin typeface="Franklin Gothic Book" pitchFamily="34" charset="0"/>
            </a:endParaRPr>
          </a:p>
          <a:p>
            <a:r>
              <a:rPr lang="cs-CZ" sz="1600" dirty="0">
                <a:latin typeface="Franklin Gothic Book" pitchFamily="34" charset="0"/>
              </a:rPr>
              <a:t/>
            </a:r>
            <a:br>
              <a:rPr lang="cs-CZ" sz="1600" dirty="0">
                <a:latin typeface="Franklin Gothic Book" pitchFamily="34" charset="0"/>
              </a:rPr>
            </a:br>
            <a:r>
              <a:rPr lang="cs-CZ" sz="1600" b="1" dirty="0">
                <a:latin typeface="Franklin Gothic Book" pitchFamily="34" charset="0"/>
              </a:rPr>
              <a:t>ČÍSLO MATERIÁLU</a:t>
            </a:r>
            <a:r>
              <a:rPr lang="cs-CZ" sz="1600" dirty="0">
                <a:latin typeface="Franklin Gothic Book" pitchFamily="34" charset="0"/>
              </a:rPr>
              <a:t>:	</a:t>
            </a:r>
            <a:r>
              <a:rPr lang="cs-CZ" sz="1600" dirty="0" smtClean="0">
                <a:latin typeface="Franklin Gothic Book" pitchFamily="34" charset="0"/>
              </a:rPr>
              <a:t>VY_52_INOVACE_03_17_KEZU</a:t>
            </a:r>
            <a:endParaRPr lang="cs-CZ" sz="1600" dirty="0">
              <a:latin typeface="Franklin Gothic Book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2344" y="260350"/>
            <a:ext cx="7199313" cy="15684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TextovéPole 13"/>
          <p:cNvSpPr txBox="1"/>
          <p:nvPr/>
        </p:nvSpPr>
        <p:spPr>
          <a:xfrm>
            <a:off x="2718185" y="6402388"/>
            <a:ext cx="3707631" cy="3397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1600" b="1" dirty="0" smtClean="0">
                <a:latin typeface="+mn-lt"/>
              </a:rPr>
              <a:t>Investice do vzdělání nesou nejvyšší úrok</a:t>
            </a:r>
            <a:endParaRPr lang="cs-CZ" sz="1600" b="1" dirty="0">
              <a:latin typeface="+mn-lt"/>
            </a:endParaRPr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971600" y="2060848"/>
          <a:ext cx="7200799" cy="4176461"/>
        </p:xfrm>
        <a:graphic>
          <a:graphicData uri="http://schemas.openxmlformats.org/drawingml/2006/table">
            <a:tbl>
              <a:tblPr/>
              <a:tblGrid>
                <a:gridCol w="1656184"/>
                <a:gridCol w="144016"/>
                <a:gridCol w="5400599"/>
              </a:tblGrid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Název projektu: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Investice do vzdělání nesou nejvyšší úrok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Číslo projektu: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CZ.1.07/1.5.00/34.0521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2399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Číslo a název šablony: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V/2 - Inovace a zkvalitnění směřující k rozvoji odborných kompetencí žáků středních škol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Téma sady: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Elektroenergetika pro žáky </a:t>
                      </a:r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4. </a:t>
                      </a:r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ročníků střední školy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Téma: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Tepelné</a:t>
                      </a:r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elektrárny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Číslo materiálu: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VY_52_INOVACE_03_17_KEZU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2399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Druh učebního materiálu: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Prezentace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Předmět: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Elektroenergetika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Ročník: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Třída: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Z4K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Autor: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Ing. Zuzana Kerndlová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Datum vytvoření: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29.8.2013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Datum ověření: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29.1.2014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Ověřil: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Autor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14227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Anotace: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Materiál</a:t>
                      </a:r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je určen pro 4. ročník SPŠEIT. Jedná se o výkladovou prezentaci  k problematice tepelných elektráren. Studenti se seznámí s jednotlivými částmi tepelné elektrárny, s principem její činnosti a technologickými postupy.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Klíčová slova: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 dirty="0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Tepelná elektrárny, fluidní kotel, palivo, turbína, odsíření, kogenerace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924944"/>
            <a:ext cx="7750696" cy="504056"/>
          </a:xfrm>
        </p:spPr>
        <p:txBody>
          <a:bodyPr>
            <a:noAutofit/>
          </a:bodyPr>
          <a:lstStyle/>
          <a:p>
            <a:pPr algn="l">
              <a:defRPr/>
            </a:pPr>
            <a:r>
              <a:rPr lang="cs-CZ" sz="2800" dirty="0" smtClean="0"/>
              <a:t>Tepelné elektrárny</a:t>
            </a:r>
            <a:endParaRPr lang="cs-CZ" sz="2800" dirty="0"/>
          </a:p>
        </p:txBody>
      </p:sp>
      <p:sp>
        <p:nvSpPr>
          <p:cNvPr id="11267" name="TextovéPole 5"/>
          <p:cNvSpPr txBox="1">
            <a:spLocks noChangeArrowheads="1"/>
          </p:cNvSpPr>
          <p:nvPr/>
        </p:nvSpPr>
        <p:spPr bwMode="auto">
          <a:xfrm>
            <a:off x="5511279" y="5589240"/>
            <a:ext cx="3635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ING. ZUZANA KERNDLOVÁ</a:t>
            </a:r>
          </a:p>
        </p:txBody>
      </p:sp>
      <p:sp>
        <p:nvSpPr>
          <p:cNvPr id="11268" name="TextovéPole 6"/>
          <p:cNvSpPr txBox="1">
            <a:spLocks noChangeArrowheads="1"/>
          </p:cNvSpPr>
          <p:nvPr/>
        </p:nvSpPr>
        <p:spPr bwMode="auto">
          <a:xfrm>
            <a:off x="5508104" y="6022628"/>
            <a:ext cx="14287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BRNO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428604"/>
            <a:ext cx="8686800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elektrárny čez na fosilní paliva</a:t>
            </a:r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8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TextovéPole 8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9" name="Přímá spojovací čára 18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4/17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6" name="Zahnutá šipka doprava 15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Zahnutá šipka doleva 16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pic>
        <p:nvPicPr>
          <p:cNvPr id="11" name="Obrázek 10" descr="elektrarny na fosilni paliva.PNG"/>
          <p:cNvPicPr>
            <a:picLocks noChangeAspect="1"/>
          </p:cNvPicPr>
          <p:nvPr/>
        </p:nvPicPr>
        <p:blipFill>
          <a:blip r:embed="rId4" cstate="print"/>
          <a:srcRect l="5386" t="2043" r="2693" b="2043"/>
          <a:stretch>
            <a:fillRect/>
          </a:stretch>
        </p:blipFill>
        <p:spPr>
          <a:xfrm rot="5400000">
            <a:off x="2184137" y="618797"/>
            <a:ext cx="4313287" cy="59331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TextovéPole 11"/>
          <p:cNvSpPr txBox="1"/>
          <p:nvPr/>
        </p:nvSpPr>
        <p:spPr>
          <a:xfrm>
            <a:off x="3127146" y="5882034"/>
            <a:ext cx="242726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i="1" dirty="0" smtClean="0">
                <a:latin typeface="+mn-lt"/>
              </a:rPr>
              <a:t>Obr. 1 Elektrárny na fosilní paliva ČEZ</a:t>
            </a:r>
            <a:endParaRPr lang="cs-CZ" sz="1100" i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32" y="447660"/>
            <a:ext cx="8686800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Základní pojmy</a:t>
            </a:r>
            <a:endParaRPr lang="cs-CZ" sz="2400" dirty="0"/>
          </a:p>
        </p:txBody>
      </p:sp>
      <p:sp>
        <p:nvSpPr>
          <p:cNvPr id="13315" name="Zástupný symbol pro obsah 3"/>
          <p:cNvSpPr>
            <a:spLocks noGrp="1"/>
          </p:cNvSpPr>
          <p:nvPr>
            <p:ph idx="1"/>
          </p:nvPr>
        </p:nvSpPr>
        <p:spPr>
          <a:xfrm>
            <a:off x="590550" y="1546225"/>
            <a:ext cx="7981950" cy="4525963"/>
          </a:xfrm>
        </p:spPr>
        <p:txBody>
          <a:bodyPr/>
          <a:lstStyle/>
          <a:p>
            <a:pPr eaLnBrk="1" hangingPunct="1">
              <a:spcAft>
                <a:spcPts val="1800"/>
              </a:spcAft>
              <a:buFont typeface="Wingdings 2" pitchFamily="18" charset="2"/>
              <a:buNone/>
            </a:pPr>
            <a:r>
              <a:rPr lang="cs-CZ" sz="2000" dirty="0" smtClean="0"/>
              <a:t>DRUHY  ENERGETICKÝCH VÝROBEN</a:t>
            </a:r>
          </a:p>
          <a:p>
            <a:pPr eaLnBrk="1" hangingPunct="1">
              <a:spcAft>
                <a:spcPts val="1200"/>
              </a:spcAft>
              <a:buFont typeface="Wingdings" pitchFamily="2" charset="2"/>
              <a:buChar char="q"/>
            </a:pPr>
            <a:r>
              <a:rPr lang="cs-CZ" sz="2000" b="1" dirty="0" smtClean="0"/>
              <a:t>Kondenzační elektrárna </a:t>
            </a:r>
            <a:r>
              <a:rPr lang="cs-CZ" sz="2000" dirty="0" smtClean="0"/>
              <a:t>dodává el. energii z kondenzačních soustrojí.</a:t>
            </a:r>
          </a:p>
          <a:p>
            <a:pPr eaLnBrk="1" hangingPunct="1">
              <a:spcAft>
                <a:spcPts val="1200"/>
              </a:spcAft>
              <a:buFont typeface="Wingdings" pitchFamily="2" charset="2"/>
              <a:buChar char="q"/>
            </a:pPr>
            <a:r>
              <a:rPr lang="cs-CZ" sz="2000" b="1" dirty="0" smtClean="0"/>
              <a:t>Teplárna</a:t>
            </a:r>
            <a:r>
              <a:rPr lang="cs-CZ" sz="2000" dirty="0" smtClean="0"/>
              <a:t> dodává tepelnou a el. energii z protitlakových </a:t>
            </a:r>
            <a:r>
              <a:rPr lang="cs-CZ" sz="2000" dirty="0" err="1" smtClean="0"/>
              <a:t>turbostrojí</a:t>
            </a:r>
            <a:r>
              <a:rPr lang="cs-CZ" sz="2000" dirty="0" smtClean="0"/>
              <a:t>.</a:t>
            </a:r>
          </a:p>
          <a:p>
            <a:pPr eaLnBrk="1" hangingPunct="1">
              <a:spcAft>
                <a:spcPts val="1200"/>
              </a:spcAft>
              <a:buFont typeface="Wingdings" pitchFamily="2" charset="2"/>
              <a:buChar char="q"/>
            </a:pPr>
            <a:r>
              <a:rPr lang="cs-CZ" sz="2000" b="1" dirty="0" smtClean="0"/>
              <a:t>Kondenzační elektrárna s odběrem tepla </a:t>
            </a:r>
            <a:r>
              <a:rPr lang="cs-CZ" sz="2000" dirty="0" smtClean="0"/>
              <a:t>dodává el. i tepelnou energii, vybavena kondenzačními odběrovými soustrojími.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cs-CZ" sz="2000" b="1" dirty="0" smtClean="0"/>
              <a:t>Paroplynová elektrárna </a:t>
            </a:r>
            <a:r>
              <a:rPr lang="cs-CZ" sz="2000" dirty="0" smtClean="0"/>
              <a:t>dodává tepelnou a el. energii ze spalovacích soustrojí a parních soustrojí.             </a:t>
            </a:r>
          </a:p>
        </p:txBody>
      </p:sp>
      <p:pic>
        <p:nvPicPr>
          <p:cNvPr id="12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3" name="TextovéPole 12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5/17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7" name="Zahnutá šipka doprava 16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8" name="Zahnutá šipka doleva 17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4628" y="500042"/>
            <a:ext cx="8199338" cy="685784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Tepelná elektrárna</a:t>
            </a:r>
            <a:endParaRPr lang="cs-CZ" sz="2400" dirty="0"/>
          </a:p>
        </p:txBody>
      </p:sp>
      <p:pic>
        <p:nvPicPr>
          <p:cNvPr id="11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TextovéPole 11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4" name="Přímá spojovací čára 13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6</a:t>
            </a: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/17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6" name="Zahnutá šipka doprava 15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Zahnutá šipka doleva 16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00034" y="1428736"/>
            <a:ext cx="82153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n-lt"/>
              </a:rPr>
              <a:t>V tepelné elektrárně dochází k přeměně tepelné energie na mechanickou, která se dále mění v elektrickou.</a:t>
            </a:r>
            <a:endParaRPr lang="cs-CZ" dirty="0">
              <a:latin typeface="+mn-lt"/>
            </a:endParaRPr>
          </a:p>
        </p:txBody>
      </p:sp>
      <p:pic>
        <p:nvPicPr>
          <p:cNvPr id="20" name="Obrázek 19" descr="DSCN236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6838" y="2527535"/>
            <a:ext cx="3291840" cy="24688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1" name="TextovéPole 20"/>
          <p:cNvSpPr txBox="1"/>
          <p:nvPr/>
        </p:nvSpPr>
        <p:spPr>
          <a:xfrm>
            <a:off x="1602355" y="5214950"/>
            <a:ext cx="154080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i="1" dirty="0" smtClean="0">
                <a:latin typeface="+mn-lt"/>
              </a:rPr>
              <a:t>Obr.1 Elektrárna Poříčí</a:t>
            </a:r>
            <a:endParaRPr lang="cs-CZ" sz="1100" i="1" dirty="0">
              <a:latin typeface="+mn-lt"/>
            </a:endParaRPr>
          </a:p>
        </p:txBody>
      </p:sp>
      <p:pic>
        <p:nvPicPr>
          <p:cNvPr id="19" name="Obrázek 18" descr="elektrárna prunerov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72014" y="2566903"/>
            <a:ext cx="3886200" cy="24337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TextovéPole 21"/>
          <p:cNvSpPr txBox="1"/>
          <p:nvPr/>
        </p:nvSpPr>
        <p:spPr>
          <a:xfrm>
            <a:off x="5501242" y="5214950"/>
            <a:ext cx="174759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i="1" dirty="0" smtClean="0">
                <a:latin typeface="+mn-lt"/>
              </a:rPr>
              <a:t>Obr.2 Elektrárna </a:t>
            </a:r>
            <a:r>
              <a:rPr lang="cs-CZ" sz="1100" i="1" dirty="0" err="1" smtClean="0">
                <a:latin typeface="+mn-lt"/>
              </a:rPr>
              <a:t>Prunéřov</a:t>
            </a:r>
            <a:endParaRPr lang="cs-CZ" sz="1100" i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2263" y="663575"/>
            <a:ext cx="878681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cap="all" dirty="0" smtClean="0">
                <a:latin typeface="+mj-lt"/>
                <a:cs typeface="+mn-cs"/>
              </a:rPr>
              <a:t>Základní schéma tepelné elektrárny</a:t>
            </a:r>
            <a:endParaRPr lang="cs-CZ" sz="2400" cap="all" dirty="0">
              <a:latin typeface="+mj-lt"/>
              <a:cs typeface="+mn-cs"/>
            </a:endParaRPr>
          </a:p>
        </p:txBody>
      </p:sp>
      <p:pic>
        <p:nvPicPr>
          <p:cNvPr id="11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TextovéPole 11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4" name="Přímá spojovací čára 13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7</a:t>
            </a: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/17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6" name="Zahnutá šipka doprava 15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Zahnutá šipka doleva 16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5372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5374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0" y="1085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0" y="10572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4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0" y="1066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45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8446" name="Rectangle 14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30" name="Obrázek 29" descr="schema tepelne elektrarny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76000" y="1381440"/>
            <a:ext cx="5992000" cy="44124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1" name="TextovéPole 30"/>
          <p:cNvSpPr txBox="1"/>
          <p:nvPr/>
        </p:nvSpPr>
        <p:spPr>
          <a:xfrm>
            <a:off x="3491416" y="5882034"/>
            <a:ext cx="216116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i="1" dirty="0" smtClean="0">
                <a:latin typeface="+mn-lt"/>
              </a:rPr>
              <a:t>Obr.3 Schéma tepelné elektrárny</a:t>
            </a:r>
            <a:endParaRPr lang="cs-CZ" sz="1100" i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457200"/>
            <a:ext cx="8686800" cy="84124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err="1" smtClean="0"/>
              <a:t>Clausiův</a:t>
            </a:r>
            <a:r>
              <a:rPr lang="cs-CZ" sz="2400" dirty="0" smtClean="0"/>
              <a:t>-</a:t>
            </a:r>
            <a:r>
              <a:rPr lang="cs-CZ" sz="2400" dirty="0" err="1" smtClean="0"/>
              <a:t>rankinův</a:t>
            </a:r>
            <a:r>
              <a:rPr lang="cs-CZ" sz="2400" dirty="0" smtClean="0"/>
              <a:t> cyklus</a:t>
            </a:r>
            <a:endParaRPr lang="cs-CZ" sz="2400" dirty="0"/>
          </a:p>
        </p:txBody>
      </p:sp>
      <p:pic>
        <p:nvPicPr>
          <p:cNvPr id="60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1" name="TextovéPole 60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63" name="Přímá spojovací čára 62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ovéPole 63"/>
          <p:cNvSpPr txBox="1"/>
          <p:nvPr/>
        </p:nvSpPr>
        <p:spPr>
          <a:xfrm>
            <a:off x="8104188" y="6442075"/>
            <a:ext cx="576262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8</a:t>
            </a: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/17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65" name="Zahnutá šipka doprava 64"/>
          <p:cNvSpPr/>
          <p:nvPr/>
        </p:nvSpPr>
        <p:spPr>
          <a:xfrm>
            <a:off x="8027988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66" name="Zahnutá šipka doleva 65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pic>
        <p:nvPicPr>
          <p:cNvPr id="11" name="Obrázek 10" descr="causiuv rankinuv cyklus.PNG"/>
          <p:cNvPicPr>
            <a:picLocks noChangeAspect="1"/>
          </p:cNvPicPr>
          <p:nvPr/>
        </p:nvPicPr>
        <p:blipFill>
          <a:blip r:embed="rId4" cstate="print"/>
          <a:srcRect l="5241" t="2643" r="7206" b="8811"/>
          <a:stretch>
            <a:fillRect/>
          </a:stretch>
        </p:blipFill>
        <p:spPr>
          <a:xfrm>
            <a:off x="1866967" y="2214554"/>
            <a:ext cx="3464022" cy="26047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TextovéPole 13"/>
          <p:cNvSpPr txBox="1"/>
          <p:nvPr/>
        </p:nvSpPr>
        <p:spPr>
          <a:xfrm>
            <a:off x="5759617" y="2398833"/>
            <a:ext cx="2027093" cy="22775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1600" dirty="0" smtClean="0">
                <a:latin typeface="+mn-lt"/>
              </a:rPr>
              <a:t>NČ napájecí čerpadlo</a:t>
            </a:r>
          </a:p>
          <a:p>
            <a:pPr>
              <a:spcAft>
                <a:spcPts val="600"/>
              </a:spcAft>
            </a:pPr>
            <a:r>
              <a:rPr lang="cs-CZ" sz="1600" dirty="0" smtClean="0">
                <a:latin typeface="+mn-lt"/>
              </a:rPr>
              <a:t>OV ohřívák vody</a:t>
            </a:r>
          </a:p>
          <a:p>
            <a:pPr>
              <a:spcAft>
                <a:spcPts val="600"/>
              </a:spcAft>
            </a:pPr>
            <a:r>
              <a:rPr lang="cs-CZ" sz="1600" dirty="0" smtClean="0">
                <a:latin typeface="+mn-lt"/>
              </a:rPr>
              <a:t>VY výparník</a:t>
            </a:r>
          </a:p>
          <a:p>
            <a:pPr>
              <a:spcAft>
                <a:spcPts val="600"/>
              </a:spcAft>
            </a:pPr>
            <a:r>
              <a:rPr lang="cs-CZ" sz="1600" dirty="0" smtClean="0">
                <a:latin typeface="+mn-lt"/>
              </a:rPr>
              <a:t>PP přehřívák páry</a:t>
            </a:r>
          </a:p>
          <a:p>
            <a:pPr>
              <a:spcAft>
                <a:spcPts val="600"/>
              </a:spcAft>
            </a:pPr>
            <a:r>
              <a:rPr lang="cs-CZ" sz="1600" dirty="0" smtClean="0">
                <a:latin typeface="+mn-lt"/>
              </a:rPr>
              <a:t>T    turbína</a:t>
            </a:r>
          </a:p>
          <a:p>
            <a:pPr>
              <a:spcAft>
                <a:spcPts val="600"/>
              </a:spcAft>
            </a:pPr>
            <a:r>
              <a:rPr lang="cs-CZ" sz="1600" dirty="0" smtClean="0">
                <a:latin typeface="+mn-lt"/>
              </a:rPr>
              <a:t>KO kondenzátor</a:t>
            </a:r>
          </a:p>
          <a:p>
            <a:pPr>
              <a:spcAft>
                <a:spcPts val="600"/>
              </a:spcAft>
            </a:pPr>
            <a:r>
              <a:rPr lang="cs-CZ" sz="1600" dirty="0" smtClean="0">
                <a:latin typeface="+mn-lt"/>
              </a:rPr>
              <a:t>G    generátor</a:t>
            </a:r>
            <a:endParaRPr lang="cs-CZ" sz="1600" dirty="0">
              <a:latin typeface="+mn-lt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506371" y="4914836"/>
            <a:ext cx="205697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i="1" dirty="0" smtClean="0">
                <a:latin typeface="+mn-lt"/>
              </a:rPr>
              <a:t>Obr.4 </a:t>
            </a:r>
            <a:r>
              <a:rPr lang="cs-CZ" sz="1100" i="1" dirty="0" err="1" smtClean="0">
                <a:latin typeface="+mn-lt"/>
              </a:rPr>
              <a:t>Clausiův</a:t>
            </a:r>
            <a:r>
              <a:rPr lang="cs-CZ" sz="1100" i="1" dirty="0" smtClean="0">
                <a:latin typeface="+mn-lt"/>
              </a:rPr>
              <a:t>-</a:t>
            </a:r>
            <a:r>
              <a:rPr lang="cs-CZ" sz="1100" i="1" dirty="0" err="1" smtClean="0">
                <a:latin typeface="+mn-lt"/>
              </a:rPr>
              <a:t>Rankinův</a:t>
            </a:r>
            <a:r>
              <a:rPr lang="cs-CZ" sz="1100" i="1" dirty="0" smtClean="0">
                <a:latin typeface="+mn-lt"/>
              </a:rPr>
              <a:t> cyklus</a:t>
            </a:r>
            <a:endParaRPr lang="cs-CZ" sz="1100" i="1" dirty="0">
              <a:latin typeface="+mn-lt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71472" y="1428736"/>
            <a:ext cx="8001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n-lt"/>
              </a:rPr>
              <a:t>Uzavřený  oběh využívající změny pracovní látky měnící v průběhu cyklu své skupenství.</a:t>
            </a:r>
            <a:endParaRPr lang="cs-CZ" dirty="0">
              <a:latin typeface="+mn-lt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857224" y="535782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321439" y="5286388"/>
            <a:ext cx="85011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n-lt"/>
              </a:rPr>
              <a:t>Voda → napájecí čerpadlo → kotel → ohřev za konstantního tlaku → vznik páry → za konstantního tlaku do turbíny → expanze → kondenzátor (zkapalnění za konstantního tlaku) → napájecí čerpadlo.</a:t>
            </a:r>
            <a:endParaRPr lang="cs-CZ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14324" y="357166"/>
            <a:ext cx="8829676" cy="78581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Základní části tepelné elektrárny - palivo</a:t>
            </a:r>
            <a:endParaRPr lang="cs-CZ" sz="2400" dirty="0"/>
          </a:p>
        </p:txBody>
      </p:sp>
      <p:pic>
        <p:nvPicPr>
          <p:cNvPr id="17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8" name="TextovéPole 17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9</a:t>
            </a: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/17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22" name="Zahnutá šipka doprava 21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3" name="Zahnutá šipka doleva 22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pic>
        <p:nvPicPr>
          <p:cNvPr id="13" name="Obrázek 12" descr="DSCN235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3333" y="1500174"/>
            <a:ext cx="2567635" cy="34235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TextovéPole 13"/>
          <p:cNvSpPr txBox="1"/>
          <p:nvPr/>
        </p:nvSpPr>
        <p:spPr>
          <a:xfrm>
            <a:off x="928662" y="314324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  <p:pic>
        <p:nvPicPr>
          <p:cNvPr id="15" name="Obrázek 14" descr="P102067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72066" y="2928934"/>
            <a:ext cx="3521050" cy="2640787"/>
          </a:xfrm>
          <a:prstGeom prst="rect">
            <a:avLst/>
          </a:prstGeom>
        </p:spPr>
      </p:pic>
      <p:sp>
        <p:nvSpPr>
          <p:cNvPr id="16" name="TextovéPole 15"/>
          <p:cNvSpPr txBox="1"/>
          <p:nvPr/>
        </p:nvSpPr>
        <p:spPr>
          <a:xfrm>
            <a:off x="451895" y="5024778"/>
            <a:ext cx="297709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i="1" dirty="0" smtClean="0"/>
              <a:t>Obr.5 Skládka uhlí a štěpky elektrárna </a:t>
            </a:r>
            <a:r>
              <a:rPr lang="cs-CZ" sz="1100" i="1" dirty="0" smtClean="0">
                <a:latin typeface="+mn-lt"/>
              </a:rPr>
              <a:t>Poříčí</a:t>
            </a:r>
            <a:endParaRPr lang="cs-CZ" sz="1100" i="1" dirty="0">
              <a:latin typeface="+mn-lt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507545" y="5643578"/>
            <a:ext cx="258756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i="1" dirty="0" smtClean="0">
                <a:latin typeface="+mn-lt"/>
              </a:rPr>
              <a:t>Obr.5 Skládka uhlí elektrárna Chvaletice</a:t>
            </a:r>
            <a:endParaRPr lang="cs-CZ" sz="1100" i="1" dirty="0">
              <a:latin typeface="+mn-lt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507628" y="1285860"/>
            <a:ext cx="15992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+mn-lt"/>
              </a:rPr>
              <a:t>Skládka paliva</a:t>
            </a:r>
          </a:p>
          <a:p>
            <a:endParaRPr lang="cs-CZ" dirty="0">
              <a:latin typeface="+mn-lt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507628" y="1714488"/>
            <a:ext cx="3267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+mn-lt"/>
              </a:rPr>
              <a:t>Dopravníky – pásové a řetězové</a:t>
            </a:r>
            <a:endParaRPr lang="cs-CZ" dirty="0">
              <a:latin typeface="+mn-lt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507628" y="2214554"/>
            <a:ext cx="14560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+mn-lt"/>
              </a:rPr>
              <a:t>Mlýny na uhlí</a:t>
            </a:r>
            <a:endParaRPr lang="cs-CZ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00034" y="447660"/>
            <a:ext cx="8686800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Základní části tepelné elektrárny - kotel</a:t>
            </a:r>
            <a:endParaRPr lang="cs-CZ" sz="2400" dirty="0"/>
          </a:p>
        </p:txBody>
      </p:sp>
      <p:pic>
        <p:nvPicPr>
          <p:cNvPr id="16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7" name="TextovéPole 16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9" name="Přímá spojovací čára 18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10</a:t>
            </a: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/17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21" name="Zahnutá šipka doprava 20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2" name="Zahnutá šipka doleva 21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0" y="85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4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4348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500034" y="128586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latin typeface="+mn-lt"/>
              </a:rPr>
              <a:t>Dochází k přeměně energie získané spalováním fosilního paliva na vnitřní energii vodní páry.</a:t>
            </a:r>
            <a:endParaRPr lang="cs-CZ" sz="1600" dirty="0">
              <a:latin typeface="+mn-lt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101014" y="5429264"/>
            <a:ext cx="131318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i="1" dirty="0" smtClean="0">
                <a:latin typeface="+mn-lt"/>
              </a:rPr>
              <a:t>Obr. 7 Fluidní kotel</a:t>
            </a:r>
            <a:endParaRPr lang="cs-CZ" sz="1100" i="1" dirty="0">
              <a:latin typeface="+mn-lt"/>
            </a:endParaRPr>
          </a:p>
        </p:txBody>
      </p:sp>
      <p:pic>
        <p:nvPicPr>
          <p:cNvPr id="27" name="Obrázek 26" descr="fluidni kotel.PNG"/>
          <p:cNvPicPr>
            <a:picLocks noChangeAspect="1"/>
          </p:cNvPicPr>
          <p:nvPr/>
        </p:nvPicPr>
        <p:blipFill>
          <a:blip r:embed="rId4" cstate="print"/>
          <a:srcRect l="491" t="3884" r="982" b="1295"/>
          <a:stretch>
            <a:fillRect/>
          </a:stretch>
        </p:blipFill>
        <p:spPr>
          <a:xfrm>
            <a:off x="607027" y="2000240"/>
            <a:ext cx="4536477" cy="33111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" name="Obrázek 29" descr="privod paliv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677533" y="4000504"/>
            <a:ext cx="2609243" cy="19569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1" name="TextovéPole 30"/>
          <p:cNvSpPr txBox="1"/>
          <p:nvPr/>
        </p:nvSpPr>
        <p:spPr>
          <a:xfrm>
            <a:off x="6020994" y="6028875"/>
            <a:ext cx="182293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i="1" dirty="0" smtClean="0">
                <a:latin typeface="+mn-lt"/>
              </a:rPr>
              <a:t>Obr.8 Přívod paliva do kotle</a:t>
            </a:r>
            <a:endParaRPr lang="cs-CZ" sz="1100" i="1" dirty="0">
              <a:latin typeface="+mn-lt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5542252" y="1928802"/>
            <a:ext cx="3185809" cy="1308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1600" dirty="0" smtClean="0">
                <a:latin typeface="+mn-lt"/>
              </a:rPr>
              <a:t>Teplota cca 850 </a:t>
            </a:r>
            <a:r>
              <a:rPr lang="cs-CZ" sz="1600" baseline="30000" dirty="0" smtClean="0">
                <a:latin typeface="+mn-lt"/>
              </a:rPr>
              <a:t>°</a:t>
            </a:r>
            <a:r>
              <a:rPr lang="cs-CZ" sz="1600" dirty="0" smtClean="0">
                <a:latin typeface="+mn-lt"/>
              </a:rPr>
              <a:t>C</a:t>
            </a:r>
          </a:p>
          <a:p>
            <a:pPr>
              <a:spcAft>
                <a:spcPts val="600"/>
              </a:spcAft>
            </a:pPr>
            <a:r>
              <a:rPr lang="cs-CZ" sz="1600" dirty="0" smtClean="0">
                <a:latin typeface="+mn-lt"/>
              </a:rPr>
              <a:t>Fluidní vrstva(uhlí,spaliny,vzduch)</a:t>
            </a:r>
          </a:p>
          <a:p>
            <a:pPr>
              <a:spcAft>
                <a:spcPts val="600"/>
              </a:spcAft>
            </a:pPr>
            <a:r>
              <a:rPr lang="cs-CZ" sz="1600" dirty="0" smtClean="0">
                <a:latin typeface="+mn-lt"/>
              </a:rPr>
              <a:t>Popel se odlučuje v cyklonu a vrací</a:t>
            </a:r>
          </a:p>
          <a:p>
            <a:pPr>
              <a:spcAft>
                <a:spcPts val="600"/>
              </a:spcAft>
            </a:pPr>
            <a:r>
              <a:rPr lang="cs-CZ" sz="1600" dirty="0" smtClean="0">
                <a:latin typeface="+mn-lt"/>
              </a:rPr>
              <a:t>Váže se oxid siřičitý</a:t>
            </a:r>
            <a:endParaRPr lang="cs-CZ" sz="1600" dirty="0">
              <a:latin typeface="+mn-lt"/>
            </a:endParaRP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53200" y="3309938"/>
            <a:ext cx="1266825" cy="190500"/>
          </a:xfrm>
          <a:prstGeom prst="rect">
            <a:avLst/>
          </a:prstGeom>
          <a:noFill/>
        </p:spPr>
      </p:pic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0" y="647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38886" y="3595690"/>
            <a:ext cx="1790700" cy="190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Základní části tepelné elektrárny - turbína</a:t>
            </a:r>
            <a:endParaRPr lang="cs-CZ" sz="2400" dirty="0"/>
          </a:p>
        </p:txBody>
      </p:sp>
      <p:pic>
        <p:nvPicPr>
          <p:cNvPr id="13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4" name="TextovéPole 13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6" name="Přímá spojovací čára 15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11</a:t>
            </a: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/17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8" name="Zahnutá šipka doprava 17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9" name="Zahnutá šipka doleva 18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5960152" y="6000768"/>
            <a:ext cx="146867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i="1" dirty="0" smtClean="0">
                <a:latin typeface="+mn-lt"/>
              </a:rPr>
              <a:t>Obr. 9  Parní   turbína</a:t>
            </a:r>
            <a:endParaRPr lang="cs-CZ" sz="1100" i="1" dirty="0">
              <a:latin typeface="+mn-lt"/>
            </a:endParaRPr>
          </a:p>
        </p:txBody>
      </p:sp>
      <p:pic>
        <p:nvPicPr>
          <p:cNvPr id="26" name="Obrázek 25" descr="parni turbina 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23189" y="2742325"/>
            <a:ext cx="4249339" cy="31870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7" name="TextovéPole 26"/>
          <p:cNvSpPr txBox="1"/>
          <p:nvPr/>
        </p:nvSpPr>
        <p:spPr>
          <a:xfrm>
            <a:off x="461934" y="1428736"/>
            <a:ext cx="56098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+mn-lt"/>
              </a:rPr>
              <a:t>Mění vnitřní energii páry na mechanickou energii rotoru.</a:t>
            </a:r>
            <a:endParaRPr lang="cs-CZ" dirty="0">
              <a:latin typeface="+mn-lt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500034" y="2071678"/>
            <a:ext cx="77867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n-lt"/>
              </a:rPr>
              <a:t>Ve VT dílu prochází přehřátá pára nepohyblivými lopatkami a dochází k expanzi páry.</a:t>
            </a:r>
            <a:endParaRPr lang="cs-CZ" dirty="0">
              <a:latin typeface="+mn-lt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500034" y="2786057"/>
            <a:ext cx="3571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n-lt"/>
              </a:rPr>
              <a:t>Pára je odváděna spodem do </a:t>
            </a:r>
            <a:r>
              <a:rPr lang="cs-CZ" dirty="0" err="1" smtClean="0">
                <a:latin typeface="+mn-lt"/>
              </a:rPr>
              <a:t>přihříváku</a:t>
            </a:r>
            <a:r>
              <a:rPr lang="cs-CZ" dirty="0" smtClean="0">
                <a:latin typeface="+mn-lt"/>
              </a:rPr>
              <a:t> (zvýší se její teplota), dále do ST dílu a NT dílu, roztáčí lopatky rotoru.</a:t>
            </a:r>
          </a:p>
        </p:txBody>
      </p:sp>
      <p:sp>
        <p:nvSpPr>
          <p:cNvPr id="35" name="TextovéPole 34"/>
          <p:cNvSpPr txBox="1"/>
          <p:nvPr/>
        </p:nvSpPr>
        <p:spPr>
          <a:xfrm>
            <a:off x="500034" y="4143379"/>
            <a:ext cx="33575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n-lt"/>
              </a:rPr>
              <a:t>Následně je vyvedena potrubím pro ohřev kondenzátu a napájecí vody před vstupem do kotle.</a:t>
            </a:r>
            <a:endParaRPr lang="cs-CZ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447660"/>
            <a:ext cx="8686800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Základní části tepelné elektrárny -generátor</a:t>
            </a:r>
            <a:endParaRPr lang="cs-CZ" sz="2400" dirty="0"/>
          </a:p>
        </p:txBody>
      </p:sp>
      <p:pic>
        <p:nvPicPr>
          <p:cNvPr id="13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4" name="TextovéPole 13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6" name="Přímá spojovací čára 15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8104188" y="6442075"/>
            <a:ext cx="576262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12</a:t>
            </a: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/17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35" name="Zahnutá šipka doprava 34"/>
          <p:cNvSpPr/>
          <p:nvPr/>
        </p:nvSpPr>
        <p:spPr>
          <a:xfrm>
            <a:off x="8027988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36" name="Zahnutá šipka doleva 35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0" y="10572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0" y="9239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17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7177" name="Rectangle 9"/>
          <p:cNvSpPr>
            <a:spLocks noChangeArrowheads="1"/>
          </p:cNvSpPr>
          <p:nvPr/>
        </p:nvSpPr>
        <p:spPr bwMode="auto">
          <a:xfrm>
            <a:off x="0" y="1047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179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7180" name="Rectangle 12"/>
          <p:cNvSpPr>
            <a:spLocks noChangeArrowheads="1"/>
          </p:cNvSpPr>
          <p:nvPr/>
        </p:nvSpPr>
        <p:spPr bwMode="auto">
          <a:xfrm>
            <a:off x="0" y="762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182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7183" name="Rectangle 15"/>
          <p:cNvSpPr>
            <a:spLocks noChangeArrowheads="1"/>
          </p:cNvSpPr>
          <p:nvPr/>
        </p:nvSpPr>
        <p:spPr bwMode="auto">
          <a:xfrm>
            <a:off x="0" y="10953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185" name="Rectangle 1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7186" name="Rectangle 18"/>
          <p:cNvSpPr>
            <a:spLocks noChangeArrowheads="1"/>
          </p:cNvSpPr>
          <p:nvPr/>
        </p:nvSpPr>
        <p:spPr bwMode="auto">
          <a:xfrm>
            <a:off x="0" y="762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2" name="Obrázek 31" descr="turbogenerátor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71617" y="3071810"/>
            <a:ext cx="5200766" cy="25463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8" name="TextovéPole 37"/>
          <p:cNvSpPr txBox="1"/>
          <p:nvPr/>
        </p:nvSpPr>
        <p:spPr>
          <a:xfrm>
            <a:off x="899592" y="1423088"/>
            <a:ext cx="64584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dirty="0" smtClean="0">
                <a:latin typeface="+mn-lt"/>
              </a:rPr>
              <a:t>- je na jedné hřídeli s turbínou</a:t>
            </a:r>
          </a:p>
          <a:p>
            <a:pPr marL="342900" indent="-342900">
              <a:spcAft>
                <a:spcPts val="600"/>
              </a:spcAft>
            </a:pPr>
            <a:r>
              <a:rPr lang="cs-CZ" dirty="0" smtClean="0">
                <a:latin typeface="+mn-lt"/>
              </a:rPr>
              <a:t>- otáčí se rychlostí 3000 </a:t>
            </a:r>
            <a:r>
              <a:rPr lang="cs-CZ" dirty="0" err="1" smtClean="0">
                <a:latin typeface="+mn-lt"/>
              </a:rPr>
              <a:t>ot</a:t>
            </a:r>
            <a:r>
              <a:rPr lang="cs-CZ" dirty="0" smtClean="0">
                <a:latin typeface="+mn-lt"/>
              </a:rPr>
              <a:t>/min</a:t>
            </a:r>
          </a:p>
          <a:p>
            <a:pPr marL="342900" indent="-342900">
              <a:spcAft>
                <a:spcPts val="600"/>
              </a:spcAft>
            </a:pPr>
            <a:r>
              <a:rPr lang="cs-CZ" dirty="0" smtClean="0">
                <a:latin typeface="+mn-lt"/>
              </a:rPr>
              <a:t>- vyrábí el. energii o napětí 10 – 15 </a:t>
            </a:r>
            <a:r>
              <a:rPr lang="cs-CZ" dirty="0" err="1" smtClean="0">
                <a:latin typeface="+mn-lt"/>
              </a:rPr>
              <a:t>kV</a:t>
            </a:r>
            <a:endParaRPr lang="cs-CZ" dirty="0">
              <a:latin typeface="+mn-lt"/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3150778" y="5786454"/>
            <a:ext cx="271260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i="1" dirty="0" smtClean="0">
                <a:latin typeface="+mn-lt"/>
              </a:rPr>
              <a:t>Obr.10  Turbogenerátor v elektrárně Poříčí</a:t>
            </a:r>
            <a:endParaRPr lang="cs-CZ" sz="1100" i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85720" y="357166"/>
            <a:ext cx="8829676" cy="90963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Základní části tepelné elektrárny –odlučovače popílku</a:t>
            </a:r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8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TextovéPole 8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9" name="Přímá spojovací čára 18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13</a:t>
            </a: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/17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6" name="Zahnutá šipka doprava 15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Zahnutá šipka doleva 16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71473" y="1357298"/>
            <a:ext cx="8286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+mn-lt"/>
              </a:rPr>
              <a:t>Elektrostatické</a:t>
            </a:r>
            <a:r>
              <a:rPr lang="cs-CZ" dirty="0" smtClean="0">
                <a:latin typeface="+mn-lt"/>
              </a:rPr>
              <a:t> –  na kladných sběrných elektrodách se usazuje prach nabitý záporně pomocí záporných nabíjecích elektrod. Oklepem padá do výsypek.</a:t>
            </a:r>
            <a:endParaRPr lang="cs-CZ" dirty="0">
              <a:latin typeface="+mn-lt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71472" y="2071678"/>
            <a:ext cx="78581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+mn-lt"/>
              </a:rPr>
              <a:t>Textilní</a:t>
            </a:r>
            <a:r>
              <a:rPr lang="cs-CZ" dirty="0" smtClean="0">
                <a:latin typeface="+mn-lt"/>
              </a:rPr>
              <a:t> </a:t>
            </a:r>
            <a:r>
              <a:rPr lang="cs-CZ" b="1" dirty="0" smtClean="0">
                <a:latin typeface="+mn-lt"/>
              </a:rPr>
              <a:t>filtry</a:t>
            </a:r>
            <a:r>
              <a:rPr lang="cs-CZ" dirty="0" smtClean="0">
                <a:latin typeface="+mn-lt"/>
              </a:rPr>
              <a:t> – tkaninové rukávy odolné vysokým teplotám. Mají větší aerodynamický odpor, a tím je i vyšší spotřeba elektřiny, účinnost 99 %.</a:t>
            </a:r>
            <a:endParaRPr lang="cs-CZ" dirty="0">
              <a:latin typeface="+mn-lt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71472" y="2786058"/>
            <a:ext cx="76438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+mn-lt"/>
              </a:rPr>
              <a:t>Cyklónový odlučovač </a:t>
            </a:r>
            <a:r>
              <a:rPr lang="cs-CZ" dirty="0" smtClean="0">
                <a:latin typeface="+mn-lt"/>
              </a:rPr>
              <a:t>–spaliny přiváděny do kuželovitého prostoru velkou </a:t>
            </a:r>
            <a:r>
              <a:rPr lang="cs-CZ" smtClean="0">
                <a:latin typeface="+mn-lt"/>
              </a:rPr>
              <a:t>rychlostí. Odlučuje </a:t>
            </a:r>
            <a:r>
              <a:rPr lang="cs-CZ" dirty="0" smtClean="0">
                <a:latin typeface="+mn-lt"/>
              </a:rPr>
              <a:t>jen hrubší částice. Minimální použití.</a:t>
            </a:r>
            <a:endParaRPr lang="cs-CZ" dirty="0">
              <a:latin typeface="+mn-lt"/>
            </a:endParaRPr>
          </a:p>
        </p:txBody>
      </p:sp>
      <p:pic>
        <p:nvPicPr>
          <p:cNvPr id="24" name="Obrázek 23" descr="odlučovač popílku upravený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25053" y="3714752"/>
            <a:ext cx="3361195" cy="205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5" name="TextovéPole 24"/>
          <p:cNvSpPr txBox="1"/>
          <p:nvPr/>
        </p:nvSpPr>
        <p:spPr>
          <a:xfrm>
            <a:off x="1291760" y="5929330"/>
            <a:ext cx="27142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i="1" dirty="0" smtClean="0">
                <a:latin typeface="+mn-lt"/>
              </a:rPr>
              <a:t>Obr.11 Elektrostatický odlučovač popílku</a:t>
            </a:r>
            <a:endParaRPr lang="cs-CZ" sz="1100" i="1" dirty="0">
              <a:latin typeface="+mn-lt"/>
            </a:endParaRPr>
          </a:p>
        </p:txBody>
      </p:sp>
      <p:pic>
        <p:nvPicPr>
          <p:cNvPr id="40962" name="Picture 2" descr="I:\12_10_4-5 KSE\DSCN237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53238" y="3739912"/>
            <a:ext cx="2736000" cy="205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6" name="TextovéPole 25"/>
          <p:cNvSpPr txBox="1"/>
          <p:nvPr/>
        </p:nvSpPr>
        <p:spPr>
          <a:xfrm>
            <a:off x="5332483" y="5882034"/>
            <a:ext cx="218521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i="1" dirty="0" smtClean="0">
                <a:latin typeface="+mn-lt"/>
              </a:rPr>
              <a:t>Obr. 12 Elektrostatický odlučovač</a:t>
            </a:r>
            <a:endParaRPr lang="cs-CZ" sz="1100" i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14324" y="357166"/>
            <a:ext cx="8829676" cy="78581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Základní části tepelné elektrárny – chladicí věž</a:t>
            </a:r>
            <a:endParaRPr lang="cs-CZ" sz="2400" dirty="0"/>
          </a:p>
        </p:txBody>
      </p:sp>
      <p:pic>
        <p:nvPicPr>
          <p:cNvPr id="17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8" name="TextovéPole 17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14</a:t>
            </a: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/17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22" name="Zahnutá šipka doprava 21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3" name="Zahnutá šipka doleva 22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928662" y="314324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  <p:sp>
        <p:nvSpPr>
          <p:cNvPr id="27" name="TextovéPole 26"/>
          <p:cNvSpPr txBox="1"/>
          <p:nvPr/>
        </p:nvSpPr>
        <p:spPr>
          <a:xfrm>
            <a:off x="500034" y="1285860"/>
            <a:ext cx="6732420" cy="7232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dirty="0" smtClean="0">
                <a:latin typeface="+mn-lt"/>
              </a:rPr>
              <a:t>Oteplená voda přivedena potrubím do svazku tenkostěnných trubek.</a:t>
            </a:r>
          </a:p>
          <a:p>
            <a:pPr>
              <a:spcAft>
                <a:spcPts val="600"/>
              </a:spcAft>
            </a:pPr>
            <a:r>
              <a:rPr lang="cs-CZ" dirty="0" smtClean="0">
                <a:latin typeface="+mn-lt"/>
              </a:rPr>
              <a:t>Ochladí se až na 23 </a:t>
            </a:r>
            <a:r>
              <a:rPr lang="cs-CZ" baseline="30000" dirty="0" smtClean="0">
                <a:latin typeface="+mn-lt"/>
              </a:rPr>
              <a:t>°</a:t>
            </a:r>
            <a:r>
              <a:rPr lang="cs-CZ" dirty="0" smtClean="0">
                <a:latin typeface="+mn-lt"/>
              </a:rPr>
              <a:t>C.</a:t>
            </a:r>
            <a:endParaRPr lang="cs-CZ" dirty="0">
              <a:latin typeface="+mn-lt"/>
            </a:endParaRPr>
          </a:p>
        </p:txBody>
      </p:sp>
      <p:pic>
        <p:nvPicPr>
          <p:cNvPr id="30" name="Obrázek 29" descr="P412897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910" y="2357430"/>
            <a:ext cx="2880000" cy="2160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2" name="TextovéPole 31"/>
          <p:cNvSpPr txBox="1"/>
          <p:nvPr/>
        </p:nvSpPr>
        <p:spPr>
          <a:xfrm>
            <a:off x="3786182" y="5667720"/>
            <a:ext cx="134043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i="1" dirty="0" smtClean="0">
                <a:latin typeface="+mn-lt"/>
              </a:rPr>
              <a:t>Obr.13 Chladicí věž</a:t>
            </a:r>
            <a:endParaRPr lang="cs-CZ" sz="1100" i="1" dirty="0">
              <a:latin typeface="+mn-lt"/>
            </a:endParaRPr>
          </a:p>
        </p:txBody>
      </p:sp>
      <p:pic>
        <p:nvPicPr>
          <p:cNvPr id="15" name="Obrázek 14" descr="chladici vez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14678" y="3017232"/>
            <a:ext cx="2880000" cy="2160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6" name="Obrázek 15" descr="chladici vez (2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86446" y="3660174"/>
            <a:ext cx="2879999" cy="2160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14324" y="357166"/>
            <a:ext cx="8829676" cy="78581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kogenerace</a:t>
            </a:r>
            <a:endParaRPr lang="cs-CZ" sz="2400" dirty="0"/>
          </a:p>
        </p:txBody>
      </p:sp>
      <p:pic>
        <p:nvPicPr>
          <p:cNvPr id="17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8" name="TextovéPole 17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15</a:t>
            </a: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/17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22" name="Zahnutá šipka doprava 21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3" name="Zahnutá šipka doleva 22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928662" y="314324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428596" y="1282471"/>
            <a:ext cx="44880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+mn-lt"/>
              </a:rPr>
              <a:t>Sdružená výroba elektřiny a tepla v teplárně.</a:t>
            </a:r>
            <a:endParaRPr lang="cs-CZ" dirty="0">
              <a:latin typeface="+mn-lt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28596" y="1782537"/>
            <a:ext cx="65642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+mn-lt"/>
              </a:rPr>
              <a:t>Spotřeba paliva je menší, než při rozdělení výroby elektřiny a tepla.</a:t>
            </a:r>
            <a:endParaRPr lang="cs-CZ" dirty="0">
              <a:latin typeface="+mn-lt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28596" y="2211165"/>
            <a:ext cx="85011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n-lt"/>
              </a:rPr>
              <a:t>Kombinace </a:t>
            </a:r>
            <a:r>
              <a:rPr lang="cs-CZ" dirty="0" err="1" smtClean="0">
                <a:latin typeface="+mn-lt"/>
              </a:rPr>
              <a:t>Braytonova</a:t>
            </a:r>
            <a:r>
              <a:rPr lang="cs-CZ" dirty="0" smtClean="0">
                <a:latin typeface="+mn-lt"/>
              </a:rPr>
              <a:t> cyklu (plynová turbína) a </a:t>
            </a:r>
            <a:r>
              <a:rPr lang="cs-CZ" dirty="0" err="1" smtClean="0">
                <a:latin typeface="+mn-lt"/>
              </a:rPr>
              <a:t>Clausiova-Rankinova</a:t>
            </a:r>
            <a:r>
              <a:rPr lang="cs-CZ" dirty="0" smtClean="0">
                <a:latin typeface="+mn-lt"/>
              </a:rPr>
              <a:t> cyklu, ze kterého je teplo odváděno při vyšší teplotě, než v kondenzační elektrárně.</a:t>
            </a:r>
            <a:endParaRPr lang="cs-CZ" dirty="0">
              <a:latin typeface="+mn-lt"/>
            </a:endParaRPr>
          </a:p>
        </p:txBody>
      </p:sp>
      <p:pic>
        <p:nvPicPr>
          <p:cNvPr id="25" name="Obrázek 24" descr="kogenerace.PNG"/>
          <p:cNvPicPr>
            <a:picLocks noChangeAspect="1"/>
          </p:cNvPicPr>
          <p:nvPr/>
        </p:nvPicPr>
        <p:blipFill>
          <a:blip r:embed="rId4" cstate="print"/>
          <a:srcRect t="2054" r="499"/>
          <a:stretch>
            <a:fillRect/>
          </a:stretch>
        </p:blipFill>
        <p:spPr>
          <a:xfrm>
            <a:off x="2394000" y="3021051"/>
            <a:ext cx="4356000" cy="31225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6" name="TextovéPole 25"/>
          <p:cNvSpPr txBox="1"/>
          <p:nvPr/>
        </p:nvSpPr>
        <p:spPr>
          <a:xfrm>
            <a:off x="6786578" y="5929330"/>
            <a:ext cx="135806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i="1" dirty="0" smtClean="0">
                <a:latin typeface="+mn-lt"/>
              </a:rPr>
              <a:t>Obr.14 Kogenerace</a:t>
            </a:r>
            <a:endParaRPr lang="cs-CZ" sz="1100" i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3712" y="457200"/>
            <a:ext cx="8686800" cy="841248"/>
          </a:xfrm>
        </p:spPr>
        <p:txBody>
          <a:bodyPr/>
          <a:lstStyle/>
          <a:p>
            <a:pPr eaLnBrk="1" hangingPunct="1">
              <a:defRPr/>
            </a:pPr>
            <a:r>
              <a:rPr lang="cs-CZ" sz="2400" dirty="0" smtClean="0"/>
              <a:t>Použité zdroje</a:t>
            </a:r>
            <a:endParaRPr lang="cs-CZ" sz="2400" dirty="0"/>
          </a:p>
        </p:txBody>
      </p:sp>
      <p:pic>
        <p:nvPicPr>
          <p:cNvPr id="10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1" name="TextovéPole 10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3" name="Přímá spojovací čára 12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8104188" y="6442075"/>
            <a:ext cx="576262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16</a:t>
            </a: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/17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5" name="Zahnutá šipka doprava 14"/>
          <p:cNvSpPr/>
          <p:nvPr/>
        </p:nvSpPr>
        <p:spPr>
          <a:xfrm>
            <a:off x="8027988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Zahnutá šipka doleva 15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581090" y="1429298"/>
            <a:ext cx="7920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cs-CZ" sz="1600" dirty="0" smtClean="0">
                <a:latin typeface="+mn-lt"/>
              </a:rPr>
              <a:t>http://www.</a:t>
            </a:r>
            <a:r>
              <a:rPr lang="cs-CZ" sz="1600" dirty="0" err="1" smtClean="0">
                <a:latin typeface="+mn-lt"/>
              </a:rPr>
              <a:t>cez.cz</a:t>
            </a:r>
            <a:r>
              <a:rPr lang="cs-CZ" sz="1600" dirty="0" smtClean="0">
                <a:latin typeface="+mn-lt"/>
              </a:rPr>
              <a:t>/</a:t>
            </a:r>
            <a:r>
              <a:rPr lang="cs-CZ" sz="1600" dirty="0" err="1" smtClean="0">
                <a:latin typeface="+mn-lt"/>
              </a:rPr>
              <a:t>cs</a:t>
            </a:r>
            <a:r>
              <a:rPr lang="cs-CZ" sz="1600" dirty="0" smtClean="0">
                <a:latin typeface="+mn-lt"/>
              </a:rPr>
              <a:t>/</a:t>
            </a:r>
            <a:r>
              <a:rPr lang="cs-CZ" sz="1600" dirty="0" err="1" smtClean="0">
                <a:latin typeface="+mn-lt"/>
              </a:rPr>
              <a:t>vyroba</a:t>
            </a:r>
            <a:r>
              <a:rPr lang="cs-CZ" sz="1600" dirty="0" smtClean="0">
                <a:latin typeface="+mn-lt"/>
              </a:rPr>
              <a:t>-</a:t>
            </a:r>
            <a:r>
              <a:rPr lang="cs-CZ" sz="1600" dirty="0" err="1" smtClean="0">
                <a:latin typeface="+mn-lt"/>
              </a:rPr>
              <a:t>elektriny</a:t>
            </a:r>
            <a:r>
              <a:rPr lang="cs-CZ" sz="1600" dirty="0" smtClean="0">
                <a:latin typeface="+mn-lt"/>
              </a:rPr>
              <a:t>/</a:t>
            </a:r>
            <a:r>
              <a:rPr lang="cs-CZ" sz="1600" dirty="0" err="1" smtClean="0">
                <a:latin typeface="+mn-lt"/>
              </a:rPr>
              <a:t>uhelne</a:t>
            </a:r>
            <a:r>
              <a:rPr lang="cs-CZ" sz="1600" dirty="0" smtClean="0">
                <a:latin typeface="+mn-lt"/>
              </a:rPr>
              <a:t>-</a:t>
            </a:r>
            <a:r>
              <a:rPr lang="cs-CZ" sz="1600" dirty="0" err="1" smtClean="0">
                <a:latin typeface="+mn-lt"/>
              </a:rPr>
              <a:t>elektrarny</a:t>
            </a:r>
            <a:r>
              <a:rPr lang="cs-CZ" sz="1600" dirty="0" smtClean="0">
                <a:latin typeface="+mn-lt"/>
              </a:rPr>
              <a:t>/</a:t>
            </a:r>
            <a:r>
              <a:rPr lang="cs-CZ" sz="1600" dirty="0" err="1" smtClean="0">
                <a:latin typeface="+mn-lt"/>
              </a:rPr>
              <a:t>flash</a:t>
            </a:r>
            <a:r>
              <a:rPr lang="cs-CZ" sz="1600" dirty="0" smtClean="0">
                <a:latin typeface="+mn-lt"/>
              </a:rPr>
              <a:t>-model-jak-funguje-uhelna-</a:t>
            </a:r>
            <a:r>
              <a:rPr lang="cs-CZ" sz="1600" dirty="0" err="1" smtClean="0">
                <a:latin typeface="+mn-lt"/>
              </a:rPr>
              <a:t>elektrarna.html</a:t>
            </a:r>
            <a:endParaRPr lang="cs-CZ" sz="1600" dirty="0" smtClean="0">
              <a:latin typeface="+mn-lt"/>
            </a:endParaRPr>
          </a:p>
          <a:p>
            <a:pPr>
              <a:spcAft>
                <a:spcPts val="0"/>
              </a:spcAft>
            </a:pPr>
            <a:endParaRPr lang="cs-CZ" sz="1600" dirty="0" smtClean="0">
              <a:latin typeface="+mn-lt"/>
            </a:endParaRPr>
          </a:p>
          <a:p>
            <a:pPr>
              <a:spcAft>
                <a:spcPts val="0"/>
              </a:spcAft>
            </a:pPr>
            <a:r>
              <a:rPr lang="cs-CZ" sz="1600" dirty="0" smtClean="0">
                <a:latin typeface="+mn-lt"/>
              </a:rPr>
              <a:t>http://www.</a:t>
            </a:r>
            <a:r>
              <a:rPr lang="cs-CZ" sz="1600" dirty="0" err="1" smtClean="0">
                <a:latin typeface="+mn-lt"/>
              </a:rPr>
              <a:t>vitkovice</a:t>
            </a:r>
            <a:r>
              <a:rPr lang="cs-CZ" sz="1600" dirty="0" smtClean="0">
                <a:latin typeface="+mn-lt"/>
              </a:rPr>
              <a:t>-mechanika.</a:t>
            </a:r>
            <a:r>
              <a:rPr lang="cs-CZ" sz="1600" dirty="0" err="1" smtClean="0">
                <a:latin typeface="+mn-lt"/>
              </a:rPr>
              <a:t>cz</a:t>
            </a:r>
            <a:r>
              <a:rPr lang="cs-CZ" sz="1600" dirty="0" smtClean="0">
                <a:latin typeface="+mn-lt"/>
              </a:rPr>
              <a:t>/</a:t>
            </a:r>
            <a:r>
              <a:rPr lang="cs-CZ" sz="1600" dirty="0" err="1" smtClean="0">
                <a:latin typeface="+mn-lt"/>
              </a:rPr>
              <a:t>realization</a:t>
            </a:r>
            <a:r>
              <a:rPr lang="cs-CZ" sz="1600" dirty="0" smtClean="0">
                <a:latin typeface="+mn-lt"/>
              </a:rPr>
              <a:t>/</a:t>
            </a:r>
            <a:r>
              <a:rPr lang="cs-CZ" sz="1600" dirty="0" err="1" smtClean="0">
                <a:latin typeface="+mn-lt"/>
              </a:rPr>
              <a:t>message</a:t>
            </a:r>
            <a:r>
              <a:rPr lang="cs-CZ" sz="1600" dirty="0" smtClean="0">
                <a:latin typeface="+mn-lt"/>
              </a:rPr>
              <a:t>/detail/id/115/</a:t>
            </a:r>
            <a:r>
              <a:rPr lang="cs-CZ" sz="1600" dirty="0" err="1" smtClean="0">
                <a:latin typeface="+mn-lt"/>
              </a:rPr>
              <a:t>lang</a:t>
            </a:r>
            <a:r>
              <a:rPr lang="cs-CZ" sz="1600" dirty="0" smtClean="0">
                <a:latin typeface="+mn-lt"/>
              </a:rPr>
              <a:t>/</a:t>
            </a:r>
            <a:r>
              <a:rPr lang="cs-CZ" sz="1600" dirty="0" err="1" smtClean="0">
                <a:latin typeface="+mn-lt"/>
              </a:rPr>
              <a:t>cs</a:t>
            </a:r>
            <a:r>
              <a:rPr lang="cs-CZ" sz="1600" dirty="0" smtClean="0">
                <a:latin typeface="+mn-lt"/>
              </a:rPr>
              <a:t>/</a:t>
            </a:r>
            <a:r>
              <a:rPr lang="cs-CZ" sz="1600" dirty="0" err="1" smtClean="0">
                <a:latin typeface="+mn-lt"/>
              </a:rPr>
              <a:t>site</a:t>
            </a:r>
            <a:r>
              <a:rPr lang="cs-CZ" sz="1600" dirty="0" smtClean="0">
                <a:latin typeface="+mn-lt"/>
              </a:rPr>
              <a:t>/21</a:t>
            </a:r>
          </a:p>
          <a:p>
            <a:pPr>
              <a:spcAft>
                <a:spcPts val="0"/>
              </a:spcAft>
            </a:pPr>
            <a:endParaRPr lang="cs-CZ" sz="1600" dirty="0" smtClean="0">
              <a:latin typeface="+mn-lt"/>
            </a:endParaRPr>
          </a:p>
          <a:p>
            <a:pPr>
              <a:spcAft>
                <a:spcPts val="0"/>
              </a:spcAft>
            </a:pPr>
            <a:r>
              <a:rPr lang="cs-CZ" sz="1600" dirty="0" smtClean="0">
                <a:latin typeface="+mn-lt"/>
              </a:rPr>
              <a:t>http://www.</a:t>
            </a:r>
            <a:r>
              <a:rPr lang="cs-CZ" sz="1600" dirty="0" err="1" smtClean="0">
                <a:latin typeface="+mn-lt"/>
              </a:rPr>
              <a:t>cez.cz</a:t>
            </a:r>
            <a:r>
              <a:rPr lang="cs-CZ" sz="1600" dirty="0" smtClean="0">
                <a:latin typeface="+mn-lt"/>
              </a:rPr>
              <a:t>/</a:t>
            </a:r>
            <a:r>
              <a:rPr lang="cs-CZ" sz="1600" dirty="0" err="1" smtClean="0">
                <a:latin typeface="+mn-lt"/>
              </a:rPr>
              <a:t>cs</a:t>
            </a:r>
            <a:r>
              <a:rPr lang="cs-CZ" sz="1600" dirty="0" smtClean="0">
                <a:latin typeface="+mn-lt"/>
              </a:rPr>
              <a:t>/</a:t>
            </a:r>
            <a:r>
              <a:rPr lang="cs-CZ" sz="1600" dirty="0" err="1" smtClean="0">
                <a:latin typeface="+mn-lt"/>
              </a:rPr>
              <a:t>vyzkum</a:t>
            </a:r>
            <a:r>
              <a:rPr lang="cs-CZ" sz="1600" dirty="0" smtClean="0">
                <a:latin typeface="+mn-lt"/>
              </a:rPr>
              <a:t>-a-</a:t>
            </a:r>
            <a:r>
              <a:rPr lang="cs-CZ" sz="1600" dirty="0" err="1" smtClean="0">
                <a:latin typeface="+mn-lt"/>
              </a:rPr>
              <a:t>vzdelavani</a:t>
            </a:r>
            <a:r>
              <a:rPr lang="cs-CZ" sz="1600" dirty="0" smtClean="0">
                <a:latin typeface="+mn-lt"/>
              </a:rPr>
              <a:t>/aktuality/27.html</a:t>
            </a:r>
          </a:p>
          <a:p>
            <a:pPr>
              <a:spcAft>
                <a:spcPts val="0"/>
              </a:spcAft>
            </a:pPr>
            <a:endParaRPr lang="cs-CZ" sz="1600" dirty="0" smtClean="0">
              <a:latin typeface="+mn-lt"/>
            </a:endParaRPr>
          </a:p>
          <a:p>
            <a:pPr>
              <a:spcAft>
                <a:spcPts val="0"/>
              </a:spcAft>
            </a:pPr>
            <a:r>
              <a:rPr lang="cs-CZ" sz="1600" dirty="0" smtClean="0">
                <a:latin typeface="+mn-lt"/>
              </a:rPr>
              <a:t>http://www.</a:t>
            </a:r>
            <a:r>
              <a:rPr lang="cs-CZ" sz="1600" dirty="0" err="1" smtClean="0">
                <a:latin typeface="+mn-lt"/>
              </a:rPr>
              <a:t>energyweb.cz</a:t>
            </a:r>
            <a:r>
              <a:rPr lang="cs-CZ" sz="1600" dirty="0" smtClean="0">
                <a:latin typeface="+mn-lt"/>
              </a:rPr>
              <a:t>/web</a:t>
            </a:r>
          </a:p>
          <a:p>
            <a:pPr>
              <a:spcAft>
                <a:spcPts val="0"/>
              </a:spcAft>
            </a:pPr>
            <a:endParaRPr lang="cs-CZ" sz="1600" dirty="0" smtClean="0">
              <a:latin typeface="+mn-lt"/>
            </a:endParaRPr>
          </a:p>
          <a:p>
            <a:pPr>
              <a:spcAft>
                <a:spcPts val="0"/>
              </a:spcAft>
            </a:pPr>
            <a:r>
              <a:rPr lang="cs-CZ" sz="1600" dirty="0" smtClean="0">
                <a:latin typeface="+mn-lt"/>
              </a:rPr>
              <a:t>fei1.vsb.cz/kat410/studium/</a:t>
            </a:r>
            <a:r>
              <a:rPr lang="cs-CZ" sz="1600" dirty="0" err="1" smtClean="0">
                <a:latin typeface="+mn-lt"/>
              </a:rPr>
              <a:t>studijni</a:t>
            </a:r>
            <a:r>
              <a:rPr lang="cs-CZ" sz="1600" dirty="0" smtClean="0">
                <a:latin typeface="+mn-lt"/>
              </a:rPr>
              <a:t>_</a:t>
            </a:r>
            <a:r>
              <a:rPr lang="cs-CZ" sz="1600" dirty="0" err="1" smtClean="0">
                <a:latin typeface="+mn-lt"/>
              </a:rPr>
              <a:t>materialy</a:t>
            </a:r>
            <a:r>
              <a:rPr lang="cs-CZ" sz="1600" dirty="0" smtClean="0">
                <a:latin typeface="+mn-lt"/>
              </a:rPr>
              <a:t>/</a:t>
            </a:r>
            <a:r>
              <a:rPr lang="cs-CZ" sz="1600" dirty="0" err="1" smtClean="0">
                <a:latin typeface="+mn-lt"/>
              </a:rPr>
              <a:t>vs</a:t>
            </a:r>
            <a:r>
              <a:rPr lang="cs-CZ" sz="1600" dirty="0" smtClean="0">
                <a:latin typeface="+mn-lt"/>
              </a:rPr>
              <a:t>/</a:t>
            </a:r>
            <a:r>
              <a:rPr lang="cs-CZ" sz="1600" dirty="0" err="1" smtClean="0">
                <a:latin typeface="+mn-lt"/>
              </a:rPr>
              <a:t>vs</a:t>
            </a:r>
            <a:r>
              <a:rPr lang="cs-CZ" sz="1600" dirty="0" smtClean="0">
                <a:latin typeface="+mn-lt"/>
              </a:rPr>
              <a:t>_prednasky2.pdf</a:t>
            </a:r>
          </a:p>
          <a:p>
            <a:pPr>
              <a:spcAft>
                <a:spcPts val="0"/>
              </a:spcAft>
            </a:pPr>
            <a:endParaRPr lang="cs-CZ" sz="1600" dirty="0" smtClean="0">
              <a:latin typeface="+mn-lt"/>
            </a:endParaRPr>
          </a:p>
          <a:p>
            <a:pPr>
              <a:spcAft>
                <a:spcPts val="0"/>
              </a:spcAft>
            </a:pPr>
            <a:r>
              <a:rPr lang="cs-CZ" sz="1600" dirty="0" smtClean="0">
                <a:latin typeface="+mn-lt"/>
              </a:rPr>
              <a:t>Výroba elektrické energie, Doc. </a:t>
            </a:r>
            <a:r>
              <a:rPr lang="cs-CZ" sz="1600" dirty="0" err="1" smtClean="0">
                <a:latin typeface="+mn-lt"/>
              </a:rPr>
              <a:t>Ing.Antonín</a:t>
            </a:r>
            <a:r>
              <a:rPr lang="cs-CZ" sz="1600" dirty="0" smtClean="0">
                <a:latin typeface="+mn-lt"/>
              </a:rPr>
              <a:t> Matoušek, CSc.,VUT FE</a:t>
            </a:r>
          </a:p>
          <a:p>
            <a:pPr>
              <a:spcAft>
                <a:spcPts val="0"/>
              </a:spcAft>
            </a:pPr>
            <a:endParaRPr lang="cs-CZ" sz="1600" dirty="0" smtClean="0">
              <a:latin typeface="+mn-lt"/>
            </a:endParaRPr>
          </a:p>
          <a:p>
            <a:pPr>
              <a:spcAft>
                <a:spcPts val="0"/>
              </a:spcAft>
            </a:pPr>
            <a:r>
              <a:rPr lang="cs-CZ" sz="1600" dirty="0" smtClean="0">
                <a:latin typeface="+mn-lt"/>
              </a:rPr>
              <a:t>Energie z fosilních paliv.Praha:ČEZ 1997</a:t>
            </a:r>
          </a:p>
          <a:p>
            <a:pPr>
              <a:spcAft>
                <a:spcPts val="0"/>
              </a:spcAft>
            </a:pPr>
            <a:endParaRPr lang="cs-CZ" sz="16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650304" y="4725144"/>
            <a:ext cx="8458200" cy="1222375"/>
          </a:xfrm>
        </p:spPr>
        <p:txBody>
          <a:bodyPr/>
          <a:lstStyle/>
          <a:p>
            <a:pPr eaLnBrk="1" hangingPunct="1">
              <a:defRPr/>
            </a:pPr>
            <a:r>
              <a:rPr lang="cs-CZ" sz="2800" dirty="0" smtClean="0"/>
              <a:t>DĚKUJI ZA POZORNOST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652120" y="5517232"/>
            <a:ext cx="2952328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1600" dirty="0" smtClean="0">
                <a:latin typeface="+mn-lt"/>
              </a:rPr>
              <a:t>Ing. Zuzana </a:t>
            </a:r>
            <a:r>
              <a:rPr lang="cs-CZ" sz="1600" dirty="0" err="1" smtClean="0">
                <a:latin typeface="+mn-lt"/>
              </a:rPr>
              <a:t>Kerndlová</a:t>
            </a:r>
            <a:endParaRPr lang="cs-CZ" sz="1600" dirty="0" smtClean="0">
              <a:latin typeface="+mn-lt"/>
            </a:endParaRPr>
          </a:p>
          <a:p>
            <a:pPr>
              <a:spcAft>
                <a:spcPts val="600"/>
              </a:spcAft>
            </a:pPr>
            <a:r>
              <a:rPr lang="cs-CZ" sz="1600" dirty="0" err="1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zuzana.kerndlova</a:t>
            </a:r>
            <a:r>
              <a:rPr lang="cs-CZ" sz="16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@</a:t>
            </a:r>
            <a:r>
              <a:rPr lang="cs-CZ" sz="1600" dirty="0" err="1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sspbrno.cz</a:t>
            </a:r>
            <a:endParaRPr lang="cs-CZ" sz="16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Vlastní 1">
      <a:dk1>
        <a:sysClr val="windowText" lastClr="000000"/>
      </a:dk1>
      <a:lt1>
        <a:sysClr val="window" lastClr="FFFFFF"/>
      </a:lt1>
      <a:dk2>
        <a:srgbClr val="000000"/>
      </a:dk2>
      <a:lt2>
        <a:srgbClr val="FBEEC9"/>
      </a:lt2>
      <a:accent1>
        <a:srgbClr val="AD1F1F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7756</TotalTime>
  <Words>854</Words>
  <Application>Microsoft Office PowerPoint</Application>
  <PresentationFormat>Předvádění na obrazovce (4:3)</PresentationFormat>
  <Paragraphs>182</Paragraphs>
  <Slides>17</Slides>
  <Notes>14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Cesta</vt:lpstr>
      <vt:lpstr>Snímek 1</vt:lpstr>
      <vt:lpstr>Snímek 2</vt:lpstr>
      <vt:lpstr>Tepelné elektrárny</vt:lpstr>
      <vt:lpstr>elektrárny čez na fosilní paliva</vt:lpstr>
      <vt:lpstr>Základní pojmy</vt:lpstr>
      <vt:lpstr>Tepelná elektrárna</vt:lpstr>
      <vt:lpstr>Snímek 7</vt:lpstr>
      <vt:lpstr>Clausiův-rankinův cyklus</vt:lpstr>
      <vt:lpstr>Základní části tepelné elektrárny - palivo</vt:lpstr>
      <vt:lpstr>Základní části tepelné elektrárny - kotel</vt:lpstr>
      <vt:lpstr>Základní části tepelné elektrárny - turbína</vt:lpstr>
      <vt:lpstr>Základní části tepelné elektrárny -generátor</vt:lpstr>
      <vt:lpstr>Základní části tepelné elektrárny –odlučovače popílku</vt:lpstr>
      <vt:lpstr>Základní části tepelné elektrárny – chladicí věž</vt:lpstr>
      <vt:lpstr>kogenerace</vt:lpstr>
      <vt:lpstr>Použité zdroje</vt:lpstr>
      <vt:lpstr>DĚKUJI ZA POZORNOST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Ucitel</dc:creator>
  <cp:lastModifiedBy>Rubi</cp:lastModifiedBy>
  <cp:revision>435</cp:revision>
  <dcterms:created xsi:type="dcterms:W3CDTF">2013-07-31T15:29:43Z</dcterms:created>
  <dcterms:modified xsi:type="dcterms:W3CDTF">2014-05-18T13:32:14Z</dcterms:modified>
</cp:coreProperties>
</file>