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tiff" ContentType="image/tiff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handoutMasterIdLst>
    <p:handoutMasterId r:id="rId18"/>
  </p:handoutMasterIdLst>
  <p:sldIdLst>
    <p:sldId id="268" r:id="rId2"/>
    <p:sldId id="274" r:id="rId3"/>
    <p:sldId id="272" r:id="rId4"/>
    <p:sldId id="258" r:id="rId5"/>
    <p:sldId id="261" r:id="rId6"/>
    <p:sldId id="263" r:id="rId7"/>
    <p:sldId id="265" r:id="rId8"/>
    <p:sldId id="266" r:id="rId9"/>
    <p:sldId id="256" r:id="rId10"/>
    <p:sldId id="267" r:id="rId11"/>
    <p:sldId id="260" r:id="rId12"/>
    <p:sldId id="259" r:id="rId13"/>
    <p:sldId id="270" r:id="rId14"/>
    <p:sldId id="273" r:id="rId15"/>
    <p:sldId id="269" r:id="rId16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24" autoAdjust="0"/>
  </p:normalViewPr>
  <p:slideViewPr>
    <p:cSldViewPr>
      <p:cViewPr>
        <p:scale>
          <a:sx n="125" d="100"/>
          <a:sy n="125" d="100"/>
        </p:scale>
        <p:origin x="-318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799530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90319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90570" eaLnBrk="1" hangingPunct="1">
              <a:spcBef>
                <a:spcPct val="0"/>
              </a:spcBef>
              <a:defRPr/>
            </a:pPr>
            <a:endParaRPr lang="cs-CZ" dirty="0" smtClean="0"/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http://hgf10.vsb.cz/546/VHZ3/typy_</a:t>
            </a:r>
            <a:r>
              <a:rPr lang="cs-CZ" dirty="0" err="1" smtClean="0"/>
              <a:t>vodnich</a:t>
            </a:r>
            <a:r>
              <a:rPr lang="cs-CZ" dirty="0" smtClean="0"/>
              <a:t>_</a:t>
            </a:r>
            <a:r>
              <a:rPr lang="cs-CZ" dirty="0" err="1" smtClean="0"/>
              <a:t>elektraren.html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VODNÍ ELEKTRÁRNY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VY_52_INOVACE_03_19_KEZU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75929534"/>
              </p:ext>
            </p:extLst>
          </p:nvPr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Vodní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elektrárny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VY_52_INOVACE_03_19_KEZU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4.2.2014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výroby el. energie ve vodních elektrárnách. Studenti se seznámí s typy VE, jejich částmi a jednotlivými typy turbín.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Přehradní, jezová, přečerpávací VE, Kaplanova, Peltonova a Francisova turbína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Vodní elektrárny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Historie využití vodní energie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1472" y="1500174"/>
            <a:ext cx="69390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Starověk – pomocí vodního kola čerpání vody do kanálů na závlahy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6. století – vodní kola ve Francii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Euler – tři zásadní práce o teorii turbín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1827 – </a:t>
            </a:r>
            <a:r>
              <a:rPr lang="cs-CZ" dirty="0" err="1" smtClean="0">
                <a:latin typeface="+mn-lt"/>
              </a:rPr>
              <a:t>Fournerova</a:t>
            </a:r>
            <a:r>
              <a:rPr lang="cs-CZ" dirty="0" smtClean="0">
                <a:latin typeface="+mn-lt"/>
              </a:rPr>
              <a:t> turbína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1847 – první Francisova turbína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1880 – první Peltonova turbína</a:t>
            </a:r>
          </a:p>
          <a:p>
            <a:pPr marL="71438" indent="195263">
              <a:spcBef>
                <a:spcPts val="18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1918 – první Kaplanova turbína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Rozdělení vodních elektráren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714348" y="1546225"/>
            <a:ext cx="7920000" cy="4525963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b="1" dirty="0" smtClean="0"/>
              <a:t>Podle systému soustředění vodní elektrárny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Přehradní a jezové – využívají vzdouvacího zařízení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Derivační – využívají odvedení vody přivaděčem</a:t>
            </a:r>
          </a:p>
          <a:p>
            <a:pPr eaLnBrk="1" hangingPunct="1">
              <a:spcBef>
                <a:spcPts val="0"/>
              </a:spcBef>
              <a:spcAft>
                <a:spcPts val="1800"/>
              </a:spcAft>
              <a:buFont typeface="Wingdings" pitchFamily="2" charset="2"/>
              <a:buChar char="§"/>
            </a:pPr>
            <a:r>
              <a:rPr lang="cs-CZ" sz="1800" dirty="0" smtClean="0"/>
              <a:t>Přečerpávací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b="1" dirty="0" smtClean="0"/>
              <a:t>Podle jednotkového výkonu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A   nad 520 kW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B  100 – 520 kW</a:t>
            </a:r>
          </a:p>
          <a:p>
            <a:pPr eaLnBrk="1" hangingPunct="1">
              <a:spcBef>
                <a:spcPts val="0"/>
              </a:spcBef>
              <a:spcAft>
                <a:spcPts val="1800"/>
              </a:spcAft>
              <a:buFont typeface="Wingdings" pitchFamily="2" charset="2"/>
              <a:buChar char="§"/>
            </a:pPr>
            <a:r>
              <a:rPr lang="cs-CZ" sz="1800" dirty="0" smtClean="0"/>
              <a:t>C   do 100 kW</a:t>
            </a:r>
          </a:p>
          <a:p>
            <a:pPr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000" b="1" dirty="0" smtClean="0"/>
              <a:t>Podle velikosti spádu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Nízkotlaké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Středotlaké</a:t>
            </a:r>
          </a:p>
          <a:p>
            <a:pPr eaLnBrk="1" hangingPunct="1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Vysokotlaké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Základní části vodní elektrárny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8703" y="857232"/>
            <a:ext cx="3886385" cy="32778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177800" algn="ctr">
              <a:spcAft>
                <a:spcPts val="600"/>
              </a:spcAft>
              <a:buClr>
                <a:schemeClr val="accent1"/>
              </a:buClr>
            </a:pPr>
            <a:r>
              <a:rPr lang="cs-CZ" dirty="0" smtClean="0">
                <a:latin typeface="+mn-lt"/>
              </a:rPr>
              <a:t> 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Vzdouvací zařízení (přehrady, hráze, jezy)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Odběrná zařízení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Přivaděč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Česle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Vyrovnávací komora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Tlakové potrubí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Vodní motor (vodní kolo nebo turbíny)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Generátor</a:t>
            </a:r>
          </a:p>
          <a:p>
            <a:pPr indent="177800">
              <a:spcAft>
                <a:spcPts val="600"/>
              </a:spcAft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600" dirty="0" smtClean="0">
                <a:latin typeface="+mn-lt"/>
              </a:rPr>
              <a:t>Odpadní kanál</a:t>
            </a:r>
            <a:endParaRPr lang="cs-CZ" sz="1600" dirty="0">
              <a:latin typeface="+mn-lt"/>
            </a:endParaRPr>
          </a:p>
        </p:txBody>
      </p:sp>
      <p:pic>
        <p:nvPicPr>
          <p:cNvPr id="10" name="Obrázek 9" descr="DSCN192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298" y="3643314"/>
            <a:ext cx="3160166" cy="2370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214283" y="5429264"/>
            <a:ext cx="21431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/>
              <a:t>Obr. 1 Přehradní hráz elektrárny Les Království</a:t>
            </a:r>
            <a:endParaRPr lang="cs-CZ" sz="1100" i="1" dirty="0"/>
          </a:p>
        </p:txBody>
      </p:sp>
      <p:pic>
        <p:nvPicPr>
          <p:cNvPr id="18" name="Obrázek 17" descr="DSCN243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29322" y="1214422"/>
            <a:ext cx="2863901" cy="38185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5857884" y="5214950"/>
            <a:ext cx="28135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smtClean="0"/>
              <a:t>Obr.2 Přivaděč </a:t>
            </a:r>
            <a:r>
              <a:rPr lang="cs-CZ" sz="1100" i="1" dirty="0" smtClean="0"/>
              <a:t>a elektrárna Les Království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Přehradní  elektrárny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1214422"/>
            <a:ext cx="7854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+mn-lt"/>
              </a:rPr>
              <a:t>zpravidla na středních úsecích toku s většími průtoky, využívají akumulace vody</a:t>
            </a:r>
            <a:endParaRPr lang="cs-CZ" dirty="0">
              <a:latin typeface="+mn-lt"/>
            </a:endParaRPr>
          </a:p>
        </p:txBody>
      </p:sp>
      <p:pic>
        <p:nvPicPr>
          <p:cNvPr id="14" name="Obrázek 13" descr="prehrad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64571" y="2143117"/>
            <a:ext cx="5814858" cy="3553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2643174" y="5715016"/>
            <a:ext cx="3727302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i="1" dirty="0" smtClean="0"/>
              <a:t>Obr. 3  Přehradová elektrárna</a:t>
            </a:r>
          </a:p>
          <a:p>
            <a:pPr algn="ctr"/>
            <a:r>
              <a:rPr lang="cs-CZ" sz="1100" i="1" dirty="0" smtClean="0"/>
              <a:t>Zdroj: Využití vodní energie, </a:t>
            </a:r>
            <a:r>
              <a:rPr lang="cs-CZ" sz="1100" i="1" dirty="0" err="1" smtClean="0"/>
              <a:t>Doc.Ing.Aleš</a:t>
            </a:r>
            <a:r>
              <a:rPr lang="cs-CZ" sz="1100" i="1" dirty="0" smtClean="0"/>
              <a:t> Havlík, CSc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Přehradní elektrárny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" name="Obrázek 25" descr="situace hráz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1357298"/>
            <a:ext cx="3793385" cy="2918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Obrázek 28" descr="rez hrazi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73233" y="2071678"/>
            <a:ext cx="4027923" cy="33814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142844" y="4429132"/>
            <a:ext cx="477085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Obr.4 Schematická situace vodního díla Les Království</a:t>
            </a:r>
          </a:p>
          <a:p>
            <a:r>
              <a:rPr lang="cs-CZ" sz="1100" i="1" dirty="0" smtClean="0"/>
              <a:t>Zdroj -http://www.</a:t>
            </a:r>
            <a:r>
              <a:rPr lang="cs-CZ" sz="1100" i="1" dirty="0" err="1" smtClean="0"/>
              <a:t>pla.cz</a:t>
            </a:r>
            <a:r>
              <a:rPr lang="cs-CZ" sz="1100" i="1" dirty="0" smtClean="0"/>
              <a:t>/planet/public/</a:t>
            </a:r>
            <a:r>
              <a:rPr lang="cs-CZ" sz="1100" i="1" dirty="0" err="1" smtClean="0"/>
              <a:t>vodnidila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prehrada</a:t>
            </a:r>
            <a:r>
              <a:rPr lang="cs-CZ" sz="1100" i="1" dirty="0" smtClean="0"/>
              <a:t>_</a:t>
            </a:r>
            <a:r>
              <a:rPr lang="cs-CZ" sz="1100" i="1" dirty="0" err="1" smtClean="0"/>
              <a:t>leskralovstvi.pdf</a:t>
            </a:r>
            <a:endParaRPr lang="cs-CZ" sz="11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29124" y="5572140"/>
            <a:ext cx="477085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5 Schematický příčný řez hrází</a:t>
            </a:r>
          </a:p>
          <a:p>
            <a:r>
              <a:rPr lang="cs-CZ" sz="1100" i="1" dirty="0" smtClean="0"/>
              <a:t>Zdroj -http://www.</a:t>
            </a:r>
            <a:r>
              <a:rPr lang="cs-CZ" sz="1100" i="1" dirty="0" err="1" smtClean="0"/>
              <a:t>pla.cz</a:t>
            </a:r>
            <a:r>
              <a:rPr lang="cs-CZ" sz="1100" i="1" dirty="0" smtClean="0"/>
              <a:t>/planet/public/</a:t>
            </a:r>
            <a:r>
              <a:rPr lang="cs-CZ" sz="1100" i="1" dirty="0" err="1" smtClean="0"/>
              <a:t>vodnidila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prehrada</a:t>
            </a:r>
            <a:r>
              <a:rPr lang="cs-CZ" sz="1100" i="1" dirty="0" smtClean="0"/>
              <a:t>_</a:t>
            </a:r>
            <a:r>
              <a:rPr lang="cs-CZ" sz="1100" i="1" dirty="0" err="1" smtClean="0"/>
              <a:t>leskralovstvi.pdf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Derivační elektrárny – schéma vodního toku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" name="Obrázek 20" descr="derivacni schemata.PNG"/>
          <p:cNvPicPr>
            <a:picLocks noChangeAspect="1"/>
          </p:cNvPicPr>
          <p:nvPr/>
        </p:nvPicPr>
        <p:blipFill>
          <a:blip r:embed="rId4" cstate="print"/>
          <a:srcRect l="2223" t="3599" r="2779" b="1800"/>
          <a:stretch>
            <a:fillRect/>
          </a:stretch>
        </p:blipFill>
        <p:spPr>
          <a:xfrm>
            <a:off x="1001791" y="1142954"/>
            <a:ext cx="7140419" cy="219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TextovéPole 21"/>
          <p:cNvSpPr txBox="1"/>
          <p:nvPr/>
        </p:nvSpPr>
        <p:spPr>
          <a:xfrm>
            <a:off x="428596" y="3857628"/>
            <a:ext cx="585791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průběžná VE s kanálem vedeným po vrstevnici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nízkotlaká průběžná VE na kanále v údolí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kaskáda VE na kanále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průběžná VE s převodem vody kanálem a štolou o volné hladině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špičková VE s přívodem tlakovým potrubím (štolou)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špičková VE využívající převodu vody do jiného povodí</a:t>
            </a:r>
          </a:p>
          <a:p>
            <a:pPr marL="378900" indent="-342900">
              <a:spcBef>
                <a:spcPts val="600"/>
              </a:spcBef>
              <a:buFont typeface="+mj-lt"/>
              <a:buAutoNum type="alphaLcParenR"/>
            </a:pPr>
            <a:r>
              <a:rPr lang="cs-CZ" sz="1600" dirty="0" smtClean="0">
                <a:latin typeface="+mn-lt"/>
              </a:rPr>
              <a:t>schéma horského špičkového hydroenergetického díla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55244" y="3874851"/>
            <a:ext cx="201728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+mn-lt"/>
              </a:rPr>
              <a:t>Š    štola</a:t>
            </a:r>
          </a:p>
          <a:p>
            <a:r>
              <a:rPr lang="cs-CZ" sz="1600" dirty="0" smtClean="0">
                <a:latin typeface="+mn-lt"/>
              </a:rPr>
              <a:t>P    potrubí</a:t>
            </a:r>
          </a:p>
          <a:p>
            <a:r>
              <a:rPr lang="cs-CZ" sz="1600" dirty="0" smtClean="0">
                <a:latin typeface="+mn-lt"/>
              </a:rPr>
              <a:t>OK odpadní kanál</a:t>
            </a:r>
          </a:p>
          <a:p>
            <a:r>
              <a:rPr lang="cs-CZ" sz="1600" dirty="0" smtClean="0">
                <a:latin typeface="+mn-lt"/>
              </a:rPr>
              <a:t>TP  tlakové potrubí</a:t>
            </a:r>
          </a:p>
          <a:p>
            <a:r>
              <a:rPr lang="cs-CZ" sz="1600" dirty="0" smtClean="0">
                <a:latin typeface="+mn-lt"/>
              </a:rPr>
              <a:t>VE  vodní elektrárna</a:t>
            </a:r>
          </a:p>
          <a:p>
            <a:r>
              <a:rPr lang="cs-CZ" sz="1600" dirty="0" smtClean="0">
                <a:latin typeface="+mn-lt"/>
              </a:rPr>
              <a:t>T    původní tok</a:t>
            </a:r>
          </a:p>
          <a:p>
            <a:r>
              <a:rPr lang="cs-CZ" sz="1600" dirty="0" smtClean="0">
                <a:latin typeface="+mn-lt"/>
              </a:rPr>
              <a:t>JZ  jezová nádrž</a:t>
            </a:r>
          </a:p>
          <a:p>
            <a:r>
              <a:rPr lang="cs-CZ" sz="1600" dirty="0" smtClean="0">
                <a:latin typeface="+mn-lt"/>
              </a:rPr>
              <a:t>N  nádrž</a:t>
            </a:r>
          </a:p>
          <a:p>
            <a:r>
              <a:rPr lang="cs-CZ" sz="1600" dirty="0" smtClean="0">
                <a:latin typeface="+mn-lt"/>
              </a:rPr>
              <a:t>VN vyrovnávací nádrž</a:t>
            </a:r>
          </a:p>
          <a:p>
            <a:r>
              <a:rPr lang="cs-CZ" sz="1600" dirty="0" smtClean="0">
                <a:latin typeface="+mn-lt"/>
              </a:rPr>
              <a:t>K   kanál</a:t>
            </a:r>
            <a:endParaRPr lang="cs-CZ" sz="1600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3397" y="3357562"/>
            <a:ext cx="4317207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i="1" dirty="0" smtClean="0"/>
              <a:t>Obr. 6 – Různé způsoby derivace</a:t>
            </a:r>
          </a:p>
          <a:p>
            <a:pPr algn="ctr"/>
            <a:r>
              <a:rPr lang="cs-CZ" sz="1100" i="1" dirty="0" smtClean="0"/>
              <a:t>Zdroj  -http://hgf10.vsb.cz/546/VHZ3/typy_</a:t>
            </a:r>
            <a:r>
              <a:rPr lang="cs-CZ" sz="1100" i="1" dirty="0" err="1" smtClean="0"/>
              <a:t>vodnich</a:t>
            </a:r>
            <a:r>
              <a:rPr lang="cs-CZ" sz="1100" i="1" dirty="0" smtClean="0"/>
              <a:t>_</a:t>
            </a:r>
            <a:r>
              <a:rPr lang="cs-CZ" sz="1100" i="1" dirty="0" err="1" smtClean="0"/>
              <a:t>elektraren.html</a:t>
            </a:r>
            <a:endParaRPr lang="cs-CZ" sz="1100" i="1" dirty="0" smtClean="0"/>
          </a:p>
          <a:p>
            <a:pPr algn="ctr"/>
            <a:r>
              <a:rPr lang="cs-CZ" sz="1100" i="1" dirty="0" smtClean="0"/>
              <a:t> 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Přečerpávací elektrárny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5" name="Zahnutá šipka doprava 3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0284" y="1142984"/>
            <a:ext cx="857087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+mn-lt"/>
              </a:rPr>
              <a:t>Dvě vodní nádrže – dolní a horní.</a:t>
            </a:r>
          </a:p>
          <a:p>
            <a:r>
              <a:rPr lang="cs-CZ" sz="1600" dirty="0" smtClean="0">
                <a:latin typeface="+mn-lt"/>
              </a:rPr>
              <a:t>Spojeny spádovým potrubím o velkém průměru.</a:t>
            </a:r>
          </a:p>
          <a:p>
            <a:r>
              <a:rPr lang="cs-CZ" sz="1600" dirty="0" smtClean="0">
                <a:latin typeface="+mn-lt"/>
              </a:rPr>
              <a:t>V noci se voda přečerpává z dolní nádrže do horní (spotřebičový režim).</a:t>
            </a:r>
          </a:p>
          <a:p>
            <a:r>
              <a:rPr lang="cs-CZ" sz="1600" dirty="0" smtClean="0">
                <a:latin typeface="+mn-lt"/>
              </a:rPr>
              <a:t>Ve špičce je voda řízeně vypouštěna z horní nádrže přes turbínu do dolní nádrže (výroba elektřiny).</a:t>
            </a:r>
            <a:endParaRPr lang="cs-CZ" sz="1600" dirty="0"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0284" y="2285992"/>
            <a:ext cx="47510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+mn-lt"/>
              </a:rPr>
              <a:t>PVE Dlouhé Stráně</a:t>
            </a:r>
          </a:p>
          <a:p>
            <a:r>
              <a:rPr lang="cs-CZ" sz="1600" dirty="0" smtClean="0">
                <a:latin typeface="+mn-lt"/>
              </a:rPr>
              <a:t>Horní nádrž 1348 m.</a:t>
            </a:r>
            <a:r>
              <a:rPr lang="cs-CZ" sz="1600" dirty="0" err="1" smtClean="0">
                <a:latin typeface="+mn-lt"/>
              </a:rPr>
              <a:t>n.m</a:t>
            </a:r>
            <a:r>
              <a:rPr lang="cs-CZ" sz="1600" dirty="0" smtClean="0">
                <a:latin typeface="+mn-lt"/>
              </a:rPr>
              <a:t>.</a:t>
            </a:r>
          </a:p>
          <a:p>
            <a:r>
              <a:rPr lang="cs-CZ" sz="1600" dirty="0" smtClean="0">
                <a:latin typeface="+mn-lt"/>
              </a:rPr>
              <a:t>Dolní nádrž 823 m.</a:t>
            </a:r>
            <a:r>
              <a:rPr lang="cs-CZ" sz="1600" dirty="0" err="1" smtClean="0">
                <a:latin typeface="+mn-lt"/>
              </a:rPr>
              <a:t>n.m</a:t>
            </a:r>
            <a:r>
              <a:rPr lang="cs-CZ" sz="1600" dirty="0" smtClean="0">
                <a:latin typeface="+mn-lt"/>
              </a:rPr>
              <a:t>.</a:t>
            </a:r>
          </a:p>
          <a:p>
            <a:r>
              <a:rPr lang="cs-CZ" sz="1600" dirty="0" smtClean="0">
                <a:latin typeface="+mn-lt"/>
              </a:rPr>
              <a:t>2 reverzní Francisovy turbíny po 325 MW, tj. 650 MW</a:t>
            </a:r>
            <a:endParaRPr lang="cs-CZ" sz="1600" dirty="0">
              <a:latin typeface="+mn-lt"/>
            </a:endParaRPr>
          </a:p>
        </p:txBody>
      </p:sp>
      <p:pic>
        <p:nvPicPr>
          <p:cNvPr id="18" name="Obrázek 17" descr="00245 Dlouhé Stráně.t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6998" y="2500306"/>
            <a:ext cx="2443696" cy="34796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Obrázek 20" descr="SCHEMA.JPG"/>
          <p:cNvPicPr>
            <a:picLocks noChangeAspect="1"/>
          </p:cNvPicPr>
          <p:nvPr/>
        </p:nvPicPr>
        <p:blipFill>
          <a:blip r:embed="rId5" cstate="print"/>
          <a:srcRect l="7552" t="13628" r="4531" b="13628"/>
          <a:stretch>
            <a:fillRect/>
          </a:stretch>
        </p:blipFill>
        <p:spPr>
          <a:xfrm>
            <a:off x="501722" y="3554284"/>
            <a:ext cx="4316718" cy="23750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TextovéPole 21"/>
          <p:cNvSpPr txBox="1"/>
          <p:nvPr/>
        </p:nvSpPr>
        <p:spPr>
          <a:xfrm>
            <a:off x="2643174" y="5929330"/>
            <a:ext cx="20714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7 a 8 PVE Dlouhé Stráně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Turbíny – peltonova turbína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56961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439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8662" y="1357298"/>
            <a:ext cx="700092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Peltonova turbína – pro spády od několika desítek m do 1 800 m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Max. výkon 250 MW</a:t>
            </a:r>
            <a:endParaRPr lang="cs-CZ" dirty="0">
              <a:latin typeface="+mn-lt"/>
            </a:endParaRPr>
          </a:p>
        </p:txBody>
      </p:sp>
      <p:pic>
        <p:nvPicPr>
          <p:cNvPr id="14" name="Obrázek 13" descr="peltonova turbina.PNG"/>
          <p:cNvPicPr>
            <a:picLocks noChangeAspect="1"/>
          </p:cNvPicPr>
          <p:nvPr/>
        </p:nvPicPr>
        <p:blipFill>
          <a:blip r:embed="rId4" cstate="print"/>
          <a:srcRect l="12891" t="5931" r="26460" b="38976"/>
          <a:stretch>
            <a:fillRect/>
          </a:stretch>
        </p:blipFill>
        <p:spPr>
          <a:xfrm>
            <a:off x="1018447" y="2571744"/>
            <a:ext cx="3810858" cy="277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1020530" y="5362592"/>
            <a:ext cx="393088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9  Peltonova turbína</a:t>
            </a:r>
          </a:p>
          <a:p>
            <a:r>
              <a:rPr lang="cs-CZ" sz="1100" i="1" dirty="0" smtClean="0"/>
              <a:t>Zdroj - http://mve.energetika.cz/primotlaketurbiny/pelton.htm</a:t>
            </a:r>
            <a:endParaRPr lang="cs-CZ" sz="1100" i="1" dirty="0"/>
          </a:p>
        </p:txBody>
      </p:sp>
      <p:pic>
        <p:nvPicPr>
          <p:cNvPr id="16" name="Obrázek 15" descr="P4139095.JPG"/>
          <p:cNvPicPr>
            <a:picLocks noChangeAspect="1"/>
          </p:cNvPicPr>
          <p:nvPr/>
        </p:nvPicPr>
        <p:blipFill>
          <a:blip r:embed="rId5" cstate="print"/>
          <a:srcRect r="17384"/>
          <a:stretch>
            <a:fillRect/>
          </a:stretch>
        </p:blipFill>
        <p:spPr>
          <a:xfrm>
            <a:off x="5018975" y="2562208"/>
            <a:ext cx="3053487" cy="277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5027610" y="5334000"/>
            <a:ext cx="17956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10 Peltonova turbína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Turbíny – kaplanova turbína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5786" y="1428736"/>
            <a:ext cx="440152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Má vertikální uložení hřídele oběžného kola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Spád od několika m do 70 m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Max výkon 170 MW</a:t>
            </a:r>
            <a:endParaRPr lang="cs-CZ" dirty="0">
              <a:latin typeface="+mn-lt"/>
            </a:endParaRPr>
          </a:p>
        </p:txBody>
      </p:sp>
      <p:pic>
        <p:nvPicPr>
          <p:cNvPr id="13" name="Obrázek 12" descr="kaplanova turbina.PNG"/>
          <p:cNvPicPr>
            <a:picLocks noChangeAspect="1"/>
          </p:cNvPicPr>
          <p:nvPr/>
        </p:nvPicPr>
        <p:blipFill>
          <a:blip r:embed="rId4" cstate="print"/>
          <a:srcRect l="3670" t="5762" r="12845" b="3457"/>
          <a:stretch>
            <a:fillRect/>
          </a:stretch>
        </p:blipFill>
        <p:spPr>
          <a:xfrm>
            <a:off x="786977" y="2735229"/>
            <a:ext cx="3112003" cy="26940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785786" y="5500702"/>
            <a:ext cx="374653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11 Kaplanova turbína</a:t>
            </a:r>
          </a:p>
          <a:p>
            <a:r>
              <a:rPr lang="cs-CZ" sz="1100" i="1" dirty="0" smtClean="0"/>
              <a:t>Zdroj – Využití vodní energie, Doc. Ing. Aleš Havlík, CSc.</a:t>
            </a:r>
            <a:endParaRPr lang="cs-CZ" sz="1100" i="1" dirty="0"/>
          </a:p>
        </p:txBody>
      </p:sp>
      <p:pic>
        <p:nvPicPr>
          <p:cNvPr id="15" name="Obrázek 14" descr="kaplanova turbina fo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78682" y="2747412"/>
            <a:ext cx="3167695" cy="2681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878680" y="5500702"/>
            <a:ext cx="355097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12 Kaplanova turbína před Kaplanovým muzeem</a:t>
            </a:r>
          </a:p>
          <a:p>
            <a:r>
              <a:rPr lang="cs-CZ" sz="1100" i="1" dirty="0" smtClean="0"/>
              <a:t>Zdroj - http://3pol.cz/42/</a:t>
            </a:r>
            <a:r>
              <a:rPr lang="cs-CZ" sz="1100" i="1" dirty="0" err="1" smtClean="0"/>
              <a:t>print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Turbíny – francisova turbína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francisova turbina.PNG"/>
          <p:cNvPicPr>
            <a:picLocks noChangeAspect="1"/>
          </p:cNvPicPr>
          <p:nvPr/>
        </p:nvPicPr>
        <p:blipFill>
          <a:blip r:embed="rId3" cstate="print"/>
          <a:srcRect l="3651" t="2073" r="8519" b="2763"/>
          <a:stretch>
            <a:fillRect/>
          </a:stretch>
        </p:blipFill>
        <p:spPr>
          <a:xfrm>
            <a:off x="642910" y="1643050"/>
            <a:ext cx="4156714" cy="39671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642910" y="5643578"/>
            <a:ext cx="42755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13 Francisova turbína popis</a:t>
            </a:r>
          </a:p>
          <a:p>
            <a:r>
              <a:rPr lang="cs-CZ" sz="1100" i="1" dirty="0" smtClean="0"/>
              <a:t>Zdroj - http://mve.energetika.cz/pretlakoveturbiny/francis-horiz.htm</a:t>
            </a:r>
          </a:p>
          <a:p>
            <a:r>
              <a:rPr lang="cs-CZ" sz="1100" i="1" dirty="0" smtClean="0"/>
              <a:t>..</a:t>
            </a:r>
          </a:p>
          <a:p>
            <a:endParaRPr lang="cs-CZ" sz="11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3504" y="1639661"/>
            <a:ext cx="27109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Pro spád 10 – 700 m,</a:t>
            </a:r>
          </a:p>
          <a:p>
            <a:r>
              <a:rPr lang="cs-CZ" dirty="0" smtClean="0">
                <a:latin typeface="+mn-lt"/>
              </a:rPr>
              <a:t>výkon 200 kW – 500  MW</a:t>
            </a:r>
            <a:endParaRPr lang="cs-CZ" dirty="0">
              <a:latin typeface="+mn-lt"/>
            </a:endParaRPr>
          </a:p>
        </p:txBody>
      </p:sp>
      <p:pic>
        <p:nvPicPr>
          <p:cNvPr id="20" name="Obrázek 19" descr="francisova turbina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04" y="2643182"/>
            <a:ext cx="3637534" cy="2961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5143504" y="5643578"/>
            <a:ext cx="355578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/>
              <a:t>Obr. 14 Francisova turbína v elektrárně Les Království</a:t>
            </a:r>
            <a:endParaRPr lang="cs-CZ" sz="11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Výhody a nevýhody vodních elektráren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14/15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5786" y="1643050"/>
            <a:ext cx="6258060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dirty="0" smtClean="0">
                <a:latin typeface="+mn-lt"/>
              </a:rPr>
              <a:t> </a:t>
            </a:r>
            <a:r>
              <a:rPr lang="cs-CZ" b="1" dirty="0" smtClean="0">
                <a:latin typeface="+mn-lt"/>
              </a:rPr>
              <a:t>Výhody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Voda je obnovitelný zdroj energie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Minimální nároky na údržbu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Využití přehradních jezer a hrází pro další účely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Přehrada – regulace a ochrana proti povodním</a:t>
            </a:r>
          </a:p>
          <a:p>
            <a:endParaRPr lang="cs-CZ" dirty="0" smtClean="0">
              <a:latin typeface="+mn-lt"/>
            </a:endParaRPr>
          </a:p>
          <a:p>
            <a:endParaRPr lang="cs-CZ" dirty="0" smtClean="0">
              <a:latin typeface="+mn-lt"/>
            </a:endParaRPr>
          </a:p>
          <a:p>
            <a:pPr algn="ctr">
              <a:spcAft>
                <a:spcPts val="600"/>
              </a:spcAft>
            </a:pPr>
            <a:r>
              <a:rPr lang="cs-CZ" dirty="0" smtClean="0">
                <a:latin typeface="+mn-lt"/>
              </a:rPr>
              <a:t>         </a:t>
            </a:r>
            <a:r>
              <a:rPr lang="cs-CZ" b="1" dirty="0" smtClean="0">
                <a:latin typeface="+mn-lt"/>
              </a:rPr>
              <a:t>Nevýhody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Závislost na stabilním průtoku vody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Náklady na výstavbu</a:t>
            </a:r>
          </a:p>
          <a:p>
            <a:pPr indent="177800">
              <a:buClr>
                <a:schemeClr val="accent1"/>
              </a:buClr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Nutnost zatopení velkého území</a:t>
            </a:r>
          </a:p>
          <a:p>
            <a:endParaRPr lang="cs-CZ" dirty="0" smtClean="0">
              <a:latin typeface="+mn-lt"/>
            </a:endParaRP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VE vyrobily v roce 2013  3,48 % celkové výroby el. energie v ČR.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Kerndlová</a:t>
            </a: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7542</TotalTime>
  <Words>799</Words>
  <Application>Microsoft Office PowerPoint</Application>
  <PresentationFormat>Předvádění na obrazovce (4:3)</PresentationFormat>
  <Paragraphs>192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Snímek 2</vt:lpstr>
      <vt:lpstr>Vodní elektrárny</vt:lpstr>
      <vt:lpstr>Historie využití vodní energie</vt:lpstr>
      <vt:lpstr>Rozdělení vodních elektráren</vt:lpstr>
      <vt:lpstr>Základní části vodní elektrárny</vt:lpstr>
      <vt:lpstr>Přehradní  elektrárny</vt:lpstr>
      <vt:lpstr>Přehradní elektrárny</vt:lpstr>
      <vt:lpstr>Snímek 9</vt:lpstr>
      <vt:lpstr>Přečerpávací elektrárny</vt:lpstr>
      <vt:lpstr> Turbíny – peltonova turbína</vt:lpstr>
      <vt:lpstr>Turbíny – kaplanova turbína</vt:lpstr>
      <vt:lpstr>Turbíny – francisova turbína</vt:lpstr>
      <vt:lpstr>Výhody a nevýhody vodních elektráren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407</cp:revision>
  <cp:lastPrinted>2014-02-24T20:55:28Z</cp:lastPrinted>
  <dcterms:created xsi:type="dcterms:W3CDTF">2013-07-31T15:29:43Z</dcterms:created>
  <dcterms:modified xsi:type="dcterms:W3CDTF">2014-05-18T13:32:12Z</dcterms:modified>
</cp:coreProperties>
</file>