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handoutMasterIdLst>
    <p:handoutMasterId r:id="rId18"/>
  </p:handoutMasterIdLst>
  <p:sldIdLst>
    <p:sldId id="268" r:id="rId2"/>
    <p:sldId id="274" r:id="rId3"/>
    <p:sldId id="272" r:id="rId4"/>
    <p:sldId id="258" r:id="rId5"/>
    <p:sldId id="261" r:id="rId6"/>
    <p:sldId id="263" r:id="rId7"/>
    <p:sldId id="265" r:id="rId8"/>
    <p:sldId id="266" r:id="rId9"/>
    <p:sldId id="270" r:id="rId10"/>
    <p:sldId id="256" r:id="rId11"/>
    <p:sldId id="267" r:id="rId12"/>
    <p:sldId id="260" r:id="rId13"/>
    <p:sldId id="259" r:id="rId14"/>
    <p:sldId id="273" r:id="rId15"/>
    <p:sldId id="269" r:id="rId16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24" autoAdjust="0"/>
  </p:normalViewPr>
  <p:slideViewPr>
    <p:cSldViewPr>
      <p:cViewPr>
        <p:scale>
          <a:sx n="100" d="100"/>
          <a:sy n="100" d="100"/>
        </p:scale>
        <p:origin x="-1038" y="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453D5B0F-EFD4-49EA-8528-C15AF7EBB188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D2B89A79-3091-4948-B4B4-45AB040A24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3504B86-3A21-424D-B109-54B47951290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4"/>
            <a:ext cx="5681980" cy="4604147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2347BE2-83AD-4678-914E-D55B677BA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90570" eaLnBrk="1" hangingPunct="1">
              <a:spcBef>
                <a:spcPct val="0"/>
              </a:spcBef>
              <a:defRPr/>
            </a:pPr>
            <a:endParaRPr lang="cs-CZ" dirty="0" smtClean="0"/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06B4-366C-49B8-B5B3-69711654D4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4475D-FEA5-4845-9F20-36CD60BC2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8A5B-F883-4DF5-A450-E8B6795C8461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4D5F-EB6D-47F8-ABA3-810DB67834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C4F03-D1EB-43EE-8153-6228CA738A70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5789-DF09-4680-AB9E-8956370F7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8AF82-A9D3-499B-85C4-5BD7C811277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1839-CC58-4BDA-8D9D-E39B3F175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7E61-0681-405C-B97E-7104E9177E66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C123A-E4B3-4A1B-8C1A-865D01BD7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F648B-CDFB-4FCA-AEA9-71BA9AFFE8EF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56754-1C22-4F99-941F-602DF045CF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8AA11-2A91-4CEC-A953-B57F946AD44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F887C-3B9B-4597-9AAB-256C528C2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9B40-EA50-43BC-AFEE-BEA38C5D3CB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7CB-F70C-462F-A0F1-2283DB79F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6ED6B-F782-4541-988C-F53DFA6E08CA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7F122-7EE4-4951-9D55-35B245EB7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85CEC-7C0C-4B1A-93C1-612958651C82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F319F-C555-4F8B-92EF-561F442F4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F2E2-F9E9-4269-9FDC-AFFD1CEA3DC7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6076-7C92-4AEB-9E03-64E036690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22CA7-F276-46DA-BD6D-6557B4330253}" type="datetime1">
              <a:rPr lang="cs-CZ" smtClean="0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39135-3FA6-4F8F-A071-C4AAC71A85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0" r:id="rId4"/>
    <p:sldLayoutId id="2147483786" r:id="rId5"/>
    <p:sldLayoutId id="2147483781" r:id="rId6"/>
    <p:sldLayoutId id="2147483787" r:id="rId7"/>
    <p:sldLayoutId id="2147483788" r:id="rId8"/>
    <p:sldLayoutId id="2147483789" r:id="rId9"/>
    <p:sldLayoutId id="2147483782" r:id="rId10"/>
    <p:sldLayoutId id="214748379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</a:t>
            </a:r>
            <a:r>
              <a:rPr lang="cs-CZ" sz="1600" dirty="0" smtClean="0">
                <a:latin typeface="Franklin Gothic Book" pitchFamily="34" charset="0"/>
              </a:rPr>
              <a:t>4. </a:t>
            </a:r>
            <a:r>
              <a:rPr lang="cs-CZ" sz="1600" dirty="0">
                <a:latin typeface="Franklin Gothic Book" pitchFamily="34" charset="0"/>
              </a:rPr>
              <a:t>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JADERNÉ ELEKTRÁRNY</a:t>
            </a:r>
            <a:endParaRPr lang="cs-CZ" sz="1600" cap="all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VY_52_INOVACE_03_21_KEZU</a:t>
            </a:r>
            <a:endParaRPr lang="cs-CZ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Jaderné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elektrárny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VY_52_INOVACE_03_21_KEZU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Z4K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25.2.2014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4. ročník SPŠEIT. Jedná se o výkladovou prezentaci  k problematice výroby el. energie v jaderných elektrárnách.Studenti se seznámí s typy JE, jejich částmi a jednotlivými </a:t>
                      </a:r>
                      <a:r>
                        <a:rPr lang="cs-CZ" sz="1200" b="0" i="0" u="none" strike="noStrike" baseline="0" smtClean="0">
                          <a:solidFill>
                            <a:srgbClr val="000000"/>
                          </a:solidFill>
                          <a:latin typeface="Calibri"/>
                        </a:rPr>
                        <a:t>typy reaktorů.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Reaktor, fúze, jaderná přeměna, moderátor, palivo, kondenzátor, chlazení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Jaderné  elektrárny</a:t>
            </a:r>
            <a:endParaRPr lang="cs-CZ" sz="2800" dirty="0"/>
          </a:p>
        </p:txBody>
      </p:sp>
      <p:sp>
        <p:nvSpPr>
          <p:cNvPr id="11267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11268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Využití jaderné energie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3/15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1472" y="1285860"/>
            <a:ext cx="821537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První jaderný reaktor v provozu Chicago 1942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První jaderná elektrárna v </a:t>
            </a:r>
            <a:r>
              <a:rPr lang="cs-CZ" dirty="0" err="1" smtClean="0">
                <a:latin typeface="+mn-lt"/>
              </a:rPr>
              <a:t>Obninsku</a:t>
            </a:r>
            <a:r>
              <a:rPr lang="cs-CZ" dirty="0" smtClean="0">
                <a:latin typeface="+mn-lt"/>
              </a:rPr>
              <a:t> v Rusku 1954</a:t>
            </a:r>
          </a:p>
          <a:p>
            <a:pPr marL="71438" indent="190500" defTabSz="261938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Ve 31 zemích dnes pracuje 436 jaderných reaktorů s instalovanou kapacitou více než 370 000 MW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Jaderná energie vyrábí 16 % světové spotřeby energie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V rámci EU zajišťuje jaderná energetika třetinu spotřeby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V ČR zajišťuje 31 % spotřeby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43 nových reaktorů se ve světě staví, 106 je plánováno, 266 navrženo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V 56 zemích světa pracuje 284 výzkumných reaktorů, produkují i radioizotopy pro medicínské použití</a:t>
            </a:r>
          </a:p>
          <a:p>
            <a:pPr marL="71438" indent="190500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V mořích je 220 jaderných reaktorů jako pohony ponorek a ledoborců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32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Podíl zdrojů na výrobě elektřiny</a:t>
            </a:r>
            <a:endParaRPr lang="cs-CZ" sz="2400" dirty="0"/>
          </a:p>
        </p:txBody>
      </p:sp>
      <p:pic>
        <p:nvPicPr>
          <p:cNvPr id="12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4/15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7" name="Zahnutá šipka doprava 16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eva 17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Zástupný symbol pro obsah 10" descr="podil zdroju na vyrobe elektriny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3585" t="2503" r="2868" b="5005"/>
          <a:stretch>
            <a:fillRect/>
          </a:stretch>
        </p:blipFill>
        <p:spPr>
          <a:xfrm>
            <a:off x="298266" y="1860672"/>
            <a:ext cx="8547468" cy="3632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181762" y="5572140"/>
            <a:ext cx="47804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1 Podíl zdrojů na výrobě elektřiny</a:t>
            </a:r>
          </a:p>
          <a:p>
            <a:r>
              <a:rPr lang="cs-CZ" sz="1100" i="1" dirty="0" smtClean="0">
                <a:latin typeface="+mn-lt"/>
              </a:rPr>
              <a:t>Zdroj: http://www.</a:t>
            </a:r>
            <a:r>
              <a:rPr lang="cs-CZ" sz="1100" i="1" dirty="0" err="1" smtClean="0">
                <a:latin typeface="+mn-lt"/>
              </a:rPr>
              <a:t>cez.cz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edee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content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file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vzdelavani</a:t>
            </a:r>
            <a:r>
              <a:rPr lang="cs-CZ" sz="1100" i="1" dirty="0" smtClean="0">
                <a:latin typeface="+mn-lt"/>
              </a:rPr>
              <a:t>/je-v-</a:t>
            </a:r>
            <a:r>
              <a:rPr lang="cs-CZ" sz="1100" i="1" dirty="0" err="1" smtClean="0">
                <a:latin typeface="+mn-lt"/>
              </a:rPr>
              <a:t>cislech</a:t>
            </a:r>
            <a:r>
              <a:rPr lang="cs-CZ" sz="1100" i="1" dirty="0" smtClean="0">
                <a:latin typeface="+mn-lt"/>
              </a:rPr>
              <a:t>-2009.pdf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28" y="500042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Jaderná energetika v číslech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5/15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2910" y="1643050"/>
            <a:ext cx="7961603" cy="39241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1939 objev jaderného štěpení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1942 spuštění první řízené štěpné reakce – </a:t>
            </a:r>
            <a:r>
              <a:rPr lang="cs-CZ" dirty="0" err="1" smtClean="0">
                <a:latin typeface="+mn-lt"/>
              </a:rPr>
              <a:t>Enriko</a:t>
            </a:r>
            <a:r>
              <a:rPr lang="cs-CZ" dirty="0" smtClean="0">
                <a:latin typeface="+mn-lt"/>
              </a:rPr>
              <a:t> </a:t>
            </a:r>
            <a:r>
              <a:rPr lang="cs-CZ" dirty="0" err="1" smtClean="0">
                <a:latin typeface="+mn-lt"/>
              </a:rPr>
              <a:t>Fermi</a:t>
            </a:r>
            <a:endParaRPr lang="cs-CZ" dirty="0" smtClean="0">
              <a:latin typeface="+mn-lt"/>
            </a:endParaRP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1951 první elektřina vyrobená v Idahu v USA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1954 první jaderná elektrárna </a:t>
            </a:r>
            <a:r>
              <a:rPr lang="cs-CZ" dirty="0" err="1" smtClean="0">
                <a:latin typeface="+mn-lt"/>
              </a:rPr>
              <a:t>Obninsk</a:t>
            </a:r>
            <a:r>
              <a:rPr lang="cs-CZ" dirty="0" smtClean="0">
                <a:latin typeface="+mn-lt"/>
              </a:rPr>
              <a:t> u Moskvy o výkonu 5 MW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1970 – 1980 růst jaderné energetiky v průměru o 30 % ročně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1987 jaderná energetika se podílela 16 %  na výrobě elektřiny ve světě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1987 – 1990 zpomalení rozvoje jaderné energetiky vlivem Černobylské havárie</a:t>
            </a:r>
          </a:p>
          <a:p>
            <a:pPr indent="174625">
              <a:spcBef>
                <a:spcPts val="1800"/>
              </a:spcBef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2008 celosvětová renesance jaderné energetiky, podíl jádra stále 16 %</a:t>
            </a:r>
            <a:endParaRPr lang="cs-CZ" dirty="0">
              <a:latin typeface="+mn-lt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756522" y="5857892"/>
            <a:ext cx="48157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Zdroj : http://www.</a:t>
            </a:r>
            <a:r>
              <a:rPr lang="cs-CZ" sz="1100" i="1" dirty="0" err="1" smtClean="0">
                <a:latin typeface="+mn-lt"/>
              </a:rPr>
              <a:t>cez.cz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edee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content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file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vzdelavani</a:t>
            </a:r>
            <a:r>
              <a:rPr lang="cs-CZ" sz="1100" i="1" dirty="0" smtClean="0">
                <a:latin typeface="+mn-lt"/>
              </a:rPr>
              <a:t>/je-v-</a:t>
            </a:r>
            <a:r>
              <a:rPr lang="cs-CZ" sz="1100" i="1" dirty="0" err="1" smtClean="0">
                <a:latin typeface="+mn-lt"/>
              </a:rPr>
              <a:t>cislech</a:t>
            </a:r>
            <a:r>
              <a:rPr lang="cs-CZ" sz="1100" i="1" dirty="0" smtClean="0">
                <a:latin typeface="+mn-lt"/>
              </a:rPr>
              <a:t>-2009.pdf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Izotopy, jaderná přeměna</a:t>
            </a:r>
            <a:endParaRPr lang="cs-CZ" sz="2400" dirty="0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6/15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42910" y="1285860"/>
            <a:ext cx="792961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Izotop </a:t>
            </a:r>
            <a:r>
              <a:rPr lang="cs-CZ" dirty="0" smtClean="0">
                <a:latin typeface="+mn-lt"/>
              </a:rPr>
              <a:t>–atom se stejným počtem protonů a různým počtem neutronů v jádře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Radioizotop</a:t>
            </a:r>
            <a:r>
              <a:rPr lang="cs-CZ" dirty="0" smtClean="0">
                <a:latin typeface="+mn-lt"/>
              </a:rPr>
              <a:t> – nestabilní a samovolně se přeměňující izotop při současném vyzáření ionizujícího záření</a:t>
            </a:r>
          </a:p>
          <a:p>
            <a:pPr>
              <a:spcBef>
                <a:spcPts val="1200"/>
              </a:spcBef>
            </a:pPr>
            <a:endParaRPr lang="cs-CZ" dirty="0" smtClean="0">
              <a:latin typeface="+mn-lt"/>
            </a:endParaRP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Přeměna alfa </a:t>
            </a:r>
            <a:r>
              <a:rPr lang="cs-CZ" dirty="0" smtClean="0">
                <a:latin typeface="+mn-lt"/>
              </a:rPr>
              <a:t>– těžké jádro se mění na lehčí za současného vyzáření jádra He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latin typeface="+mn-lt"/>
              </a:rPr>
              <a:t>                        např. </a:t>
            </a:r>
            <a:r>
              <a:rPr lang="cs-CZ" baseline="30000" dirty="0" smtClean="0">
                <a:latin typeface="+mn-lt"/>
              </a:rPr>
              <a:t>238</a:t>
            </a:r>
            <a:r>
              <a:rPr lang="cs-CZ" dirty="0" smtClean="0">
                <a:latin typeface="+mn-lt"/>
              </a:rPr>
              <a:t>U,</a:t>
            </a:r>
            <a:r>
              <a:rPr lang="cs-CZ" baseline="30000" dirty="0" smtClean="0">
                <a:latin typeface="+mn-lt"/>
              </a:rPr>
              <a:t>235</a:t>
            </a:r>
            <a:r>
              <a:rPr lang="cs-CZ" dirty="0" smtClean="0">
                <a:latin typeface="+mn-lt"/>
              </a:rPr>
              <a:t>U,</a:t>
            </a:r>
            <a:r>
              <a:rPr lang="cs-CZ" baseline="30000" dirty="0" smtClean="0">
                <a:latin typeface="+mn-lt"/>
              </a:rPr>
              <a:t>234</a:t>
            </a:r>
            <a:r>
              <a:rPr lang="cs-CZ" dirty="0" smtClean="0">
                <a:latin typeface="+mn-lt"/>
              </a:rPr>
              <a:t>U,</a:t>
            </a:r>
            <a:r>
              <a:rPr lang="cs-CZ" baseline="30000" dirty="0" smtClean="0">
                <a:latin typeface="+mn-lt"/>
              </a:rPr>
              <a:t>222</a:t>
            </a:r>
            <a:r>
              <a:rPr lang="cs-CZ" dirty="0" smtClean="0">
                <a:latin typeface="+mn-lt"/>
              </a:rPr>
              <a:t>Rn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Přeměna beta minus </a:t>
            </a:r>
            <a:r>
              <a:rPr lang="cs-CZ" dirty="0" smtClean="0">
                <a:latin typeface="+mn-lt"/>
              </a:rPr>
              <a:t>– v jádře se přemění jeden neutron na proton za současného vyzáření elektronu a neutrina   např.   </a:t>
            </a:r>
            <a:r>
              <a:rPr lang="cs-CZ" baseline="30000" dirty="0" smtClean="0">
                <a:latin typeface="+mn-lt"/>
              </a:rPr>
              <a:t>40</a:t>
            </a:r>
            <a:r>
              <a:rPr lang="cs-CZ" dirty="0" smtClean="0">
                <a:latin typeface="+mn-lt"/>
              </a:rPr>
              <a:t>K,</a:t>
            </a:r>
            <a:r>
              <a:rPr lang="cs-CZ" baseline="30000" dirty="0" smtClean="0">
                <a:latin typeface="+mn-lt"/>
              </a:rPr>
              <a:t>234</a:t>
            </a:r>
            <a:r>
              <a:rPr lang="cs-CZ" dirty="0" smtClean="0">
                <a:latin typeface="+mn-lt"/>
              </a:rPr>
              <a:t>Th,</a:t>
            </a:r>
            <a:r>
              <a:rPr lang="cs-CZ" baseline="30000" dirty="0" smtClean="0">
                <a:latin typeface="+mn-lt"/>
              </a:rPr>
              <a:t>210</a:t>
            </a:r>
            <a:r>
              <a:rPr lang="cs-CZ" dirty="0" smtClean="0">
                <a:latin typeface="+mn-lt"/>
              </a:rPr>
              <a:t>Pb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Přeměna beta plus </a:t>
            </a:r>
            <a:r>
              <a:rPr lang="cs-CZ" dirty="0" smtClean="0">
                <a:latin typeface="+mn-lt"/>
              </a:rPr>
              <a:t>– v jádře se přemění jeden proton na neutron a vyzáří se pozitron a neutrino   např.  </a:t>
            </a:r>
            <a:r>
              <a:rPr lang="cs-CZ" baseline="30000" dirty="0" smtClean="0">
                <a:latin typeface="+mn-lt"/>
              </a:rPr>
              <a:t>52</a:t>
            </a:r>
            <a:r>
              <a:rPr lang="cs-CZ" dirty="0" smtClean="0">
                <a:latin typeface="+mn-lt"/>
              </a:rPr>
              <a:t>Mn,</a:t>
            </a:r>
            <a:r>
              <a:rPr lang="cs-CZ" baseline="30000" dirty="0" smtClean="0">
                <a:latin typeface="+mn-lt"/>
              </a:rPr>
              <a:t>11</a:t>
            </a:r>
            <a:r>
              <a:rPr lang="cs-CZ" dirty="0" smtClean="0">
                <a:latin typeface="+mn-lt"/>
              </a:rPr>
              <a:t>C</a:t>
            </a:r>
          </a:p>
          <a:p>
            <a:pPr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Přeměna gama </a:t>
            </a:r>
            <a:r>
              <a:rPr lang="cs-CZ" dirty="0" smtClean="0">
                <a:latin typeface="+mn-lt"/>
              </a:rPr>
              <a:t>– excitované jádro přechází do stavu s nižší energií vyzářením fotonu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štěpení</a:t>
            </a:r>
            <a:endParaRPr lang="cs-CZ" sz="2400" dirty="0"/>
          </a:p>
        </p:txBody>
      </p:sp>
      <p:pic>
        <p:nvPicPr>
          <p:cNvPr id="1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8" name="Zahnutá šipka doprava 1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Zahnutá šipka doleva 1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28597" y="1185053"/>
            <a:ext cx="828680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Spontánní štěpení </a:t>
            </a:r>
            <a:r>
              <a:rPr lang="cs-CZ" dirty="0" smtClean="0">
                <a:latin typeface="+mn-lt"/>
              </a:rPr>
              <a:t>– jádro se rozpadá na dvě lehčí jádra samo. Výskyt u uranu a transuranových prvků.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Umělé štěpení </a:t>
            </a:r>
            <a:r>
              <a:rPr lang="cs-CZ" dirty="0" smtClean="0">
                <a:latin typeface="+mn-lt"/>
              </a:rPr>
              <a:t>– pomalý neutron narazí do jádra uranu, to se stane nestabilním, rozpadne se a vylétne několik neutronů. Doba  procesu  10</a:t>
            </a:r>
            <a:r>
              <a:rPr lang="cs-CZ" baseline="30000" dirty="0" smtClean="0">
                <a:latin typeface="+mn-lt"/>
              </a:rPr>
              <a:t>-14  </a:t>
            </a:r>
            <a:r>
              <a:rPr lang="cs-CZ" dirty="0" smtClean="0">
                <a:latin typeface="+mn-lt"/>
              </a:rPr>
              <a:t>s. Odlétající jádra mají velkou kinetickou energii a pomocí ní se ohřívá chladicí médium. Odlétající neutrony rozštěpí další jádra = </a:t>
            </a:r>
            <a:r>
              <a:rPr lang="cs-CZ" dirty="0" smtClean="0">
                <a:solidFill>
                  <a:schemeClr val="accent1"/>
                </a:solidFill>
                <a:latin typeface="+mn-lt"/>
              </a:rPr>
              <a:t>řetězová štěpná reakce.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latin typeface="+mn-lt"/>
              </a:rPr>
              <a:t>Opakem je </a:t>
            </a:r>
            <a:r>
              <a:rPr lang="cs-CZ" dirty="0" smtClean="0">
                <a:solidFill>
                  <a:schemeClr val="accent1"/>
                </a:solidFill>
                <a:latin typeface="+mn-lt"/>
              </a:rPr>
              <a:t>fúze</a:t>
            </a:r>
            <a:r>
              <a:rPr lang="cs-CZ" dirty="0" smtClean="0">
                <a:latin typeface="+mn-lt"/>
              </a:rPr>
              <a:t> – slučování jader při vysokých tlacích a teplotách , vzniká těžší jádro.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Poločas přeměny </a:t>
            </a:r>
            <a:r>
              <a:rPr lang="cs-CZ" dirty="0" smtClean="0">
                <a:latin typeface="+mn-lt"/>
              </a:rPr>
              <a:t>– doba, za kterou se přemění právě polovina všech radioaktivních jader přítomných na začátku děje .                                </a:t>
            </a:r>
            <a:endParaRPr lang="cs-CZ" dirty="0"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82571" y="4642009"/>
            <a:ext cx="2178859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cs-CZ" sz="1600" baseline="30000" dirty="0" smtClean="0">
                <a:latin typeface="+mn-lt"/>
              </a:rPr>
              <a:t>6</a:t>
            </a:r>
            <a:r>
              <a:rPr lang="cs-CZ" sz="1600" dirty="0" smtClean="0">
                <a:latin typeface="+mn-lt"/>
              </a:rPr>
              <a:t>He 	0.82 s</a:t>
            </a:r>
          </a:p>
          <a:p>
            <a:pPr algn="just">
              <a:spcBef>
                <a:spcPts val="1200"/>
              </a:spcBef>
            </a:pPr>
            <a:r>
              <a:rPr lang="cs-CZ" sz="1600" baseline="30000" dirty="0" smtClean="0">
                <a:latin typeface="+mn-lt"/>
              </a:rPr>
              <a:t>11</a:t>
            </a:r>
            <a:r>
              <a:rPr lang="cs-CZ" sz="1600" dirty="0" smtClean="0">
                <a:latin typeface="+mn-lt"/>
              </a:rPr>
              <a:t>C 	20 min</a:t>
            </a:r>
          </a:p>
          <a:p>
            <a:pPr algn="just">
              <a:spcBef>
                <a:spcPts val="1200"/>
              </a:spcBef>
            </a:pPr>
            <a:r>
              <a:rPr lang="cs-CZ" sz="1600" baseline="30000" dirty="0" smtClean="0">
                <a:latin typeface="+mn-lt"/>
              </a:rPr>
              <a:t>14</a:t>
            </a:r>
            <a:r>
              <a:rPr lang="cs-CZ" sz="1600" dirty="0" smtClean="0">
                <a:latin typeface="+mn-lt"/>
              </a:rPr>
              <a:t>C 	5 730 let</a:t>
            </a:r>
          </a:p>
          <a:p>
            <a:pPr algn="just">
              <a:spcBef>
                <a:spcPts val="1200"/>
              </a:spcBef>
            </a:pPr>
            <a:r>
              <a:rPr lang="cs-CZ" sz="1600" baseline="30000" dirty="0" smtClean="0">
                <a:latin typeface="+mn-lt"/>
              </a:rPr>
              <a:t>235</a:t>
            </a:r>
            <a:r>
              <a:rPr lang="cs-CZ" sz="1600" dirty="0" smtClean="0">
                <a:latin typeface="+mn-lt"/>
              </a:rPr>
              <a:t>U 	2,4 x 10</a:t>
            </a:r>
            <a:r>
              <a:rPr lang="cs-CZ" sz="1600" baseline="30000" dirty="0" smtClean="0">
                <a:latin typeface="+mn-lt"/>
              </a:rPr>
              <a:t>9</a:t>
            </a:r>
            <a:r>
              <a:rPr lang="cs-CZ" sz="1600" dirty="0" smtClean="0">
                <a:latin typeface="+mn-lt"/>
              </a:rPr>
              <a:t> let                                 </a:t>
            </a:r>
            <a:endParaRPr lang="cs-CZ" sz="1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712" y="457200"/>
            <a:ext cx="8686800" cy="841248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Základní termíny</a:t>
            </a:r>
            <a:endParaRPr lang="cs-CZ" sz="2400" dirty="0"/>
          </a:p>
        </p:txBody>
      </p:sp>
      <p:pic>
        <p:nvPicPr>
          <p:cNvPr id="10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5" name="Zahnutá šipka doprava 1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eva 1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1472" y="1571612"/>
            <a:ext cx="774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Reaktor</a:t>
            </a:r>
            <a:r>
              <a:rPr lang="cs-CZ" dirty="0" smtClean="0">
                <a:latin typeface="+mn-lt"/>
              </a:rPr>
              <a:t> – zařízení pro udržení kontrolované štěpné reakce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Aktivní zóna </a:t>
            </a:r>
            <a:r>
              <a:rPr lang="cs-CZ" dirty="0" smtClean="0">
                <a:latin typeface="+mn-lt"/>
              </a:rPr>
              <a:t>– oblast reaktoru, kde probíhá štěpení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Jaderné palivo </a:t>
            </a:r>
            <a:r>
              <a:rPr lang="cs-CZ" dirty="0" smtClean="0">
                <a:latin typeface="+mn-lt"/>
              </a:rPr>
              <a:t>– směs obsahující štěpné izotopy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Moderátor</a:t>
            </a:r>
            <a:r>
              <a:rPr lang="cs-CZ" dirty="0" smtClean="0">
                <a:latin typeface="+mn-lt"/>
              </a:rPr>
              <a:t> – zpomaluje neutrony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Chladivo</a:t>
            </a:r>
            <a:r>
              <a:rPr lang="cs-CZ" dirty="0" smtClean="0">
                <a:latin typeface="+mn-lt"/>
              </a:rPr>
              <a:t> – odvádí energii uvolněnou při štěpení z aktivní zóny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Regulační orgán </a:t>
            </a:r>
            <a:r>
              <a:rPr lang="cs-CZ" dirty="0" smtClean="0">
                <a:latin typeface="+mn-lt"/>
              </a:rPr>
              <a:t>- slouží k řízení štěpné reakce, regulaci výkonu, bezpečnému odstavení reaktoru. Cíleně ovlivňuje počet neutronů v reaktoru zachytáváním. Z materiálu, který absorbuje neutrony – např. kadmium, bór.</a:t>
            </a:r>
          </a:p>
          <a:p>
            <a:pPr algn="just">
              <a:spcBef>
                <a:spcPts val="1200"/>
              </a:spcBef>
            </a:pPr>
            <a:r>
              <a:rPr lang="cs-CZ" dirty="0" smtClean="0">
                <a:solidFill>
                  <a:schemeClr val="accent1"/>
                </a:solidFill>
                <a:latin typeface="+mn-lt"/>
              </a:rPr>
              <a:t>Moderace</a:t>
            </a:r>
            <a:r>
              <a:rPr lang="cs-CZ" dirty="0" smtClean="0">
                <a:latin typeface="+mn-lt"/>
              </a:rPr>
              <a:t> – zpomalení neutronů, tím se změní na tepelné a mohou dále štěpit jádra uranu -  např. lehká a těžká voda, grafit, polyetylén, parafín.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2263" y="663575"/>
            <a:ext cx="8786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cap="all" dirty="0" smtClean="0">
                <a:latin typeface="+mj-lt"/>
                <a:cs typeface="+mn-cs"/>
              </a:rPr>
              <a:t>Části Jaderné elektrárny</a:t>
            </a:r>
            <a:endParaRPr lang="cs-CZ" sz="2400" cap="all" dirty="0">
              <a:latin typeface="+mj-lt"/>
              <a:cs typeface="+mn-cs"/>
            </a:endParaRPr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9/15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" name="Obrázek 19" descr="schema jaderne elektrarn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1276619"/>
            <a:ext cx="6466667" cy="4304762"/>
          </a:xfrm>
          <a:prstGeom prst="rect">
            <a:avLst/>
          </a:prstGeom>
        </p:spPr>
      </p:pic>
      <p:sp>
        <p:nvSpPr>
          <p:cNvPr id="24" name="TextovéPole 23"/>
          <p:cNvSpPr txBox="1"/>
          <p:nvPr/>
        </p:nvSpPr>
        <p:spPr>
          <a:xfrm>
            <a:off x="357158" y="5715016"/>
            <a:ext cx="64700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3 Schéma jaderné elektrárny</a:t>
            </a:r>
          </a:p>
          <a:p>
            <a:r>
              <a:rPr lang="cs-CZ" sz="1100" i="1" dirty="0" smtClean="0">
                <a:latin typeface="+mn-lt"/>
              </a:rPr>
              <a:t>Zdroj:http://</a:t>
            </a:r>
            <a:r>
              <a:rPr lang="cs-CZ" sz="1100" i="1" dirty="0" err="1" smtClean="0">
                <a:latin typeface="+mn-lt"/>
              </a:rPr>
              <a:t>commons.wikimedia.org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wiki</a:t>
            </a:r>
            <a:r>
              <a:rPr lang="cs-CZ" sz="1100" i="1" dirty="0" smtClean="0">
                <a:latin typeface="+mn-lt"/>
              </a:rPr>
              <a:t>/</a:t>
            </a:r>
            <a:r>
              <a:rPr lang="cs-CZ" sz="1100" i="1" dirty="0" err="1" smtClean="0">
                <a:latin typeface="+mn-lt"/>
              </a:rPr>
              <a:t>File</a:t>
            </a:r>
            <a:r>
              <a:rPr lang="cs-CZ" sz="1100" i="1" dirty="0" smtClean="0">
                <a:latin typeface="+mn-lt"/>
              </a:rPr>
              <a:t>:</a:t>
            </a:r>
            <a:r>
              <a:rPr lang="cs-CZ" sz="1100" i="1" dirty="0" err="1" smtClean="0">
                <a:latin typeface="+mn-lt"/>
              </a:rPr>
              <a:t>Nuclear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power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plant</a:t>
            </a:r>
            <a:r>
              <a:rPr lang="cs-CZ" sz="1100" i="1" dirty="0" smtClean="0">
                <a:latin typeface="+mn-lt"/>
              </a:rPr>
              <a:t>-</a:t>
            </a:r>
            <a:r>
              <a:rPr lang="cs-CZ" sz="1100" i="1" dirty="0" err="1" smtClean="0">
                <a:latin typeface="+mn-lt"/>
              </a:rPr>
              <a:t>pressurized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water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reactor</a:t>
            </a:r>
            <a:r>
              <a:rPr lang="cs-CZ" sz="1100" i="1" dirty="0" smtClean="0">
                <a:latin typeface="+mn-lt"/>
              </a:rPr>
              <a:t>-</a:t>
            </a:r>
            <a:r>
              <a:rPr lang="cs-CZ" sz="1100" i="1" dirty="0" err="1" smtClean="0">
                <a:latin typeface="+mn-lt"/>
              </a:rPr>
              <a:t>PWR.png</a:t>
            </a:r>
            <a:endParaRPr lang="cs-CZ" sz="1100" i="1" dirty="0">
              <a:latin typeface="+mn-lt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00892" y="1357298"/>
            <a:ext cx="2149178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 err="1" smtClean="0">
                <a:latin typeface="+mn-lt"/>
              </a:rPr>
              <a:t>Kontejment</a:t>
            </a:r>
            <a:endParaRPr lang="cs-CZ" sz="1400" dirty="0" smtClean="0">
              <a:latin typeface="+mn-lt"/>
            </a:endParaRP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Chladicí věž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Jaderný reaktor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Regulační tyče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Kompenzátor objemu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Parogenerátor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Aktivní zóna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Parní turbína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El. generátor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Transformátor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Kondenzátor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Pára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Kondenzát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Vzduch z okolí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Vlhký vzduch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Zdroj chladicí vody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Cirkulace chlazení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Primární okruh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Sekundární okruh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Vodní pára</a:t>
            </a:r>
          </a:p>
          <a:p>
            <a:pPr marL="342900" indent="-342900">
              <a:buAutoNum type="arabicPeriod"/>
            </a:pPr>
            <a:r>
              <a:rPr lang="cs-CZ" sz="1400" dirty="0" smtClean="0">
                <a:latin typeface="+mn-lt"/>
              </a:rPr>
              <a:t>Cirkulační čerpadlo</a:t>
            </a:r>
            <a:endParaRPr lang="cs-CZ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Primární okruh</a:t>
            </a:r>
            <a:endParaRPr lang="cs-CZ" sz="2400" dirty="0"/>
          </a:p>
        </p:txBody>
      </p:sp>
      <p:pic>
        <p:nvPicPr>
          <p:cNvPr id="1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10/15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35" name="Zahnutá šipka doprava 3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Zahnutá šipka doleva 3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9" name="Obrázek 18" descr="primarni okruh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9994" y="2500306"/>
            <a:ext cx="7964012" cy="3019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TextovéPole 19"/>
          <p:cNvSpPr txBox="1"/>
          <p:nvPr/>
        </p:nvSpPr>
        <p:spPr>
          <a:xfrm>
            <a:off x="571472" y="1357298"/>
            <a:ext cx="8072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Slouží k přenosu tepelné energie z aktivní zóny do parogenerátoru, tam dochází k předání tepla sekundárnímu okruhu. Systém je uzavřený, aby nedošlo k úniku radioaktivity.</a:t>
            </a:r>
            <a:endParaRPr lang="cs-CZ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42910" y="5643578"/>
            <a:ext cx="67537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 4 Primární okruh</a:t>
            </a:r>
          </a:p>
          <a:p>
            <a:r>
              <a:rPr lang="cs-CZ" sz="1100" i="1" dirty="0" smtClean="0">
                <a:latin typeface="+mn-lt"/>
              </a:rPr>
              <a:t>Zdroj: http://www.</a:t>
            </a:r>
            <a:r>
              <a:rPr lang="cs-CZ" sz="1100" i="1" dirty="0" err="1" smtClean="0">
                <a:latin typeface="+mn-lt"/>
              </a:rPr>
              <a:t>energyweb.cz</a:t>
            </a:r>
            <a:r>
              <a:rPr lang="cs-CZ" sz="1100" i="1" dirty="0" smtClean="0">
                <a:latin typeface="+mn-lt"/>
              </a:rPr>
              <a:t>/web/index.</a:t>
            </a:r>
            <a:r>
              <a:rPr lang="cs-CZ" sz="1100" i="1" dirty="0" err="1" smtClean="0">
                <a:latin typeface="+mn-lt"/>
              </a:rPr>
              <a:t>php</a:t>
            </a:r>
            <a:r>
              <a:rPr lang="cs-CZ" sz="1100" i="1" dirty="0" smtClean="0">
                <a:latin typeface="+mn-lt"/>
              </a:rPr>
              <a:t>?display_</a:t>
            </a:r>
            <a:r>
              <a:rPr lang="cs-CZ" sz="1100" i="1" dirty="0" err="1" smtClean="0">
                <a:latin typeface="+mn-lt"/>
              </a:rPr>
              <a:t>page</a:t>
            </a:r>
            <a:r>
              <a:rPr lang="cs-CZ" sz="1100" i="1" dirty="0" smtClean="0">
                <a:latin typeface="+mn-lt"/>
              </a:rPr>
              <a:t>=2&amp;</a:t>
            </a:r>
            <a:r>
              <a:rPr lang="cs-CZ" sz="1100" i="1" dirty="0" err="1" smtClean="0">
                <a:latin typeface="+mn-lt"/>
              </a:rPr>
              <a:t>subitem</a:t>
            </a:r>
            <a:r>
              <a:rPr lang="cs-CZ" sz="1100" i="1" dirty="0" smtClean="0">
                <a:latin typeface="+mn-lt"/>
              </a:rPr>
              <a:t>=2&amp;</a:t>
            </a:r>
            <a:r>
              <a:rPr lang="cs-CZ" sz="1100" i="1" dirty="0" err="1" smtClean="0">
                <a:latin typeface="+mn-lt"/>
              </a:rPr>
              <a:t>slovnik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page</a:t>
            </a:r>
            <a:r>
              <a:rPr lang="cs-CZ" sz="1100" i="1" dirty="0" smtClean="0">
                <a:latin typeface="+mn-lt"/>
              </a:rPr>
              <a:t>=prim_okruh.</a:t>
            </a:r>
            <a:r>
              <a:rPr lang="cs-CZ" sz="1100" i="1" dirty="0" err="1" smtClean="0">
                <a:latin typeface="+mn-lt"/>
              </a:rPr>
              <a:t>html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324" y="357166"/>
            <a:ext cx="8829676" cy="78581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 sekundární a terciární okruh</a:t>
            </a:r>
            <a:endParaRPr lang="cs-CZ" sz="2400" dirty="0"/>
          </a:p>
        </p:txBody>
      </p:sp>
      <p:pic>
        <p:nvPicPr>
          <p:cNvPr id="17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11/15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2" name="Zahnutá šipka doprava 2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eva 2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1472" y="1285860"/>
            <a:ext cx="800105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Vede páru do turbíny, která roztáčí generátor. Pára z turbíny se chladí v kondenzátorech prostřednictvím třetího chladicího okruhu.</a:t>
            </a:r>
          </a:p>
          <a:p>
            <a:r>
              <a:rPr lang="cs-CZ" dirty="0" smtClean="0">
                <a:latin typeface="+mn-lt"/>
              </a:rPr>
              <a:t>Chladicí voda se vede do chladicích věží, rozstřikuje se a chladí protitahem proudícího vzduchu.</a:t>
            </a:r>
            <a:endParaRPr lang="cs-CZ" dirty="0">
              <a:latin typeface="+mn-lt"/>
            </a:endParaRPr>
          </a:p>
        </p:txBody>
      </p:sp>
      <p:pic>
        <p:nvPicPr>
          <p:cNvPr id="24" name="Obrázek 23" descr="kondenzátory parní turbíny.PNG"/>
          <p:cNvPicPr>
            <a:picLocks noChangeAspect="1"/>
          </p:cNvPicPr>
          <p:nvPr/>
        </p:nvPicPr>
        <p:blipFill>
          <a:blip r:embed="rId4" cstate="print"/>
          <a:srcRect l="2709" t="3837" r="2032" b="3837"/>
          <a:stretch>
            <a:fillRect/>
          </a:stretch>
        </p:blipFill>
        <p:spPr>
          <a:xfrm>
            <a:off x="680956" y="3000372"/>
            <a:ext cx="3848307" cy="2633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ovéPole 24"/>
          <p:cNvSpPr txBox="1"/>
          <p:nvPr/>
        </p:nvSpPr>
        <p:spPr>
          <a:xfrm>
            <a:off x="714348" y="5676974"/>
            <a:ext cx="21675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Obr.5 Kondenzátory parní turbíny</a:t>
            </a:r>
          </a:p>
          <a:p>
            <a:r>
              <a:rPr lang="cs-CZ" sz="1100" i="1" dirty="0" smtClean="0">
                <a:latin typeface="+mn-lt"/>
              </a:rPr>
              <a:t>Zdroj: ČEZ a.s.</a:t>
            </a:r>
            <a:endParaRPr lang="cs-CZ" sz="1100" i="1" dirty="0">
              <a:latin typeface="+mn-lt"/>
            </a:endParaRPr>
          </a:p>
        </p:txBody>
      </p:sp>
      <p:pic>
        <p:nvPicPr>
          <p:cNvPr id="27" name="Obrázek 26" descr="chladici vez schema.PNG"/>
          <p:cNvPicPr>
            <a:picLocks noChangeAspect="1"/>
          </p:cNvPicPr>
          <p:nvPr/>
        </p:nvPicPr>
        <p:blipFill>
          <a:blip r:embed="rId5" cstate="print"/>
          <a:srcRect l="4542" t="6441" r="10901" b="5726"/>
          <a:stretch>
            <a:fillRect/>
          </a:stretch>
        </p:blipFill>
        <p:spPr>
          <a:xfrm>
            <a:off x="5286380" y="2500308"/>
            <a:ext cx="2379177" cy="3136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ovéPole 27"/>
          <p:cNvSpPr txBox="1"/>
          <p:nvPr/>
        </p:nvSpPr>
        <p:spPr>
          <a:xfrm>
            <a:off x="5286380" y="5715016"/>
            <a:ext cx="32159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Obr.5 Chladicí věž</a:t>
            </a:r>
          </a:p>
          <a:p>
            <a:r>
              <a:rPr lang="cs-CZ" sz="1100" i="1" dirty="0" smtClean="0">
                <a:latin typeface="+mn-lt"/>
              </a:rPr>
              <a:t>Zdroj: http://3pol.cz/1115-jak-se-myje-</a:t>
            </a:r>
            <a:r>
              <a:rPr lang="cs-CZ" sz="1100" i="1" dirty="0" err="1" smtClean="0">
                <a:latin typeface="+mn-lt"/>
              </a:rPr>
              <a:t>chladici</a:t>
            </a:r>
            <a:r>
              <a:rPr lang="cs-CZ" sz="1100" i="1" dirty="0" smtClean="0">
                <a:latin typeface="+mn-lt"/>
              </a:rPr>
              <a:t>-vez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457200"/>
            <a:ext cx="8686800" cy="84124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Reaktor VVER</a:t>
            </a:r>
            <a:endParaRPr lang="cs-CZ" sz="2400" dirty="0"/>
          </a:p>
        </p:txBody>
      </p:sp>
      <p:pic>
        <p:nvPicPr>
          <p:cNvPr id="60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1" name="TextovéPole 6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3" name="Přímá spojovací čára 6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12/15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65" name="Zahnutá šipka doprava 6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6" name="Zahnutá šipka doleva 6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8596" y="5929330"/>
            <a:ext cx="59859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Obr.6   Řez jaderným reaktorem VVER</a:t>
            </a:r>
          </a:p>
          <a:p>
            <a:r>
              <a:rPr lang="cs-CZ" sz="1100" i="1" dirty="0" smtClean="0">
                <a:latin typeface="+mn-lt"/>
              </a:rPr>
              <a:t>Zdroj: http://www.</a:t>
            </a:r>
            <a:r>
              <a:rPr lang="cs-CZ" sz="1100" i="1" dirty="0" err="1" smtClean="0">
                <a:latin typeface="+mn-lt"/>
              </a:rPr>
              <a:t>energyweb.cz</a:t>
            </a:r>
            <a:r>
              <a:rPr lang="cs-CZ" sz="1100" i="1" dirty="0" smtClean="0">
                <a:latin typeface="+mn-lt"/>
              </a:rPr>
              <a:t>/web/index.</a:t>
            </a:r>
            <a:r>
              <a:rPr lang="cs-CZ" sz="1100" i="1" dirty="0" err="1" smtClean="0">
                <a:latin typeface="+mn-lt"/>
              </a:rPr>
              <a:t>php</a:t>
            </a:r>
            <a:r>
              <a:rPr lang="cs-CZ" sz="1100" i="1" dirty="0" smtClean="0">
                <a:latin typeface="+mn-lt"/>
              </a:rPr>
              <a:t>?display_</a:t>
            </a:r>
            <a:r>
              <a:rPr lang="cs-CZ" sz="1100" i="1" dirty="0" err="1" smtClean="0">
                <a:latin typeface="+mn-lt"/>
              </a:rPr>
              <a:t>page</a:t>
            </a:r>
            <a:r>
              <a:rPr lang="cs-CZ" sz="1100" i="1" dirty="0" smtClean="0">
                <a:latin typeface="+mn-lt"/>
              </a:rPr>
              <a:t>=2&amp;</a:t>
            </a:r>
            <a:r>
              <a:rPr lang="cs-CZ" sz="1100" i="1" dirty="0" err="1" smtClean="0">
                <a:latin typeface="+mn-lt"/>
              </a:rPr>
              <a:t>subitem</a:t>
            </a:r>
            <a:r>
              <a:rPr lang="cs-CZ" sz="1100" i="1" dirty="0" smtClean="0">
                <a:latin typeface="+mn-lt"/>
              </a:rPr>
              <a:t>=1&amp;</a:t>
            </a:r>
            <a:r>
              <a:rPr lang="cs-CZ" sz="1100" i="1" dirty="0" err="1" smtClean="0">
                <a:latin typeface="+mn-lt"/>
              </a:rPr>
              <a:t>ee</a:t>
            </a:r>
            <a:r>
              <a:rPr lang="cs-CZ" sz="1100" i="1" dirty="0" smtClean="0">
                <a:latin typeface="+mn-lt"/>
              </a:rPr>
              <a:t>_</a:t>
            </a:r>
            <a:r>
              <a:rPr lang="cs-CZ" sz="1100" i="1" dirty="0" err="1" smtClean="0">
                <a:latin typeface="+mn-lt"/>
              </a:rPr>
              <a:t>chapter</a:t>
            </a:r>
            <a:r>
              <a:rPr lang="cs-CZ" sz="1100" i="1" dirty="0" smtClean="0">
                <a:latin typeface="+mn-lt"/>
              </a:rPr>
              <a:t>=3.2.6</a:t>
            </a:r>
            <a:endParaRPr lang="cs-CZ" sz="1100" i="1" dirty="0">
              <a:latin typeface="+mn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25194" y="2000240"/>
            <a:ext cx="21468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Pohon svazkové řídící tyče</a:t>
            </a:r>
            <a:endParaRPr lang="cs-CZ" sz="1400" dirty="0">
              <a:latin typeface="+mn-lt"/>
            </a:endParaRPr>
          </a:p>
        </p:txBody>
      </p:sp>
      <p:pic>
        <p:nvPicPr>
          <p:cNvPr id="20" name="Obrázek 19" descr="reaktor vver.PNG"/>
          <p:cNvPicPr>
            <a:picLocks noChangeAspect="1"/>
          </p:cNvPicPr>
          <p:nvPr/>
        </p:nvPicPr>
        <p:blipFill>
          <a:blip r:embed="rId4" cstate="print"/>
          <a:srcRect l="10698" t="3500" r="14264" b="23100"/>
          <a:stretch>
            <a:fillRect/>
          </a:stretch>
        </p:blipFill>
        <p:spPr>
          <a:xfrm>
            <a:off x="642910" y="1142984"/>
            <a:ext cx="1954418" cy="4869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ovéPole 20"/>
          <p:cNvSpPr txBox="1"/>
          <p:nvPr/>
        </p:nvSpPr>
        <p:spPr>
          <a:xfrm>
            <a:off x="2423167" y="2661818"/>
            <a:ext cx="23631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Víko tlakové nádoby reaktoru</a:t>
            </a:r>
            <a:endParaRPr lang="cs-CZ" sz="1400" dirty="0">
              <a:latin typeface="+mn-lt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28860" y="3090446"/>
            <a:ext cx="2728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Vývody </a:t>
            </a:r>
            <a:r>
              <a:rPr lang="cs-CZ" sz="1400" dirty="0" err="1" smtClean="0">
                <a:latin typeface="+mn-lt"/>
              </a:rPr>
              <a:t>vnitroreaktorového</a:t>
            </a:r>
            <a:r>
              <a:rPr lang="cs-CZ" sz="1400" dirty="0" smtClean="0">
                <a:latin typeface="+mn-lt"/>
              </a:rPr>
              <a:t> měření</a:t>
            </a:r>
            <a:endParaRPr lang="cs-CZ" sz="1400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28860" y="3447636"/>
            <a:ext cx="2532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Ochranná trubka svazkové tyče</a:t>
            </a:r>
            <a:endParaRPr lang="cs-CZ" sz="1400" dirty="0">
              <a:latin typeface="+mn-lt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431982" y="4662082"/>
            <a:ext cx="13267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Palivové kazety</a:t>
            </a:r>
            <a:endParaRPr lang="cs-CZ" sz="1400" dirty="0">
              <a:latin typeface="+mn-lt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38329" y="5072074"/>
            <a:ext cx="1490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Plášť aktivní zóny</a:t>
            </a:r>
            <a:endParaRPr lang="cs-CZ" sz="1400" dirty="0">
              <a:latin typeface="+mn-lt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428860" y="5357826"/>
            <a:ext cx="205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+mn-lt"/>
              </a:rPr>
              <a:t>Tlaková nádoba reaktoru</a:t>
            </a:r>
            <a:endParaRPr lang="cs-CZ" sz="1400" dirty="0">
              <a:latin typeface="+mn-lt"/>
            </a:endParaRPr>
          </a:p>
        </p:txBody>
      </p:sp>
      <p:pic>
        <p:nvPicPr>
          <p:cNvPr id="27" name="Obrázek 26" descr="model reaktoru EDU.PNG"/>
          <p:cNvPicPr>
            <a:picLocks noChangeAspect="1"/>
          </p:cNvPicPr>
          <p:nvPr/>
        </p:nvPicPr>
        <p:blipFill>
          <a:blip r:embed="rId5" cstate="print"/>
          <a:srcRect l="10875" t="7314" r="21750" b="2438"/>
          <a:stretch>
            <a:fillRect/>
          </a:stretch>
        </p:blipFill>
        <p:spPr>
          <a:xfrm>
            <a:off x="6003035" y="1500174"/>
            <a:ext cx="2605087" cy="3891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ovéPole 27"/>
          <p:cNvSpPr txBox="1"/>
          <p:nvPr/>
        </p:nvSpPr>
        <p:spPr>
          <a:xfrm>
            <a:off x="6000760" y="5500702"/>
            <a:ext cx="2472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Obr.7 Model reaktoru v EDU Dukovany</a:t>
            </a:r>
            <a:endParaRPr lang="cs-CZ" sz="11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712" y="457200"/>
            <a:ext cx="8686800" cy="841248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Jaderné elektrárny </a:t>
            </a:r>
            <a:r>
              <a:rPr lang="cs-CZ" sz="2400" dirty="0" err="1" smtClean="0"/>
              <a:t>čr</a:t>
            </a:r>
            <a:r>
              <a:rPr lang="cs-CZ" sz="2400" dirty="0" smtClean="0"/>
              <a:t>  v číslech</a:t>
            </a:r>
            <a:endParaRPr lang="cs-CZ" sz="2400" dirty="0"/>
          </a:p>
        </p:txBody>
      </p:sp>
      <p:pic>
        <p:nvPicPr>
          <p:cNvPr id="10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13/15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5" name="Zahnutá šipka doprava 1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eva 1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8" name="Obrázek 17" descr="tabulka srovnani.PNG"/>
          <p:cNvPicPr>
            <a:picLocks noChangeAspect="1"/>
          </p:cNvPicPr>
          <p:nvPr/>
        </p:nvPicPr>
        <p:blipFill>
          <a:blip r:embed="rId3" cstate="print"/>
          <a:srcRect l="3299" t="2482" r="10263" b="1862"/>
          <a:stretch>
            <a:fillRect/>
          </a:stretch>
        </p:blipFill>
        <p:spPr>
          <a:xfrm>
            <a:off x="642910" y="1214422"/>
            <a:ext cx="6112536" cy="3995652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2214546" y="5192904"/>
            <a:ext cx="285847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i="1" dirty="0" smtClean="0">
                <a:latin typeface="+mn-lt"/>
              </a:rPr>
              <a:t>Obr.7 srovnání JE ČR</a:t>
            </a:r>
          </a:p>
          <a:p>
            <a:r>
              <a:rPr lang="cs-CZ" sz="1100" i="1" dirty="0" smtClean="0">
                <a:latin typeface="+mn-lt"/>
              </a:rPr>
              <a:t>Zdroj: http://katedra-reaktoru.</a:t>
            </a:r>
            <a:r>
              <a:rPr lang="cs-CZ" sz="1100" i="1" dirty="0" err="1" smtClean="0">
                <a:latin typeface="+mn-lt"/>
              </a:rPr>
              <a:t>cz</a:t>
            </a:r>
            <a:r>
              <a:rPr lang="cs-CZ" sz="1100" i="1" dirty="0" smtClean="0">
                <a:latin typeface="+mn-lt"/>
              </a:rPr>
              <a:t>/dokumenty</a:t>
            </a:r>
            <a:endParaRPr lang="cs-CZ" sz="1100" i="1" dirty="0">
              <a:latin typeface="+mn-lt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28586" y="5786454"/>
            <a:ext cx="8086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JE Dukovany  - reaktor VVER, 4x510 MW , JETE  - reaktor VVER 1000, 2x1055 MW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Kerndlová</a:t>
            </a: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AD1F1F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8687</TotalTime>
  <Words>968</Words>
  <Application>Microsoft Office PowerPoint</Application>
  <PresentationFormat>Předvádění na obrazovce (4:3)</PresentationFormat>
  <Paragraphs>179</Paragraphs>
  <Slides>15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Snímek 2</vt:lpstr>
      <vt:lpstr>Jaderné  elektrárny</vt:lpstr>
      <vt:lpstr>Využití jaderné energie</vt:lpstr>
      <vt:lpstr>Podíl zdrojů na výrobě elektřiny</vt:lpstr>
      <vt:lpstr>Jaderná energetika v číslech</vt:lpstr>
      <vt:lpstr>Izotopy, jaderná přeměna</vt:lpstr>
      <vt:lpstr>štěpení</vt:lpstr>
      <vt:lpstr>Základní termíny</vt:lpstr>
      <vt:lpstr>Snímek 10</vt:lpstr>
      <vt:lpstr>Primární okruh</vt:lpstr>
      <vt:lpstr> sekundární a terciární okruh</vt:lpstr>
      <vt:lpstr>Reaktor VVER</vt:lpstr>
      <vt:lpstr>Jaderné elektrárny čr  v číslech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450</cp:revision>
  <cp:lastPrinted>2014-02-24T20:55:28Z</cp:lastPrinted>
  <dcterms:created xsi:type="dcterms:W3CDTF">2013-07-31T15:29:43Z</dcterms:created>
  <dcterms:modified xsi:type="dcterms:W3CDTF">2014-05-18T13:32:10Z</dcterms:modified>
</cp:coreProperties>
</file>