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handoutMasterIdLst>
    <p:handoutMasterId r:id="rId17"/>
  </p:handoutMasterIdLst>
  <p:sldIdLst>
    <p:sldId id="268" r:id="rId2"/>
    <p:sldId id="276" r:id="rId3"/>
    <p:sldId id="272" r:id="rId4"/>
    <p:sldId id="258" r:id="rId5"/>
    <p:sldId id="277" r:id="rId6"/>
    <p:sldId id="278" r:id="rId7"/>
    <p:sldId id="279" r:id="rId8"/>
    <p:sldId id="256" r:id="rId9"/>
    <p:sldId id="259" r:id="rId10"/>
    <p:sldId id="260" r:id="rId11"/>
    <p:sldId id="265" r:id="rId12"/>
    <p:sldId id="280" r:id="rId13"/>
    <p:sldId id="281" r:id="rId14"/>
    <p:sldId id="269" r:id="rId15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24" autoAdjust="0"/>
  </p:normalViewPr>
  <p:slideViewPr>
    <p:cSldViewPr>
      <p:cViewPr>
        <p:scale>
          <a:sx n="125" d="100"/>
          <a:sy n="125" d="100"/>
        </p:scale>
        <p:origin x="-330" y="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cap="all" dirty="0" smtClean="0">
                <a:latin typeface="Franklin Gothic Book" pitchFamily="34" charset="0"/>
              </a:rPr>
              <a:t>jaderné reaktory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VY_52_INOVACE_03_23_KEZU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Jaderné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reaktory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VY_52_INOVACE_03_23_KEZU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11. 3. </a:t>
                      </a:r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jaderných reaktorů. Studenti se seznámí s jednotlivými částmi reaktoru, s principem  činnosti a jednotlivými typy reaktorů.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VVER, BWR, palivová tyč, moderátor</a:t>
                      </a:r>
                      <a:r>
                        <a:rPr lang="cs-CZ" sz="1200" b="0" i="0" u="none" strike="noStrike" baseline="0" smtClean="0">
                          <a:solidFill>
                            <a:srgbClr val="000000"/>
                          </a:solidFill>
                          <a:latin typeface="Calibri"/>
                        </a:rPr>
                        <a:t>, chladivo, …</a:t>
                      </a:r>
                      <a:endParaRPr lang="cs-CZ" sz="1200" b="0" i="0" u="none" strike="noStrike" baseline="0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Jaderné reaktory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Jaderný reaktor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5488" y="5357826"/>
            <a:ext cx="400052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1 Štěpný reaktor</a:t>
            </a:r>
          </a:p>
          <a:p>
            <a:r>
              <a:rPr lang="cs-CZ" sz="1100" i="1" dirty="0" smtClean="0">
                <a:latin typeface="+mn-lt"/>
              </a:rPr>
              <a:t>Zdroj:http://</a:t>
            </a:r>
            <a:r>
              <a:rPr lang="cs-CZ" sz="1100" i="1" dirty="0" err="1" smtClean="0">
                <a:latin typeface="+mn-lt"/>
              </a:rPr>
              <a:t>hp.ujf.cas.cz</a:t>
            </a:r>
            <a:r>
              <a:rPr lang="cs-CZ" sz="1100" i="1" dirty="0" smtClean="0">
                <a:latin typeface="+mn-lt"/>
              </a:rPr>
              <a:t>/~</a:t>
            </a:r>
            <a:r>
              <a:rPr lang="cs-CZ" sz="1100" i="1" dirty="0" err="1" smtClean="0">
                <a:latin typeface="+mn-lt"/>
              </a:rPr>
              <a:t>wagner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popclan</a:t>
            </a:r>
            <a:r>
              <a:rPr lang="cs-CZ" sz="1100" i="1" dirty="0" smtClean="0">
                <a:latin typeface="+mn-lt"/>
              </a:rPr>
              <a:t>/transmutace/</a:t>
            </a:r>
            <a:r>
              <a:rPr lang="cs-CZ" sz="1100" i="1" dirty="0" err="1" smtClean="0">
                <a:latin typeface="+mn-lt"/>
              </a:rPr>
              <a:t>wagneroptimismus.htm</a:t>
            </a:r>
            <a:endParaRPr lang="cs-CZ" sz="1100" i="1" dirty="0">
              <a:latin typeface="+mn-lt"/>
            </a:endParaRPr>
          </a:p>
        </p:txBody>
      </p:sp>
      <p:pic>
        <p:nvPicPr>
          <p:cNvPr id="11" name="Obrázek 10" descr="jaderný reaktor foto.jpg"/>
          <p:cNvPicPr>
            <a:picLocks noChangeAspect="1"/>
          </p:cNvPicPr>
          <p:nvPr/>
        </p:nvPicPr>
        <p:blipFill>
          <a:blip r:embed="rId4" cstate="print"/>
          <a:srcRect l="9155" r="2616"/>
          <a:stretch>
            <a:fillRect/>
          </a:stretch>
        </p:blipFill>
        <p:spPr>
          <a:xfrm>
            <a:off x="785786" y="2357430"/>
            <a:ext cx="3785361" cy="2880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42910" y="1281534"/>
            <a:ext cx="5554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Štěpné jaderné reaktory </a:t>
            </a:r>
            <a:r>
              <a:rPr lang="cs-CZ" dirty="0" smtClean="0">
                <a:latin typeface="+mn-lt"/>
              </a:rPr>
              <a:t>– principem je jaderné štěpení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Termojaderné reaktory </a:t>
            </a:r>
            <a:r>
              <a:rPr lang="cs-CZ" dirty="0" smtClean="0">
                <a:latin typeface="+mn-lt"/>
              </a:rPr>
              <a:t>– princip termojaderné syntézy</a:t>
            </a:r>
            <a:endParaRPr lang="cs-CZ" dirty="0">
              <a:latin typeface="+mn-lt"/>
            </a:endParaRPr>
          </a:p>
        </p:txBody>
      </p:sp>
      <p:pic>
        <p:nvPicPr>
          <p:cNvPr id="18" name="Obrázek 17" descr="termojaderný reaktor fot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14876" y="2357430"/>
            <a:ext cx="3943350" cy="289179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4786314" y="5357826"/>
            <a:ext cx="4000528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2 Termojaderný reaktor</a:t>
            </a:r>
          </a:p>
          <a:p>
            <a:r>
              <a:rPr lang="cs-CZ" sz="1100" i="1" dirty="0" smtClean="0">
                <a:latin typeface="+mn-lt"/>
              </a:rPr>
              <a:t>Zdroj: http://www.nazeleno.</a:t>
            </a:r>
            <a:r>
              <a:rPr lang="cs-CZ" sz="1100" i="1" dirty="0" err="1" smtClean="0">
                <a:latin typeface="+mn-lt"/>
              </a:rPr>
              <a:t>cz</a:t>
            </a:r>
            <a:r>
              <a:rPr lang="cs-CZ" sz="1100" i="1" dirty="0" smtClean="0">
                <a:latin typeface="+mn-lt"/>
              </a:rPr>
              <a:t>/energie/energetika/</a:t>
            </a:r>
            <a:r>
              <a:rPr lang="cs-CZ" sz="1100" i="1" dirty="0" err="1" smtClean="0">
                <a:latin typeface="+mn-lt"/>
              </a:rPr>
              <a:t>termojaderny</a:t>
            </a:r>
            <a:r>
              <a:rPr lang="cs-CZ" sz="1100" i="1" dirty="0" smtClean="0">
                <a:latin typeface="+mn-lt"/>
              </a:rPr>
              <a:t>-reaktor-v-</a:t>
            </a:r>
            <a:r>
              <a:rPr lang="cs-CZ" sz="1100" i="1" dirty="0" err="1" smtClean="0">
                <a:latin typeface="+mn-lt"/>
              </a:rPr>
              <a:t>cesku</a:t>
            </a:r>
            <a:r>
              <a:rPr lang="cs-CZ" sz="1100" i="1" dirty="0" smtClean="0">
                <a:latin typeface="+mn-lt"/>
              </a:rPr>
              <a:t>-aneb-co-</a:t>
            </a:r>
            <a:r>
              <a:rPr lang="cs-CZ" sz="1100" i="1" dirty="0" err="1" smtClean="0">
                <a:latin typeface="+mn-lt"/>
              </a:rPr>
              <a:t>mozna</a:t>
            </a:r>
            <a:r>
              <a:rPr lang="cs-CZ" sz="1100" i="1" dirty="0" smtClean="0">
                <a:latin typeface="+mn-lt"/>
              </a:rPr>
              <a:t>-v-budoucnu-</a:t>
            </a:r>
            <a:r>
              <a:rPr lang="cs-CZ" sz="1100" i="1" dirty="0" err="1" smtClean="0">
                <a:latin typeface="+mn-lt"/>
              </a:rPr>
              <a:t>nahradi</a:t>
            </a:r>
            <a:r>
              <a:rPr lang="cs-CZ" sz="1100" i="1" dirty="0" smtClean="0">
                <a:latin typeface="+mn-lt"/>
              </a:rPr>
              <a:t>-</a:t>
            </a:r>
            <a:r>
              <a:rPr lang="cs-CZ" sz="1100" i="1" dirty="0" err="1" smtClean="0">
                <a:latin typeface="+mn-lt"/>
              </a:rPr>
              <a:t>temelin.aspx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Izotopy, jaderná přeměna</a:t>
            </a:r>
            <a:endParaRPr lang="cs-CZ" sz="2400" dirty="0"/>
          </a:p>
        </p:txBody>
      </p:sp>
      <p:pic>
        <p:nvPicPr>
          <p:cNvPr id="1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857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42910" y="1285860"/>
            <a:ext cx="792961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Izotop </a:t>
            </a:r>
            <a:r>
              <a:rPr lang="cs-CZ" dirty="0" smtClean="0">
                <a:latin typeface="+mn-lt"/>
              </a:rPr>
              <a:t>–atom se stejným počtem protonů a různým počtem neutronů v jádře</a:t>
            </a:r>
          </a:p>
          <a:p>
            <a:pPr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Radioizotop</a:t>
            </a:r>
            <a:r>
              <a:rPr lang="cs-CZ" dirty="0" smtClean="0">
                <a:latin typeface="+mn-lt"/>
              </a:rPr>
              <a:t> – nestabilní a samovolně se přeměňující izotop při současném vyzáření ionizujícího záření</a:t>
            </a:r>
          </a:p>
          <a:p>
            <a:pPr>
              <a:spcBef>
                <a:spcPts val="1200"/>
              </a:spcBef>
            </a:pPr>
            <a:endParaRPr lang="cs-CZ" dirty="0" smtClean="0">
              <a:latin typeface="+mn-lt"/>
            </a:endParaRPr>
          </a:p>
          <a:p>
            <a:pPr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Přeměna alfa </a:t>
            </a:r>
            <a:r>
              <a:rPr lang="cs-CZ" dirty="0" smtClean="0">
                <a:latin typeface="+mn-lt"/>
              </a:rPr>
              <a:t>– těžké jádro se mění na lehčí za současného vyzáření jádra He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latin typeface="+mn-lt"/>
              </a:rPr>
              <a:t>např. </a:t>
            </a:r>
            <a:r>
              <a:rPr lang="cs-CZ" baseline="30000" dirty="0" smtClean="0">
                <a:latin typeface="+mn-lt"/>
              </a:rPr>
              <a:t>238</a:t>
            </a:r>
            <a:r>
              <a:rPr lang="cs-CZ" dirty="0" smtClean="0">
                <a:latin typeface="+mn-lt"/>
              </a:rPr>
              <a:t>U,</a:t>
            </a:r>
            <a:r>
              <a:rPr lang="cs-CZ" baseline="30000" dirty="0" smtClean="0">
                <a:latin typeface="+mn-lt"/>
              </a:rPr>
              <a:t>235</a:t>
            </a:r>
            <a:r>
              <a:rPr lang="cs-CZ" dirty="0" smtClean="0">
                <a:latin typeface="+mn-lt"/>
              </a:rPr>
              <a:t>U,</a:t>
            </a:r>
            <a:r>
              <a:rPr lang="cs-CZ" baseline="30000" dirty="0" smtClean="0">
                <a:latin typeface="+mn-lt"/>
              </a:rPr>
              <a:t>234</a:t>
            </a:r>
            <a:r>
              <a:rPr lang="cs-CZ" dirty="0" smtClean="0">
                <a:latin typeface="+mn-lt"/>
              </a:rPr>
              <a:t>U,</a:t>
            </a:r>
            <a:r>
              <a:rPr lang="cs-CZ" baseline="30000" dirty="0" smtClean="0">
                <a:latin typeface="+mn-lt"/>
              </a:rPr>
              <a:t>222</a:t>
            </a:r>
            <a:r>
              <a:rPr lang="cs-CZ" dirty="0" smtClean="0">
                <a:latin typeface="+mn-lt"/>
              </a:rPr>
              <a:t>Rn</a:t>
            </a:r>
          </a:p>
          <a:p>
            <a:pPr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Přeměna beta minus </a:t>
            </a:r>
            <a:r>
              <a:rPr lang="cs-CZ" dirty="0" smtClean="0">
                <a:latin typeface="+mn-lt"/>
              </a:rPr>
              <a:t>– v jádře se přemění jeden neutron na proton za současného vyzáření elektronu a neutrina   např.   </a:t>
            </a:r>
            <a:r>
              <a:rPr lang="cs-CZ" baseline="30000" dirty="0" smtClean="0">
                <a:latin typeface="+mn-lt"/>
              </a:rPr>
              <a:t>40</a:t>
            </a:r>
            <a:r>
              <a:rPr lang="cs-CZ" dirty="0" smtClean="0">
                <a:latin typeface="+mn-lt"/>
              </a:rPr>
              <a:t>K,</a:t>
            </a:r>
            <a:r>
              <a:rPr lang="cs-CZ" baseline="30000" dirty="0" smtClean="0">
                <a:latin typeface="+mn-lt"/>
              </a:rPr>
              <a:t>234</a:t>
            </a:r>
            <a:r>
              <a:rPr lang="cs-CZ" dirty="0" smtClean="0">
                <a:latin typeface="+mn-lt"/>
              </a:rPr>
              <a:t>Th,</a:t>
            </a:r>
            <a:r>
              <a:rPr lang="cs-CZ" baseline="30000" dirty="0" smtClean="0">
                <a:latin typeface="+mn-lt"/>
              </a:rPr>
              <a:t>210</a:t>
            </a:r>
            <a:r>
              <a:rPr lang="cs-CZ" dirty="0" smtClean="0">
                <a:latin typeface="+mn-lt"/>
              </a:rPr>
              <a:t>Pb</a:t>
            </a:r>
          </a:p>
          <a:p>
            <a:pPr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Přeměna beta plus </a:t>
            </a:r>
            <a:r>
              <a:rPr lang="cs-CZ" dirty="0" smtClean="0">
                <a:latin typeface="+mn-lt"/>
              </a:rPr>
              <a:t>– v jádře se přemění jeden proton na neutron a vyzáří se pozitron a neutrino   např.  </a:t>
            </a:r>
            <a:r>
              <a:rPr lang="cs-CZ" baseline="30000" dirty="0" smtClean="0">
                <a:latin typeface="+mn-lt"/>
              </a:rPr>
              <a:t>52</a:t>
            </a:r>
            <a:r>
              <a:rPr lang="cs-CZ" dirty="0" smtClean="0">
                <a:latin typeface="+mn-lt"/>
              </a:rPr>
              <a:t>Mn,</a:t>
            </a:r>
            <a:r>
              <a:rPr lang="cs-CZ" baseline="30000" dirty="0" smtClean="0">
                <a:latin typeface="+mn-lt"/>
              </a:rPr>
              <a:t>11</a:t>
            </a:r>
            <a:r>
              <a:rPr lang="cs-CZ" dirty="0" smtClean="0">
                <a:latin typeface="+mn-lt"/>
              </a:rPr>
              <a:t>C</a:t>
            </a:r>
          </a:p>
          <a:p>
            <a:pPr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Přeměna gama </a:t>
            </a:r>
            <a:r>
              <a:rPr lang="cs-CZ" dirty="0" smtClean="0">
                <a:latin typeface="+mn-lt"/>
              </a:rPr>
              <a:t>– excitované jádro přechází do stavu s nižší energií vyzářením fotonu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štěpení</a:t>
            </a:r>
            <a:endParaRPr lang="cs-CZ" sz="2400" dirty="0"/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8" name="Zahnutá šipka doprava 1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28597" y="1185053"/>
            <a:ext cx="828680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Spontánní štěpení </a:t>
            </a:r>
            <a:r>
              <a:rPr lang="cs-CZ" dirty="0" smtClean="0">
                <a:latin typeface="+mn-lt"/>
              </a:rPr>
              <a:t>– jádro se rozpadá na dvě lehčí jádra samo. Výskyt u uranu a transuranových prvků.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Umělé štěpení </a:t>
            </a:r>
            <a:r>
              <a:rPr lang="cs-CZ" dirty="0" smtClean="0">
                <a:latin typeface="+mn-lt"/>
              </a:rPr>
              <a:t>– pomalý neutron narazí do jádra uranu, to se stane nestabilním, rozpadne se a vylétne několik neutronů. Doba  procesu  10</a:t>
            </a:r>
            <a:r>
              <a:rPr lang="cs-CZ" baseline="30000" dirty="0" smtClean="0">
                <a:latin typeface="+mn-lt"/>
              </a:rPr>
              <a:t>-14  </a:t>
            </a:r>
            <a:r>
              <a:rPr lang="cs-CZ" dirty="0" smtClean="0">
                <a:latin typeface="+mn-lt"/>
              </a:rPr>
              <a:t>s. Odlétající jádra mají velkou kinetickou energii a pomocí ní se ohřívá chladicí médium. Odlétající neutrony rozštěpí další jádra = 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řetězová štěpná reakce.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latin typeface="+mn-lt"/>
              </a:rPr>
              <a:t>Opakem je 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fúze</a:t>
            </a:r>
            <a:r>
              <a:rPr lang="cs-CZ" dirty="0" smtClean="0">
                <a:latin typeface="+mn-lt"/>
              </a:rPr>
              <a:t> – slučování jader při vysokých tlacích a teplotách , vzniká těžší jádro.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Poločas přeměny </a:t>
            </a:r>
            <a:r>
              <a:rPr lang="cs-CZ" dirty="0" smtClean="0">
                <a:latin typeface="+mn-lt"/>
              </a:rPr>
              <a:t>– doba, za kterou se přemění právě polovina všech radioaktivních jader přítomných na začátku děje .                                </a:t>
            </a:r>
            <a:endParaRPr lang="cs-CZ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82571" y="4642009"/>
            <a:ext cx="2178859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1200"/>
              </a:spcBef>
            </a:pPr>
            <a:r>
              <a:rPr lang="cs-CZ" sz="1600" baseline="30000" dirty="0" smtClean="0">
                <a:latin typeface="+mn-lt"/>
              </a:rPr>
              <a:t>6</a:t>
            </a:r>
            <a:r>
              <a:rPr lang="cs-CZ" sz="1600" dirty="0" smtClean="0">
                <a:latin typeface="+mn-lt"/>
              </a:rPr>
              <a:t>He 	0.82 s</a:t>
            </a:r>
          </a:p>
          <a:p>
            <a:pPr algn="just">
              <a:spcBef>
                <a:spcPts val="1200"/>
              </a:spcBef>
            </a:pPr>
            <a:r>
              <a:rPr lang="cs-CZ" sz="1600" baseline="30000" dirty="0" smtClean="0">
                <a:latin typeface="+mn-lt"/>
              </a:rPr>
              <a:t>11</a:t>
            </a:r>
            <a:r>
              <a:rPr lang="cs-CZ" sz="1600" dirty="0" smtClean="0">
                <a:latin typeface="+mn-lt"/>
              </a:rPr>
              <a:t>C 	20 min</a:t>
            </a:r>
          </a:p>
          <a:p>
            <a:pPr algn="just">
              <a:spcBef>
                <a:spcPts val="1200"/>
              </a:spcBef>
            </a:pPr>
            <a:r>
              <a:rPr lang="cs-CZ" sz="1600" baseline="30000" dirty="0" smtClean="0">
                <a:latin typeface="+mn-lt"/>
              </a:rPr>
              <a:t>14</a:t>
            </a:r>
            <a:r>
              <a:rPr lang="cs-CZ" sz="1600" dirty="0" smtClean="0">
                <a:latin typeface="+mn-lt"/>
              </a:rPr>
              <a:t>C 	5 730 let</a:t>
            </a:r>
          </a:p>
          <a:p>
            <a:pPr algn="just">
              <a:spcBef>
                <a:spcPts val="1200"/>
              </a:spcBef>
            </a:pPr>
            <a:r>
              <a:rPr lang="cs-CZ" sz="1600" baseline="30000" dirty="0" smtClean="0">
                <a:latin typeface="+mn-lt"/>
              </a:rPr>
              <a:t>235</a:t>
            </a:r>
            <a:r>
              <a:rPr lang="cs-CZ" sz="1600" dirty="0" smtClean="0">
                <a:latin typeface="+mn-lt"/>
              </a:rPr>
              <a:t>U 	2,4 x 10</a:t>
            </a:r>
            <a:r>
              <a:rPr lang="cs-CZ" sz="1600" baseline="30000" dirty="0" smtClean="0">
                <a:latin typeface="+mn-lt"/>
              </a:rPr>
              <a:t>9</a:t>
            </a:r>
            <a:r>
              <a:rPr lang="cs-CZ" sz="1600" dirty="0" smtClean="0">
                <a:latin typeface="+mn-lt"/>
              </a:rPr>
              <a:t> let                                 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Základní termíny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1472" y="1571612"/>
            <a:ext cx="7740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Reaktor</a:t>
            </a:r>
            <a:r>
              <a:rPr lang="cs-CZ" dirty="0" smtClean="0">
                <a:latin typeface="+mn-lt"/>
              </a:rPr>
              <a:t> – zařízení pro udržení kontrolované štěpné reakce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Aktivní zóna </a:t>
            </a:r>
            <a:r>
              <a:rPr lang="cs-CZ" dirty="0" smtClean="0">
                <a:latin typeface="+mn-lt"/>
              </a:rPr>
              <a:t>– oblast reaktoru, kde probíhá štěpení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Jaderné palivo </a:t>
            </a:r>
            <a:r>
              <a:rPr lang="cs-CZ" dirty="0" smtClean="0">
                <a:latin typeface="+mn-lt"/>
              </a:rPr>
              <a:t>– směs obsahující štěpné izotopy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Moderátor</a:t>
            </a:r>
            <a:r>
              <a:rPr lang="cs-CZ" dirty="0" smtClean="0">
                <a:latin typeface="+mn-lt"/>
              </a:rPr>
              <a:t> – zpomaluje neutrony,je součástí aktivní zóny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Chladivo</a:t>
            </a:r>
            <a:r>
              <a:rPr lang="cs-CZ" dirty="0" smtClean="0">
                <a:latin typeface="+mn-lt"/>
              </a:rPr>
              <a:t> – odvádí energii uvolněnou při štěpení z aktivní zóny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Regulační orgán </a:t>
            </a:r>
            <a:r>
              <a:rPr lang="cs-CZ" dirty="0" smtClean="0">
                <a:latin typeface="+mn-lt"/>
              </a:rPr>
              <a:t>- slouží k řízení štěpné reakce, regulaci výkonu, bezpečnému odstavení reaktoru. Cíleně ovlivňuje počet neutronů v reaktoru zachytáváním. Z materiálu, který absorbuje neutrony – např. kadmium, bór.</a:t>
            </a:r>
          </a:p>
          <a:p>
            <a:pPr algn="just">
              <a:spcBef>
                <a:spcPts val="1200"/>
              </a:spcBef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Moderace</a:t>
            </a:r>
            <a:r>
              <a:rPr lang="cs-CZ" dirty="0" smtClean="0">
                <a:latin typeface="+mn-lt"/>
              </a:rPr>
              <a:t> – zpomalení neutronů, tím se změní na tepelné a mohou dále štěpit jádra uranu -  např. lehká a těžká voda, grafit, polyetylén, parafín.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Dělení reaktorů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1057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42910" y="1214422"/>
            <a:ext cx="77153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Podle druhu použitého moderátoru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err="1" smtClean="0">
                <a:latin typeface="+mn-lt"/>
              </a:rPr>
              <a:t>Lehkovodní</a:t>
            </a:r>
            <a:r>
              <a:rPr lang="cs-CZ" dirty="0" smtClean="0">
                <a:latin typeface="+mn-lt"/>
              </a:rPr>
              <a:t> – moderátor lehká voda H</a:t>
            </a:r>
            <a:r>
              <a:rPr lang="cs-CZ" baseline="-25000" dirty="0" smtClean="0">
                <a:latin typeface="+mn-lt"/>
              </a:rPr>
              <a:t>2</a:t>
            </a:r>
            <a:r>
              <a:rPr lang="cs-CZ" dirty="0" smtClean="0">
                <a:latin typeface="+mn-lt"/>
              </a:rPr>
              <a:t>O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Těžkovodní – moderátor těžká voda D</a:t>
            </a:r>
            <a:r>
              <a:rPr lang="cs-CZ" baseline="-25000" dirty="0" smtClean="0">
                <a:latin typeface="+mn-lt"/>
              </a:rPr>
              <a:t>2</a:t>
            </a:r>
            <a:r>
              <a:rPr lang="cs-CZ" dirty="0" smtClean="0">
                <a:latin typeface="+mn-lt"/>
              </a:rPr>
              <a:t>O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Grafitové – moderátor grafit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Podle použitého chladiva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Chlazené plynem – chladivo plynný oxid uhličitý nebo helium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Chlazené vodou – chladivo lehká  nebo těžká voda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Chlazené organickými látkami – chladivo </a:t>
            </a:r>
            <a:r>
              <a:rPr lang="cs-CZ" dirty="0" err="1" smtClean="0">
                <a:latin typeface="+mn-lt"/>
              </a:rPr>
              <a:t>polyfenyly</a:t>
            </a:r>
            <a:endParaRPr lang="cs-CZ" dirty="0" smtClean="0">
              <a:latin typeface="+mn-lt"/>
            </a:endParaRP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Chlazené tekutým kovem – chladivo tekutý dusík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Podle toho, zda dochází k varu chladicí vody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Varné – v aktivní zóně voda vaří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err="1" smtClean="0">
                <a:latin typeface="+mn-lt"/>
              </a:rPr>
              <a:t>Tlakovodní</a:t>
            </a:r>
            <a:r>
              <a:rPr lang="cs-CZ" dirty="0" smtClean="0">
                <a:latin typeface="+mn-lt"/>
              </a:rPr>
              <a:t> – v aktivní zóně nedochází k varu vody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57200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err="1" smtClean="0"/>
              <a:t>Tlakovodní</a:t>
            </a:r>
            <a:r>
              <a:rPr lang="cs-CZ" sz="2400" dirty="0" smtClean="0"/>
              <a:t> reaktor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57224" y="535782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5857892"/>
            <a:ext cx="36215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3 </a:t>
            </a:r>
            <a:r>
              <a:rPr lang="cs-CZ" sz="1100" i="1" dirty="0" err="1" smtClean="0">
                <a:latin typeface="+mn-lt"/>
              </a:rPr>
              <a:t>Tlakovodní</a:t>
            </a:r>
            <a:r>
              <a:rPr lang="cs-CZ" sz="1100" i="1" dirty="0" smtClean="0">
                <a:latin typeface="+mn-lt"/>
              </a:rPr>
              <a:t> reaktor</a:t>
            </a:r>
          </a:p>
          <a:p>
            <a:r>
              <a:rPr lang="cs-CZ" sz="1100" i="1" dirty="0" smtClean="0">
                <a:latin typeface="+mn-lt"/>
              </a:rPr>
              <a:t>Zdroj: Jaderné elektrárny, </a:t>
            </a:r>
            <a:r>
              <a:rPr lang="cs-CZ" sz="1100" i="1" dirty="0" err="1" smtClean="0">
                <a:latin typeface="+mn-lt"/>
              </a:rPr>
              <a:t>Doc.Ing.Jiří</a:t>
            </a:r>
            <a:r>
              <a:rPr lang="cs-CZ" sz="1100" i="1" dirty="0" smtClean="0">
                <a:latin typeface="+mn-lt"/>
              </a:rPr>
              <a:t> Ráček, skriptum </a:t>
            </a:r>
            <a:r>
              <a:rPr lang="cs-CZ" sz="1100" i="1" dirty="0" err="1" smtClean="0">
                <a:latin typeface="+mn-lt"/>
              </a:rPr>
              <a:t>pdf</a:t>
            </a:r>
            <a:endParaRPr lang="cs-CZ" sz="1100" i="1" dirty="0">
              <a:latin typeface="+mn-lt"/>
            </a:endParaRPr>
          </a:p>
        </p:txBody>
      </p:sp>
      <p:pic>
        <p:nvPicPr>
          <p:cNvPr id="13" name="Obrázek 12" descr="tlakovodní reaktor kreslen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472" y="1285860"/>
            <a:ext cx="3755136" cy="4523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4841284" y="1643050"/>
            <a:ext cx="445981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Používají obohacené palivo</a:t>
            </a:r>
          </a:p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Kompenzace reaktivity kyselinou boritou</a:t>
            </a:r>
          </a:p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Řízení tyčemi zasouvanými shora</a:t>
            </a:r>
          </a:p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Jednoduchý chladicí systém</a:t>
            </a:r>
          </a:p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Problém koroze a eroze v prim. Okruhu</a:t>
            </a:r>
          </a:p>
          <a:p>
            <a:pPr marL="358775" indent="-358775">
              <a:spcAft>
                <a:spcPts val="18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Výměna paliva pod vodou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Ochranná obálka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err="1" smtClean="0"/>
              <a:t>Tlakovodní</a:t>
            </a:r>
            <a:r>
              <a:rPr lang="cs-CZ" sz="2400" dirty="0" smtClean="0"/>
              <a:t> reaktor </a:t>
            </a:r>
            <a:r>
              <a:rPr lang="cs-CZ" sz="2400" dirty="0" err="1" smtClean="0"/>
              <a:t>VVEr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1432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1357298"/>
            <a:ext cx="653621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VVER  (vodo-</a:t>
            </a:r>
            <a:r>
              <a:rPr lang="cs-CZ" dirty="0" err="1" smtClean="0">
                <a:latin typeface="+mn-lt"/>
              </a:rPr>
              <a:t>voďanoj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energetičeskij</a:t>
            </a:r>
            <a:r>
              <a:rPr lang="cs-CZ" dirty="0" smtClean="0">
                <a:latin typeface="+mn-lt"/>
              </a:rPr>
              <a:t> reaktor)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latin typeface="+mn-lt"/>
              </a:rPr>
              <a:t>Má 349 palivových článků, 312 je pevných, 37 regulačních.</a:t>
            </a:r>
          </a:p>
          <a:p>
            <a:r>
              <a:rPr lang="cs-CZ" dirty="0" smtClean="0">
                <a:latin typeface="+mn-lt"/>
              </a:rPr>
              <a:t>Regulační články jsou dvoudílné,horní část je absorpční nástavec.</a:t>
            </a:r>
          </a:p>
          <a:p>
            <a:r>
              <a:rPr lang="cs-CZ" dirty="0" smtClean="0">
                <a:latin typeface="+mn-lt"/>
              </a:rPr>
              <a:t>Palivová tyč složena z palivových tablet v povlakové trubce.</a:t>
            </a:r>
          </a:p>
          <a:p>
            <a:r>
              <a:rPr lang="cs-CZ" dirty="0" smtClean="0">
                <a:latin typeface="+mn-lt"/>
              </a:rPr>
              <a:t>Palivové tablety jsou 10 až 30 mm vysoké.</a:t>
            </a:r>
          </a:p>
          <a:p>
            <a:endParaRPr lang="cs-CZ" dirty="0">
              <a:latin typeface="+mn-lt"/>
            </a:endParaRPr>
          </a:p>
        </p:txBody>
      </p:sp>
      <p:pic>
        <p:nvPicPr>
          <p:cNvPr id="12" name="Obrázek 11" descr="kontrola regulačních tyči temeli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78596" y="3501008"/>
            <a:ext cx="2857500" cy="21336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428860" y="5643578"/>
            <a:ext cx="314861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4 Kontrola regulačních tyčí Temelín</a:t>
            </a:r>
          </a:p>
          <a:p>
            <a:r>
              <a:rPr lang="cs-CZ" sz="1100" i="1" dirty="0" smtClean="0">
                <a:latin typeface="+mn-lt"/>
              </a:rPr>
              <a:t> Zdroj:http://</a:t>
            </a:r>
            <a:r>
              <a:rPr lang="cs-CZ" sz="1100" i="1" dirty="0" err="1" smtClean="0">
                <a:latin typeface="+mn-lt"/>
              </a:rPr>
              <a:t>technet.idnes.cz</a:t>
            </a:r>
            <a:r>
              <a:rPr lang="cs-CZ" sz="1100" i="1" dirty="0" smtClean="0">
                <a:latin typeface="+mn-lt"/>
              </a:rPr>
              <a:t>/jak-funguje-</a:t>
            </a:r>
            <a:r>
              <a:rPr lang="cs-CZ" sz="1100" i="1" dirty="0" err="1" smtClean="0">
                <a:latin typeface="+mn-lt"/>
              </a:rPr>
              <a:t>temelin</a:t>
            </a:r>
            <a:endParaRPr lang="cs-CZ" sz="1100" i="1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smtClean="0"/>
              <a:t>Varný reaktor BWR</a:t>
            </a:r>
            <a:endParaRPr lang="cs-CZ" sz="2400" dirty="0"/>
          </a:p>
        </p:txBody>
      </p:sp>
      <p:pic>
        <p:nvPicPr>
          <p:cNvPr id="1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857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806480" y="5857892"/>
            <a:ext cx="36215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Obr.5 BWR</a:t>
            </a:r>
          </a:p>
          <a:p>
            <a:r>
              <a:rPr lang="cs-CZ" sz="1100" i="1" dirty="0" smtClean="0">
                <a:latin typeface="+mn-lt"/>
              </a:rPr>
              <a:t>Zdroj: Jaderné elektrárny, </a:t>
            </a:r>
            <a:r>
              <a:rPr lang="cs-CZ" sz="1100" i="1" dirty="0" err="1" smtClean="0">
                <a:latin typeface="+mn-lt"/>
              </a:rPr>
              <a:t>Doc.Ing.Jiří</a:t>
            </a:r>
            <a:r>
              <a:rPr lang="cs-CZ" sz="1100" i="1" dirty="0" smtClean="0">
                <a:latin typeface="+mn-lt"/>
              </a:rPr>
              <a:t> Ráček, skriptum </a:t>
            </a:r>
            <a:r>
              <a:rPr lang="cs-CZ" sz="1100" i="1" dirty="0" err="1" smtClean="0">
                <a:latin typeface="+mn-lt"/>
              </a:rPr>
              <a:t>pdf</a:t>
            </a:r>
            <a:endParaRPr lang="cs-CZ" sz="1100" i="1" dirty="0">
              <a:latin typeface="+mn-lt"/>
            </a:endParaRP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85786" y="1268760"/>
            <a:ext cx="5548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BWR( </a:t>
            </a:r>
            <a:r>
              <a:rPr lang="cs-CZ" dirty="0" err="1" smtClean="0">
                <a:latin typeface="+mn-lt"/>
              </a:rPr>
              <a:t>boiling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light</a:t>
            </a:r>
            <a:r>
              <a:rPr lang="cs-CZ" dirty="0" smtClean="0">
                <a:latin typeface="+mn-lt"/>
              </a:rPr>
              <a:t>-</a:t>
            </a:r>
            <a:r>
              <a:rPr lang="cs-CZ" dirty="0" err="1" smtClean="0">
                <a:latin typeface="+mn-lt"/>
              </a:rPr>
              <a:t>water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cooled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and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moderated</a:t>
            </a:r>
            <a:r>
              <a:rPr lang="cs-CZ" dirty="0" smtClean="0">
                <a:latin typeface="+mn-lt"/>
              </a:rPr>
              <a:t> </a:t>
            </a:r>
            <a:r>
              <a:rPr lang="cs-CZ" dirty="0" err="1" smtClean="0">
                <a:latin typeface="+mn-lt"/>
              </a:rPr>
              <a:t>reactor</a:t>
            </a:r>
            <a:r>
              <a:rPr lang="cs-CZ" dirty="0" smtClean="0">
                <a:latin typeface="+mn-lt"/>
              </a:rPr>
              <a:t>)</a:t>
            </a:r>
            <a:endParaRPr lang="cs-CZ" dirty="0">
              <a:latin typeface="+mn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00496" y="2000240"/>
            <a:ext cx="492788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Výhody</a:t>
            </a:r>
          </a:p>
          <a:p>
            <a:r>
              <a:rPr lang="cs-CZ" dirty="0" smtClean="0">
                <a:latin typeface="+mn-lt"/>
              </a:rPr>
              <a:t> nižší tlak v primárním okruhu</a:t>
            </a:r>
          </a:p>
          <a:p>
            <a:r>
              <a:rPr lang="cs-CZ" dirty="0" smtClean="0">
                <a:latin typeface="+mn-lt"/>
              </a:rPr>
              <a:t>Pára se tvoří přímo v aktivní zóně</a:t>
            </a:r>
          </a:p>
          <a:p>
            <a:r>
              <a:rPr lang="cs-CZ" dirty="0" smtClean="0">
                <a:latin typeface="+mn-lt"/>
              </a:rPr>
              <a:t>Lze vést přímo do turbíny bez parních generátorů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Nevýhody</a:t>
            </a:r>
          </a:p>
          <a:p>
            <a:r>
              <a:rPr lang="cs-CZ" dirty="0" smtClean="0">
                <a:latin typeface="+mn-lt"/>
              </a:rPr>
              <a:t>Přenesení radioaktivity až do turbíny</a:t>
            </a:r>
          </a:p>
          <a:p>
            <a:r>
              <a:rPr lang="cs-CZ" dirty="0" smtClean="0">
                <a:latin typeface="+mn-lt"/>
              </a:rPr>
              <a:t>Společný režim úpravy vody pro reaktor i turbínu</a:t>
            </a:r>
          </a:p>
          <a:p>
            <a:endParaRPr lang="cs-CZ" dirty="0">
              <a:latin typeface="+mn-lt"/>
            </a:endParaRPr>
          </a:p>
        </p:txBody>
      </p:sp>
      <p:pic>
        <p:nvPicPr>
          <p:cNvPr id="24" name="Obrázek 23" descr="BW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85786" y="1714493"/>
            <a:ext cx="2514600" cy="41281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Shrnutí – typy reaktorů a označení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1432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15" name="Obrázek 14" descr="tabulka reaktoru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14414" y="1214422"/>
            <a:ext cx="6772656" cy="4706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1214414" y="6000768"/>
            <a:ext cx="553068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Obr.6 Tabulka typů reaktorů, zdroj: Jaderné elektrárny, </a:t>
            </a:r>
            <a:r>
              <a:rPr lang="cs-CZ" sz="1100" i="1" dirty="0" err="1" smtClean="0">
                <a:latin typeface="+mn-lt"/>
              </a:rPr>
              <a:t>Doc.Ing.Jiří</a:t>
            </a:r>
            <a:r>
              <a:rPr lang="cs-CZ" sz="1100" i="1" dirty="0" smtClean="0">
                <a:latin typeface="+mn-lt"/>
              </a:rPr>
              <a:t> Ráček, skriptum </a:t>
            </a:r>
            <a:r>
              <a:rPr lang="cs-CZ" sz="1100" i="1" dirty="0" err="1" smtClean="0">
                <a:latin typeface="+mn-lt"/>
              </a:rPr>
              <a:t>pdf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Srovnání Jaderných elektráren </a:t>
            </a:r>
            <a:r>
              <a:rPr lang="cs-CZ" sz="2400" dirty="0" err="1" smtClean="0"/>
              <a:t>dukovany</a:t>
            </a:r>
            <a:r>
              <a:rPr lang="cs-CZ" sz="2400" dirty="0" smtClean="0"/>
              <a:t> a </a:t>
            </a:r>
            <a:r>
              <a:rPr lang="cs-CZ" sz="2400" dirty="0" err="1" smtClean="0"/>
              <a:t>temelín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1432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214414" y="6000768"/>
            <a:ext cx="56813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Obr.7 Základní údaje o JE v ČR, zdroj: Jaderné elektrárny, </a:t>
            </a:r>
            <a:r>
              <a:rPr lang="cs-CZ" sz="1100" i="1" dirty="0" err="1" smtClean="0">
                <a:latin typeface="+mn-lt"/>
              </a:rPr>
              <a:t>Doc.Ing.Jiří</a:t>
            </a:r>
            <a:r>
              <a:rPr lang="cs-CZ" sz="1100" i="1" dirty="0" smtClean="0">
                <a:latin typeface="+mn-lt"/>
              </a:rPr>
              <a:t> Ráček, skriptum </a:t>
            </a:r>
            <a:r>
              <a:rPr lang="cs-CZ" sz="1100" i="1" dirty="0" err="1" smtClean="0">
                <a:latin typeface="+mn-lt"/>
              </a:rPr>
              <a:t>pdf</a:t>
            </a:r>
            <a:endParaRPr lang="cs-CZ" sz="1100" i="1" dirty="0">
              <a:latin typeface="+mn-lt"/>
            </a:endParaRPr>
          </a:p>
        </p:txBody>
      </p:sp>
      <p:pic>
        <p:nvPicPr>
          <p:cNvPr id="12" name="Obrázek 11" descr="srovnani dukovan a temeli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14414" y="1142984"/>
            <a:ext cx="6703695" cy="4857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7958</TotalTime>
  <Words>872</Words>
  <Application>Microsoft Office PowerPoint</Application>
  <PresentationFormat>Předvádění na obrazovce (4:3)</PresentationFormat>
  <Paragraphs>165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Jaderné reaktory</vt:lpstr>
      <vt:lpstr>Jaderný reaktor</vt:lpstr>
      <vt:lpstr>Izotopy, jaderná přeměna</vt:lpstr>
      <vt:lpstr>štěpení</vt:lpstr>
      <vt:lpstr>Základní termíny</vt:lpstr>
      <vt:lpstr>Snímek 8</vt:lpstr>
      <vt:lpstr>Tlakovodní reaktor</vt:lpstr>
      <vt:lpstr>Tlakovodní reaktor VVEr</vt:lpstr>
      <vt:lpstr>Varný reaktor BWR</vt:lpstr>
      <vt:lpstr>Shrnutí – typy reaktorů a označení</vt:lpstr>
      <vt:lpstr>Srovnání Jaderných elektráren dukovany a temelín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459</cp:revision>
  <dcterms:created xsi:type="dcterms:W3CDTF">2013-07-31T15:29:43Z</dcterms:created>
  <dcterms:modified xsi:type="dcterms:W3CDTF">2014-05-18T13:36:45Z</dcterms:modified>
</cp:coreProperties>
</file>