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handoutMasterIdLst>
    <p:handoutMasterId r:id="rId19"/>
  </p:handoutMasterIdLst>
  <p:sldIdLst>
    <p:sldId id="268" r:id="rId2"/>
    <p:sldId id="275" r:id="rId3"/>
    <p:sldId id="272" r:id="rId4"/>
    <p:sldId id="258" r:id="rId5"/>
    <p:sldId id="261" r:id="rId6"/>
    <p:sldId id="263" r:id="rId7"/>
    <p:sldId id="265" r:id="rId8"/>
    <p:sldId id="266" r:id="rId9"/>
    <p:sldId id="256" r:id="rId10"/>
    <p:sldId id="267" r:id="rId11"/>
    <p:sldId id="260" r:id="rId12"/>
    <p:sldId id="259" r:id="rId13"/>
    <p:sldId id="270" r:id="rId14"/>
    <p:sldId id="273" r:id="rId15"/>
    <p:sldId id="274" r:id="rId16"/>
    <p:sldId id="269" r:id="rId17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07" autoAdjust="0"/>
  </p:normalViewPr>
  <p:slideViewPr>
    <p:cSldViewPr>
      <p:cViewPr>
        <p:scale>
          <a:sx n="125" d="100"/>
          <a:sy n="125" d="100"/>
        </p:scale>
        <p:origin x="-318" y="8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>
              <a:defRPr sz="1300"/>
            </a:lvl1pPr>
          </a:lstStyle>
          <a:p>
            <a:pPr>
              <a:defRPr/>
            </a:pPr>
            <a:fld id="{453D5B0F-EFD4-49EA-8528-C15AF7EBB1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>
              <a:defRPr sz="1300"/>
            </a:lvl1pPr>
          </a:lstStyle>
          <a:p>
            <a:pPr>
              <a:defRPr/>
            </a:pPr>
            <a:fld id="{D2B89A79-3091-4948-B4B4-45AB040A2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22272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93504B86-3A21-424D-B109-54B47951290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E2347BE2-83AD-4678-914E-D55B677BA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569732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990570" eaLnBrk="1" hangingPunct="1">
              <a:spcBef>
                <a:spcPct val="0"/>
              </a:spcBef>
              <a:defRPr/>
            </a:pPr>
            <a:endParaRPr lang="cs-CZ" dirty="0" smtClean="0"/>
          </a:p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06B4-366C-49B8-B5B3-69711654D4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4475D-FEA5-4845-9F20-36CD60BC2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48A5B-F883-4DF5-A450-E8B6795C8461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F4D5F-EB6D-47F8-ABA3-810DB6783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C4F03-D1EB-43EE-8153-6228CA738A70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35789-DF09-4680-AB9E-8956370F7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8AF82-A9D3-499B-85C4-5BD7C811277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1839-CC58-4BDA-8D9D-E39B3F175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47E61-0681-405C-B97E-7104E9177E66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C123A-E4B3-4A1B-8C1A-865D01BD7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648B-CDFB-4FCA-AEA9-71BA9AFFE8EF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56754-1C22-4F99-941F-602DF045C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8AA11-2A91-4CEC-A953-B57F946AD44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887C-3B9B-4597-9AAB-256C528C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29B40-EA50-43BC-AFEE-BEA38C5D3CB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9D7CB-F70C-462F-A0F1-2283DB79F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6ED6B-F782-4541-988C-F53DFA6E08CA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7F122-7EE4-4951-9D55-35B245EB7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85CEC-7C0C-4B1A-93C1-612958651C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F319F-C555-4F8B-92EF-561F442F4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F2E2-F9E9-4269-9FDC-AFFD1CEA3DC7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96076-7C92-4AEB-9E03-64E036690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22CA7-F276-46DA-BD6D-6557B433025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639135-3FA6-4F8F-A071-C4AAC71A8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0" r:id="rId4"/>
    <p:sldLayoutId id="2147483786" r:id="rId5"/>
    <p:sldLayoutId id="2147483781" r:id="rId6"/>
    <p:sldLayoutId id="2147483787" r:id="rId7"/>
    <p:sldLayoutId id="2147483788" r:id="rId8"/>
    <p:sldLayoutId id="2147483789" r:id="rId9"/>
    <p:sldLayoutId id="2147483782" r:id="rId10"/>
    <p:sldLayoutId id="2147483790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</a:t>
            </a:r>
            <a:r>
              <a:rPr lang="cs-CZ" sz="1600" dirty="0" smtClean="0">
                <a:latin typeface="Franklin Gothic Book" pitchFamily="34" charset="0"/>
              </a:rPr>
              <a:t>4. </a:t>
            </a:r>
            <a:r>
              <a:rPr lang="cs-CZ" sz="1600" dirty="0">
                <a:latin typeface="Franklin Gothic Book" pitchFamily="34" charset="0"/>
              </a:rPr>
              <a:t>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ALTERNATIVNÍ ZDROJE ENERGIE</a:t>
            </a:r>
            <a:endParaRPr lang="cs-CZ" sz="1600" cap="all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VY_52_INOVACE_03_25_KEZU</a:t>
            </a:r>
            <a:endParaRPr lang="cs-CZ" sz="1600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Alternativní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zdroje energie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VY_52_INOVACE_03_25_KEZU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Z4K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19.3.2014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4. ročník SPŠEIT. Jedná se o výkladovou prezentaci  k problematice výroby el. energie z alternativních zdrojů. Studenti se seznámí s výrobou energií z větru, slunce a biomasy.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Větrné motory, energie větru, fotovoltaický jev, fotovoltaický článek, biomasa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Alternativní zdroje energie</a:t>
            </a:r>
            <a:endParaRPr lang="cs-CZ" sz="2800" dirty="0"/>
          </a:p>
        </p:txBody>
      </p:sp>
      <p:sp>
        <p:nvSpPr>
          <p:cNvPr id="11267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428604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Zdroje energie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2" name="Obrázek 11" descr="zdroje energie.PNG"/>
          <p:cNvPicPr>
            <a:picLocks noChangeAspect="1"/>
          </p:cNvPicPr>
          <p:nvPr/>
        </p:nvPicPr>
        <p:blipFill>
          <a:blip r:embed="rId4" cstate="print"/>
          <a:srcRect l="2372" t="2433" r="15021" b="7298"/>
          <a:stretch>
            <a:fillRect/>
          </a:stretch>
        </p:blipFill>
        <p:spPr>
          <a:xfrm>
            <a:off x="2164608" y="1071546"/>
            <a:ext cx="4814785" cy="51294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32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Historie využití větru</a:t>
            </a:r>
            <a:endParaRPr lang="cs-CZ" sz="2400" dirty="0"/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1" name="Zástupný symbol pro obsah 10" descr="vetrny sroub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571472" y="1426477"/>
            <a:ext cx="3048000" cy="2286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500034" y="3783931"/>
            <a:ext cx="242887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2 Archimédův větrný šroub</a:t>
            </a:r>
          </a:p>
          <a:p>
            <a:r>
              <a:rPr lang="cs-CZ" sz="1100" i="1" dirty="0" smtClean="0">
                <a:latin typeface="+mn-lt"/>
              </a:rPr>
              <a:t>Zdroj: http://mlyny.unas.cz/nizoz.htm</a:t>
            </a:r>
            <a:endParaRPr lang="cs-CZ" sz="1100" i="1" dirty="0">
              <a:latin typeface="+mn-lt"/>
            </a:endParaRPr>
          </a:p>
        </p:txBody>
      </p:sp>
      <p:pic>
        <p:nvPicPr>
          <p:cNvPr id="19" name="Obrázek 18" descr="vetrna eln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34028" y="3643313"/>
            <a:ext cx="3238500" cy="21526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TextovéPole 19"/>
          <p:cNvSpPr txBox="1"/>
          <p:nvPr/>
        </p:nvSpPr>
        <p:spPr>
          <a:xfrm>
            <a:off x="5357819" y="5857892"/>
            <a:ext cx="2786081" cy="428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3 Pole větrných elektráren</a:t>
            </a:r>
          </a:p>
          <a:p>
            <a:r>
              <a:rPr lang="cs-CZ" sz="1100" i="1" dirty="0" smtClean="0">
                <a:latin typeface="+mn-lt"/>
              </a:rPr>
              <a:t>Zdroj: http://www.</a:t>
            </a:r>
            <a:r>
              <a:rPr lang="cs-CZ" sz="1100" i="1" dirty="0" err="1" smtClean="0">
                <a:latin typeface="+mn-lt"/>
              </a:rPr>
              <a:t>investicniweb.cz</a:t>
            </a:r>
            <a:endParaRPr lang="cs-CZ" sz="1100" i="1" dirty="0">
              <a:latin typeface="+mn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86183" y="1357298"/>
            <a:ext cx="4786345" cy="1985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Aft>
                <a:spcPts val="600"/>
              </a:spcAft>
            </a:pPr>
            <a:r>
              <a:rPr lang="cs-CZ" dirty="0" smtClean="0">
                <a:latin typeface="+mn-lt"/>
              </a:rPr>
              <a:t> </a:t>
            </a:r>
            <a:r>
              <a:rPr lang="cs-CZ" b="1" dirty="0" smtClean="0">
                <a:latin typeface="+mn-lt"/>
              </a:rPr>
              <a:t>3. století před n.l. Egypt </a:t>
            </a:r>
            <a:r>
              <a:rPr lang="cs-CZ" dirty="0" smtClean="0">
                <a:latin typeface="+mn-lt"/>
              </a:rPr>
              <a:t>– zavlažování </a:t>
            </a:r>
          </a:p>
          <a:p>
            <a:pPr algn="just">
              <a:spcAft>
                <a:spcPts val="600"/>
              </a:spcAft>
            </a:pPr>
            <a:r>
              <a:rPr lang="cs-CZ" b="1" dirty="0" smtClean="0">
                <a:latin typeface="+mn-lt"/>
              </a:rPr>
              <a:t>13. století </a:t>
            </a:r>
            <a:r>
              <a:rPr lang="cs-CZ" dirty="0" smtClean="0">
                <a:latin typeface="+mn-lt"/>
              </a:rPr>
              <a:t>– větrné mlýny Holandsko – čerpání vody, mletí obilí, pily</a:t>
            </a:r>
          </a:p>
          <a:p>
            <a:pPr algn="just">
              <a:spcAft>
                <a:spcPts val="600"/>
              </a:spcAft>
            </a:pPr>
            <a:r>
              <a:rPr lang="cs-CZ" b="1" dirty="0" smtClean="0">
                <a:latin typeface="+mn-lt"/>
              </a:rPr>
              <a:t>19. století </a:t>
            </a:r>
            <a:r>
              <a:rPr lang="cs-CZ" dirty="0" smtClean="0">
                <a:latin typeface="+mn-lt"/>
              </a:rPr>
              <a:t>– rozvoj větrných motorů, hlavně v USA, první větrná elektrárna</a:t>
            </a:r>
          </a:p>
          <a:p>
            <a:pPr algn="just"/>
            <a:r>
              <a:rPr lang="cs-CZ" dirty="0" smtClean="0">
                <a:latin typeface="+mn-lt"/>
              </a:rPr>
              <a:t>Objev a vývoj parního stroje – útlum rozvoje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71472" y="4857759"/>
            <a:ext cx="41434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+mn-lt"/>
              </a:rPr>
              <a:t>Současnost</a:t>
            </a:r>
            <a:r>
              <a:rPr lang="cs-CZ" dirty="0" smtClean="0">
                <a:latin typeface="+mn-lt"/>
              </a:rPr>
              <a:t> – „boom“ větrné energetiky z důvodu minimálního vlivu na životní prostředí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28" y="500042"/>
            <a:ext cx="8199338" cy="68578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Větrné motory ( konvertory)</a:t>
            </a:r>
            <a:endParaRPr lang="cs-CZ" sz="2400" dirty="0"/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2910" y="1285860"/>
            <a:ext cx="8143932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b="1" dirty="0" smtClean="0">
                <a:latin typeface="+mn-lt"/>
              </a:rPr>
              <a:t>Odporové motory </a:t>
            </a:r>
            <a:r>
              <a:rPr lang="cs-CZ" dirty="0" smtClean="0">
                <a:latin typeface="+mn-lt"/>
              </a:rPr>
              <a:t>– např. větrný mlýn, plachetní větrné kolo </a:t>
            </a:r>
          </a:p>
          <a:p>
            <a:pPr>
              <a:spcAft>
                <a:spcPts val="1800"/>
              </a:spcAft>
            </a:pPr>
            <a:r>
              <a:rPr lang="cs-CZ" dirty="0" smtClean="0">
                <a:latin typeface="+mn-lt"/>
              </a:rPr>
              <a:t>Plocha klade odpor větru a na plochu je vyvozována síla, která je mechanicky přeměňována na rotační pohyb (teoretická účinnost 20 %).</a:t>
            </a:r>
          </a:p>
          <a:p>
            <a:pPr>
              <a:spcAft>
                <a:spcPts val="600"/>
              </a:spcAft>
            </a:pPr>
            <a:r>
              <a:rPr lang="cs-CZ" b="1" dirty="0" smtClean="0">
                <a:latin typeface="+mn-lt"/>
              </a:rPr>
              <a:t>Vztlakové motory</a:t>
            </a:r>
            <a:r>
              <a:rPr lang="cs-CZ" dirty="0" smtClean="0">
                <a:latin typeface="+mn-lt"/>
              </a:rPr>
              <a:t> – např. vrtule, </a:t>
            </a:r>
            <a:r>
              <a:rPr lang="cs-CZ" dirty="0" err="1" smtClean="0">
                <a:latin typeface="+mn-lt"/>
              </a:rPr>
              <a:t>Darrieův</a:t>
            </a:r>
            <a:r>
              <a:rPr lang="cs-CZ" dirty="0" smtClean="0">
                <a:latin typeface="+mn-lt"/>
              </a:rPr>
              <a:t> rotor, </a:t>
            </a:r>
            <a:r>
              <a:rPr lang="cs-CZ" dirty="0" err="1" smtClean="0">
                <a:latin typeface="+mn-lt"/>
              </a:rPr>
              <a:t>mnoholopatkový</a:t>
            </a:r>
            <a:r>
              <a:rPr lang="cs-CZ" dirty="0" smtClean="0">
                <a:latin typeface="+mn-lt"/>
              </a:rPr>
              <a:t> rotor</a:t>
            </a:r>
          </a:p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teoretická účinnost 59 %</a:t>
            </a:r>
            <a:endParaRPr lang="cs-CZ" dirty="0">
              <a:latin typeface="+mn-lt"/>
            </a:endParaRPr>
          </a:p>
        </p:txBody>
      </p:sp>
      <p:pic>
        <p:nvPicPr>
          <p:cNvPr id="23" name="Obrázek 22" descr="vetrne rotory.PNG"/>
          <p:cNvPicPr>
            <a:picLocks noChangeAspect="1"/>
          </p:cNvPicPr>
          <p:nvPr/>
        </p:nvPicPr>
        <p:blipFill>
          <a:blip r:embed="rId4" cstate="print"/>
          <a:srcRect l="13404" t="11871" r="7733" b="4946"/>
          <a:stretch>
            <a:fillRect/>
          </a:stretch>
        </p:blipFill>
        <p:spPr>
          <a:xfrm>
            <a:off x="642916" y="3360114"/>
            <a:ext cx="4019998" cy="22097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TextovéPole 23"/>
          <p:cNvSpPr txBox="1"/>
          <p:nvPr/>
        </p:nvSpPr>
        <p:spPr>
          <a:xfrm>
            <a:off x="642910" y="5643578"/>
            <a:ext cx="250581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Obr.4 Vztlakové větrné turbíny</a:t>
            </a:r>
          </a:p>
          <a:p>
            <a:r>
              <a:rPr lang="cs-CZ" sz="1100" i="1" dirty="0" smtClean="0">
                <a:latin typeface="+mn-lt"/>
              </a:rPr>
              <a:t>Zdroj: http://www.</a:t>
            </a:r>
            <a:r>
              <a:rPr lang="cs-CZ" sz="1100" i="1" dirty="0" err="1" smtClean="0">
                <a:latin typeface="+mn-lt"/>
              </a:rPr>
              <a:t>hw.cz</a:t>
            </a:r>
            <a:r>
              <a:rPr lang="cs-CZ" sz="1100" i="1" dirty="0" smtClean="0">
                <a:latin typeface="+mn-lt"/>
              </a:rPr>
              <a:t>/teorie-a-praxe</a:t>
            </a:r>
            <a:endParaRPr lang="cs-CZ" sz="1100" i="1" dirty="0">
              <a:latin typeface="+mn-lt"/>
            </a:endParaRPr>
          </a:p>
        </p:txBody>
      </p:sp>
      <p:pic>
        <p:nvPicPr>
          <p:cNvPr id="13" name="Obrázek 12" descr="vztlakove motory.PNG"/>
          <p:cNvPicPr>
            <a:picLocks noChangeAspect="1"/>
          </p:cNvPicPr>
          <p:nvPr/>
        </p:nvPicPr>
        <p:blipFill>
          <a:blip r:embed="rId5" cstate="print"/>
          <a:srcRect l="3943" t="12194" r="21970"/>
          <a:stretch>
            <a:fillRect/>
          </a:stretch>
        </p:blipFill>
        <p:spPr>
          <a:xfrm>
            <a:off x="4901090" y="3401593"/>
            <a:ext cx="3600000" cy="2168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4929190" y="5643578"/>
            <a:ext cx="358463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Obr.5 Vztlakové motory</a:t>
            </a:r>
          </a:p>
          <a:p>
            <a:r>
              <a:rPr lang="cs-CZ" sz="1100" i="1" dirty="0" smtClean="0">
                <a:latin typeface="+mn-lt"/>
              </a:rPr>
              <a:t>Zdroj: http://k315.feld.cvut.cz/CD_MPO/CVUT-2-</a:t>
            </a:r>
            <a:r>
              <a:rPr lang="cs-CZ" sz="1100" i="1" dirty="0" err="1" smtClean="0">
                <a:latin typeface="+mn-lt"/>
              </a:rPr>
              <a:t>OZE.pdf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Konstrukce větrných elektráren</a:t>
            </a:r>
            <a:endParaRPr lang="cs-CZ" sz="2400" dirty="0"/>
          </a:p>
        </p:txBody>
      </p:sp>
      <p:pic>
        <p:nvPicPr>
          <p:cNvPr id="16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1" name="Zahnutá šipka doprava 2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eva 2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0" y="857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5" name="Obrázek 14" descr="konstrukce vetrnych elektraren.PNG"/>
          <p:cNvPicPr>
            <a:picLocks noChangeAspect="1"/>
          </p:cNvPicPr>
          <p:nvPr/>
        </p:nvPicPr>
        <p:blipFill>
          <a:blip r:embed="rId4" cstate="print"/>
          <a:srcRect l="4314" t="4208" r="17795" b="5610"/>
          <a:stretch>
            <a:fillRect/>
          </a:stretch>
        </p:blipFill>
        <p:spPr>
          <a:xfrm>
            <a:off x="2043468" y="1284443"/>
            <a:ext cx="5057065" cy="45020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2058934" y="5786454"/>
            <a:ext cx="358463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6 Konstrukce větrné elektrárny</a:t>
            </a:r>
          </a:p>
          <a:p>
            <a:r>
              <a:rPr lang="cs-CZ" sz="1100" i="1" dirty="0" smtClean="0">
                <a:latin typeface="+mn-lt"/>
              </a:rPr>
              <a:t>Zdroj: http://k315.feld.cvut.cz/CD_MPO/CVUT-2-</a:t>
            </a:r>
            <a:r>
              <a:rPr lang="cs-CZ" sz="1100" i="1" dirty="0" err="1" smtClean="0">
                <a:latin typeface="+mn-lt"/>
              </a:rPr>
              <a:t>OZE.pdf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Vliv na provoz elektrizační soustavy</a:t>
            </a:r>
            <a:endParaRPr lang="cs-CZ" sz="2400" dirty="0"/>
          </a:p>
        </p:txBody>
      </p:sp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8" name="Zahnutá šipka doprava 1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eva 1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1357298"/>
            <a:ext cx="792961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Elektrárny pracující při konstantních otáčkách využívají max. výkonu větru pouze při jeho jedné rychlosti a to </a:t>
            </a:r>
            <a:r>
              <a:rPr lang="cs-CZ" i="1" dirty="0" smtClean="0">
                <a:latin typeface="+mn-lt"/>
              </a:rPr>
              <a:t>13 – 15 m.s</a:t>
            </a:r>
            <a:r>
              <a:rPr lang="cs-CZ" i="1" baseline="30000" dirty="0" smtClean="0">
                <a:latin typeface="+mn-lt"/>
              </a:rPr>
              <a:t>-1</a:t>
            </a:r>
            <a:r>
              <a:rPr lang="cs-CZ" i="1" dirty="0" smtClean="0">
                <a:latin typeface="+mn-lt"/>
              </a:rPr>
              <a:t>.</a:t>
            </a:r>
            <a:endParaRPr lang="cs-CZ" i="1" baseline="300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Minimální rychlost větru </a:t>
            </a:r>
            <a:r>
              <a:rPr lang="cs-CZ" i="1" dirty="0" smtClean="0">
                <a:latin typeface="+mn-lt"/>
              </a:rPr>
              <a:t>3 – 5,5 m.s</a:t>
            </a:r>
            <a:r>
              <a:rPr lang="cs-CZ" i="1" baseline="30000" dirty="0" smtClean="0">
                <a:latin typeface="+mn-lt"/>
              </a:rPr>
              <a:t>-1</a:t>
            </a:r>
            <a:r>
              <a:rPr lang="cs-CZ" i="1" dirty="0" smtClean="0">
                <a:latin typeface="+mn-lt"/>
              </a:rPr>
              <a:t>.</a:t>
            </a:r>
          </a:p>
          <a:p>
            <a:r>
              <a:rPr lang="cs-CZ" dirty="0" smtClean="0">
                <a:latin typeface="+mn-lt"/>
              </a:rPr>
              <a:t>Maximální rychlost větru </a:t>
            </a:r>
            <a:r>
              <a:rPr lang="cs-CZ" i="1" dirty="0" smtClean="0">
                <a:latin typeface="+mn-lt"/>
              </a:rPr>
              <a:t>25 m.s</a:t>
            </a:r>
            <a:r>
              <a:rPr lang="cs-CZ" i="1" baseline="30000" dirty="0" smtClean="0">
                <a:latin typeface="+mn-lt"/>
              </a:rPr>
              <a:t>-1</a:t>
            </a:r>
            <a:r>
              <a:rPr lang="cs-CZ" dirty="0" smtClean="0">
                <a:latin typeface="+mn-lt"/>
              </a:rPr>
              <a:t>, potom je elektrárna odstavena.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42910" y="3118681"/>
            <a:ext cx="777600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Aft>
                <a:spcPts val="600"/>
              </a:spcAft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Nevýhody provozu</a:t>
            </a:r>
          </a:p>
          <a:p>
            <a:pPr indent="177800" algn="just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nepravidelnost, nahodilost, nelze předpovědět směr a </a:t>
            </a:r>
            <a:r>
              <a:rPr lang="cs-CZ" smtClean="0">
                <a:latin typeface="+mn-lt"/>
              </a:rPr>
              <a:t>sílu větru, </a:t>
            </a:r>
            <a:r>
              <a:rPr lang="cs-CZ" dirty="0" smtClean="0">
                <a:latin typeface="+mn-lt"/>
              </a:rPr>
              <a:t>a proto elektrárny pracují 10 – 20 % dní </a:t>
            </a:r>
            <a:r>
              <a:rPr lang="cs-CZ" smtClean="0">
                <a:latin typeface="+mn-lt"/>
              </a:rPr>
              <a:t>v roce</a:t>
            </a:r>
            <a:endParaRPr lang="cs-CZ" dirty="0" smtClean="0">
              <a:latin typeface="+mn-lt"/>
            </a:endParaRPr>
          </a:p>
          <a:p>
            <a:pPr indent="177800" algn="just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vysoké náklady na provoz(kompenzace formou státní podpory)       </a:t>
            </a:r>
          </a:p>
          <a:p>
            <a:pPr indent="177800" algn="just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technické problémy s regulací přenosové soustavy ( musí  být řazeny záložní a rychle startující zdroje)</a:t>
            </a:r>
          </a:p>
          <a:p>
            <a:pPr algn="just">
              <a:buFont typeface="Wingdings" pitchFamily="2" charset="2"/>
              <a:buChar char="§"/>
            </a:pPr>
            <a:endParaRPr lang="cs-CZ" dirty="0" smtClean="0">
              <a:latin typeface="+mn-lt"/>
            </a:endParaRPr>
          </a:p>
          <a:p>
            <a:pPr algn="just">
              <a:spcAft>
                <a:spcPts val="600"/>
              </a:spcAft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Výhody provozu </a:t>
            </a:r>
          </a:p>
          <a:p>
            <a:pPr indent="177800" algn="just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ekologický zdroj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2263" y="663575"/>
            <a:ext cx="87868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cap="all" dirty="0" err="1" smtClean="0">
                <a:latin typeface="+mj-lt"/>
                <a:cs typeface="+mn-cs"/>
              </a:rPr>
              <a:t>Fotovoltaika</a:t>
            </a:r>
            <a:r>
              <a:rPr lang="cs-CZ" sz="2400" cap="all" dirty="0" smtClean="0">
                <a:latin typeface="+mj-lt"/>
                <a:cs typeface="+mn-cs"/>
              </a:rPr>
              <a:t> – historie </a:t>
            </a:r>
            <a:endParaRPr lang="cs-CZ" sz="2400" cap="all" dirty="0">
              <a:latin typeface="+mj-lt"/>
              <a:cs typeface="+mn-cs"/>
            </a:endParaRPr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" name="Obrázek 17" descr="CharlesFritt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5887" y="3429000"/>
            <a:ext cx="1202907" cy="1656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Obrázek 20" descr="WilliamGryllisAdams.jpg"/>
          <p:cNvPicPr>
            <a:picLocks noChangeAspect="1"/>
          </p:cNvPicPr>
          <p:nvPr/>
        </p:nvPicPr>
        <p:blipFill>
          <a:blip r:embed="rId5" cstate="print"/>
          <a:srcRect l="8819" r="7559"/>
          <a:stretch>
            <a:fillRect/>
          </a:stretch>
        </p:blipFill>
        <p:spPr>
          <a:xfrm>
            <a:off x="7072330" y="1928802"/>
            <a:ext cx="1286176" cy="1656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Obrázek 22" descr="edmund becq.jpg"/>
          <p:cNvPicPr>
            <a:picLocks noChangeAspect="1"/>
          </p:cNvPicPr>
          <p:nvPr/>
        </p:nvPicPr>
        <p:blipFill>
          <a:blip r:embed="rId6" cstate="print"/>
          <a:srcRect t="1500" b="8999"/>
          <a:stretch>
            <a:fillRect/>
          </a:stretch>
        </p:blipFill>
        <p:spPr>
          <a:xfrm>
            <a:off x="642910" y="1142984"/>
            <a:ext cx="1173480" cy="165418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6" name="TextovéPole 25"/>
          <p:cNvSpPr txBox="1"/>
          <p:nvPr/>
        </p:nvSpPr>
        <p:spPr>
          <a:xfrm>
            <a:off x="2214546" y="1214422"/>
            <a:ext cx="4857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Alexandre </a:t>
            </a:r>
            <a:r>
              <a:rPr lang="cs-CZ" dirty="0" err="1" smtClean="0">
                <a:solidFill>
                  <a:schemeClr val="accent1"/>
                </a:solidFill>
                <a:latin typeface="+mn-lt"/>
              </a:rPr>
              <a:t>Edmont</a:t>
            </a:r>
            <a:r>
              <a:rPr lang="cs-CZ" dirty="0" smtClean="0">
                <a:solidFill>
                  <a:schemeClr val="accent1"/>
                </a:solidFill>
                <a:latin typeface="+mn-lt"/>
              </a:rPr>
              <a:t> BECQUREL </a:t>
            </a:r>
            <a:r>
              <a:rPr lang="cs-CZ" dirty="0" smtClean="0">
                <a:latin typeface="+mn-lt"/>
              </a:rPr>
              <a:t>(1820 – 1891)</a:t>
            </a:r>
          </a:p>
          <a:p>
            <a:r>
              <a:rPr lang="cs-CZ" dirty="0" smtClean="0">
                <a:latin typeface="+mn-lt"/>
              </a:rPr>
              <a:t>1839 objev </a:t>
            </a:r>
            <a:r>
              <a:rPr lang="cs-CZ" dirty="0" err="1" smtClean="0">
                <a:latin typeface="+mn-lt"/>
              </a:rPr>
              <a:t>fotovoltaického</a:t>
            </a:r>
            <a:r>
              <a:rPr lang="cs-CZ" dirty="0" smtClean="0">
                <a:latin typeface="+mn-lt"/>
              </a:rPr>
              <a:t> jevu</a:t>
            </a:r>
          </a:p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928926" y="2381572"/>
            <a:ext cx="41126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William </a:t>
            </a:r>
            <a:r>
              <a:rPr lang="cs-CZ" dirty="0" err="1" smtClean="0">
                <a:solidFill>
                  <a:schemeClr val="accent1"/>
                </a:solidFill>
                <a:latin typeface="+mn-lt"/>
              </a:rPr>
              <a:t>Grylls</a:t>
            </a:r>
            <a:r>
              <a:rPr lang="cs-CZ" dirty="0" smtClean="0">
                <a:solidFill>
                  <a:schemeClr val="accent1"/>
                </a:solidFill>
                <a:latin typeface="+mn-lt"/>
              </a:rPr>
              <a:t> ADAMS </a:t>
            </a:r>
            <a:r>
              <a:rPr lang="cs-CZ" dirty="0" smtClean="0">
                <a:latin typeface="+mn-lt"/>
              </a:rPr>
              <a:t>(1836 – 1915)</a:t>
            </a:r>
          </a:p>
          <a:p>
            <a:r>
              <a:rPr lang="cs-CZ" dirty="0" smtClean="0">
                <a:latin typeface="+mn-lt"/>
              </a:rPr>
              <a:t>1877 první selenový fotovoltaický článek</a:t>
            </a:r>
            <a:endParaRPr lang="cs-CZ" dirty="0">
              <a:latin typeface="+mn-lt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290744" y="1810068"/>
            <a:ext cx="292419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Zdroj: http://www.</a:t>
            </a:r>
            <a:r>
              <a:rPr lang="cs-CZ" sz="1100" i="1" dirty="0" err="1" smtClean="0">
                <a:latin typeface="+mn-lt"/>
              </a:rPr>
              <a:t>solarpowerworldonline.com</a:t>
            </a:r>
            <a:endParaRPr lang="cs-CZ" sz="1100" i="1" dirty="0">
              <a:latin typeface="+mn-lt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05124" y="2953076"/>
            <a:ext cx="292419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Zdroj: http://www.</a:t>
            </a:r>
            <a:r>
              <a:rPr lang="cs-CZ" sz="1100" i="1" dirty="0" err="1" smtClean="0">
                <a:latin typeface="+mn-lt"/>
              </a:rPr>
              <a:t>solarpowerworldonline.com</a:t>
            </a:r>
            <a:endParaRPr lang="cs-CZ" sz="1100" i="1" dirty="0">
              <a:latin typeface="+mn-lt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57224" y="5072074"/>
            <a:ext cx="8579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Obr.9 </a:t>
            </a:r>
            <a:r>
              <a:rPr lang="cs-CZ" sz="1100" i="1" dirty="0" err="1" smtClean="0">
                <a:latin typeface="+mn-lt"/>
              </a:rPr>
              <a:t>Fritts</a:t>
            </a:r>
            <a:endParaRPr lang="cs-CZ" sz="1100" i="1" dirty="0" smtClean="0">
              <a:latin typeface="+mn-lt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228138" y="3643314"/>
            <a:ext cx="44743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Charles FRITTS </a:t>
            </a:r>
            <a:r>
              <a:rPr lang="cs-CZ" dirty="0" smtClean="0">
                <a:latin typeface="+mn-lt"/>
              </a:rPr>
              <a:t>(1850 – 1903)</a:t>
            </a:r>
          </a:p>
          <a:p>
            <a:r>
              <a:rPr lang="cs-CZ" dirty="0" smtClean="0">
                <a:latin typeface="+mn-lt"/>
              </a:rPr>
              <a:t>1883 článek ze selenu a zlata, účinnost 1 %</a:t>
            </a:r>
            <a:endParaRPr lang="cs-CZ" dirty="0">
              <a:latin typeface="+mn-lt"/>
            </a:endParaRPr>
          </a:p>
        </p:txBody>
      </p:sp>
      <p:pic>
        <p:nvPicPr>
          <p:cNvPr id="32" name="Obrázek 31" descr="Jan Czochralski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215206" y="4440348"/>
            <a:ext cx="1087095" cy="1656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3" name="TextovéPole 32"/>
          <p:cNvSpPr txBox="1"/>
          <p:nvPr/>
        </p:nvSpPr>
        <p:spPr>
          <a:xfrm>
            <a:off x="7215206" y="6024910"/>
            <a:ext cx="12346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Obr.9 </a:t>
            </a:r>
            <a:r>
              <a:rPr lang="cs-CZ" sz="1100" i="1" dirty="0" err="1" smtClean="0">
                <a:latin typeface="+mn-lt"/>
              </a:rPr>
              <a:t>Czochralski</a:t>
            </a:r>
            <a:endParaRPr lang="cs-CZ" sz="1100" i="1" dirty="0" smtClean="0">
              <a:latin typeface="+mn-lt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395654" y="4857760"/>
            <a:ext cx="37019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Jan CZOCHRALSKI </a:t>
            </a:r>
            <a:r>
              <a:rPr lang="cs-CZ" dirty="0" smtClean="0">
                <a:latin typeface="+mn-lt"/>
              </a:rPr>
              <a:t>(1885 – 1953)</a:t>
            </a:r>
          </a:p>
          <a:p>
            <a:r>
              <a:rPr lang="cs-CZ" dirty="0" smtClean="0">
                <a:latin typeface="+mn-lt"/>
              </a:rPr>
              <a:t>1916 objev výroby monokrystalu Si</a:t>
            </a:r>
            <a:endParaRPr lang="cs-CZ" dirty="0">
              <a:latin typeface="+mn-lt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98761" y="2738762"/>
            <a:ext cx="108715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Obr.7 </a:t>
            </a:r>
            <a:r>
              <a:rPr lang="cs-CZ" sz="1100" i="1" dirty="0" err="1" smtClean="0">
                <a:latin typeface="+mn-lt"/>
              </a:rPr>
              <a:t>Becqurel</a:t>
            </a:r>
            <a:endParaRPr lang="cs-CZ" sz="1100" i="1" dirty="0" smtClean="0">
              <a:latin typeface="+mn-lt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286181" y="3596018"/>
            <a:ext cx="100059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Obr.8  </a:t>
            </a:r>
            <a:r>
              <a:rPr lang="cs-CZ" sz="1100" i="1" dirty="0" err="1" smtClean="0">
                <a:latin typeface="+mn-lt"/>
              </a:rPr>
              <a:t>Adams</a:t>
            </a:r>
            <a:endParaRPr lang="cs-CZ" sz="1100" i="1" dirty="0" smtClean="0">
              <a:latin typeface="+mn-lt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285984" y="4214818"/>
            <a:ext cx="292419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Zdroj: http://www.</a:t>
            </a:r>
            <a:r>
              <a:rPr lang="cs-CZ" sz="1100" i="1" dirty="0" err="1" smtClean="0">
                <a:latin typeface="+mn-lt"/>
              </a:rPr>
              <a:t>solarpowerworldonline.com</a:t>
            </a:r>
            <a:endParaRPr lang="cs-CZ" sz="1100" i="1" dirty="0">
              <a:latin typeface="+mn-lt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505190" y="5429264"/>
            <a:ext cx="292419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Zdroj: http://www.</a:t>
            </a:r>
            <a:r>
              <a:rPr lang="cs-CZ" sz="1100" i="1" dirty="0" err="1" smtClean="0">
                <a:latin typeface="+mn-lt"/>
              </a:rPr>
              <a:t>solarpowerworldonline.com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Základní pojmy</a:t>
            </a:r>
            <a:endParaRPr lang="cs-CZ" sz="2400" dirty="0"/>
          </a:p>
        </p:txBody>
      </p:sp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10/16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35" name="Zahnutá šipka doprava 3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leva 3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1472" y="1285860"/>
            <a:ext cx="785818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Sluneční záření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přímé sluneční záření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difúzní sluneční záření (rozptýlené světlo o molekuly plynů a prachu)</a:t>
            </a:r>
          </a:p>
          <a:p>
            <a:endParaRPr lang="cs-CZ" dirty="0" smtClean="0">
              <a:latin typeface="+mn-lt"/>
            </a:endParaRPr>
          </a:p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Sluneční konstanta </a:t>
            </a:r>
            <a:r>
              <a:rPr lang="cs-CZ" dirty="0" smtClean="0">
                <a:latin typeface="+mn-lt"/>
              </a:rPr>
              <a:t>– teoretické množství energie dopadající za jednotku času na jednotkovou plochu mimo atmosféru (hodnota 1360 </a:t>
            </a:r>
            <a:r>
              <a:rPr lang="cs-CZ" dirty="0" err="1" smtClean="0">
                <a:latin typeface="+mn-lt"/>
              </a:rPr>
              <a:t>Wm</a:t>
            </a:r>
            <a:r>
              <a:rPr lang="cs-CZ" baseline="30000" dirty="0" smtClean="0">
                <a:latin typeface="+mn-lt"/>
              </a:rPr>
              <a:t>-2</a:t>
            </a:r>
            <a:r>
              <a:rPr lang="cs-CZ" dirty="0" smtClean="0">
                <a:latin typeface="+mn-lt"/>
              </a:rPr>
              <a:t>)</a:t>
            </a:r>
            <a:endParaRPr lang="cs-CZ" baseline="30000" dirty="0" smtClean="0">
              <a:latin typeface="+mn-lt"/>
            </a:endParaRPr>
          </a:p>
          <a:p>
            <a:endParaRPr lang="cs-CZ" baseline="30000" dirty="0" smtClean="0">
              <a:latin typeface="+mn-lt"/>
            </a:endParaRPr>
          </a:p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Součinitel znečištění </a:t>
            </a:r>
            <a:r>
              <a:rPr lang="cs-CZ" dirty="0" smtClean="0">
                <a:latin typeface="+mn-lt"/>
              </a:rPr>
              <a:t>– míra zmenšení intenzity Z, závisí na příměsi a </a:t>
            </a:r>
            <a:r>
              <a:rPr lang="cs-CZ" dirty="0" err="1" smtClean="0">
                <a:latin typeface="+mn-lt"/>
              </a:rPr>
              <a:t>atm</a:t>
            </a:r>
            <a:r>
              <a:rPr lang="cs-CZ" dirty="0" smtClean="0">
                <a:latin typeface="+mn-lt"/>
              </a:rPr>
              <a:t>. tlaku</a:t>
            </a:r>
          </a:p>
          <a:p>
            <a:endParaRPr lang="cs-CZ" dirty="0"/>
          </a:p>
        </p:txBody>
      </p:sp>
      <p:pic>
        <p:nvPicPr>
          <p:cNvPr id="10" name="Obrázek 9" descr="typicke hodnoty znecisteni.PNG"/>
          <p:cNvPicPr>
            <a:picLocks noChangeAspect="1"/>
          </p:cNvPicPr>
          <p:nvPr/>
        </p:nvPicPr>
        <p:blipFill>
          <a:blip r:embed="rId4" cstate="print"/>
          <a:srcRect l="6655" t="3723" r="10933" b="1862"/>
          <a:stretch>
            <a:fillRect/>
          </a:stretch>
        </p:blipFill>
        <p:spPr>
          <a:xfrm>
            <a:off x="1451434" y="3817736"/>
            <a:ext cx="6241132" cy="18258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2779682" y="5643578"/>
            <a:ext cx="358463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Obr.10 Typické hodnoty součinitele znečištění</a:t>
            </a:r>
          </a:p>
          <a:p>
            <a:r>
              <a:rPr lang="cs-CZ" sz="1100" i="1" dirty="0" smtClean="0">
                <a:latin typeface="+mn-lt"/>
              </a:rPr>
              <a:t>Zdroj: http://k315.feld.cvut.cz/CD_MPO/CVUT-2-</a:t>
            </a:r>
            <a:r>
              <a:rPr lang="cs-CZ" sz="1100" i="1" dirty="0" err="1" smtClean="0">
                <a:latin typeface="+mn-lt"/>
              </a:rPr>
              <a:t>OZE.pdf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" y="357166"/>
            <a:ext cx="8829676" cy="7858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 fotovoltaický článek</a:t>
            </a:r>
            <a:endParaRPr lang="cs-CZ" sz="2400" dirty="0"/>
          </a:p>
        </p:txBody>
      </p:sp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172450" y="6442075"/>
            <a:ext cx="576263" cy="24622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11/16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2" name="Zahnutá šipka doprava 2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 flipV="1">
            <a:off x="8676456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9" name="Obrázek 18" descr="fotovoltaikcy clanek.PNG"/>
          <p:cNvPicPr>
            <a:picLocks noChangeAspect="1"/>
          </p:cNvPicPr>
          <p:nvPr/>
        </p:nvPicPr>
        <p:blipFill>
          <a:blip r:embed="rId4" cstate="print"/>
          <a:srcRect l="14096" t="5195" r="12753" b="3896"/>
          <a:stretch>
            <a:fillRect/>
          </a:stretch>
        </p:blipFill>
        <p:spPr>
          <a:xfrm>
            <a:off x="456599" y="1992518"/>
            <a:ext cx="4472591" cy="28729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TextovéPole 23"/>
          <p:cNvSpPr txBox="1"/>
          <p:nvPr/>
        </p:nvSpPr>
        <p:spPr>
          <a:xfrm>
            <a:off x="428596" y="4857760"/>
            <a:ext cx="425308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Obr.11 Fotovoltaický článek</a:t>
            </a:r>
          </a:p>
          <a:p>
            <a:r>
              <a:rPr lang="cs-CZ" sz="1100" i="1" dirty="0" smtClean="0">
                <a:latin typeface="+mn-lt"/>
              </a:rPr>
              <a:t>Zdroj: http://www.</a:t>
            </a:r>
            <a:r>
              <a:rPr lang="cs-CZ" sz="1100" i="1" dirty="0" err="1" smtClean="0">
                <a:latin typeface="+mn-lt"/>
              </a:rPr>
              <a:t>cez.cz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edee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content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microsites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solarni</a:t>
            </a:r>
            <a:r>
              <a:rPr lang="cs-CZ" sz="1100" i="1" dirty="0" smtClean="0">
                <a:latin typeface="+mn-lt"/>
              </a:rPr>
              <a:t>/k32.htm</a:t>
            </a:r>
            <a:endParaRPr lang="cs-CZ" sz="1100" i="1" dirty="0">
              <a:latin typeface="+mn-lt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72066" y="2004475"/>
            <a:ext cx="40719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1600" dirty="0" smtClean="0">
                <a:latin typeface="+mn-lt"/>
              </a:rPr>
              <a:t> Si destička typu P pokryta vrstvou N</a:t>
            </a:r>
          </a:p>
          <a:p>
            <a:pPr>
              <a:spcAft>
                <a:spcPts val="1200"/>
              </a:spcAft>
            </a:pPr>
            <a:r>
              <a:rPr lang="cs-CZ" sz="1600" dirty="0" smtClean="0">
                <a:latin typeface="+mn-lt"/>
              </a:rPr>
              <a:t>osvětlením vzniká vnitřní fotoelektrický jev, začnou se uvolňovat elektrony</a:t>
            </a:r>
          </a:p>
          <a:p>
            <a:r>
              <a:rPr lang="cs-CZ" sz="1600" dirty="0" smtClean="0">
                <a:latin typeface="+mn-lt"/>
              </a:rPr>
              <a:t>na přechodu PN se vytvoří napětí cca 0,5V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072066" y="3433235"/>
            <a:ext cx="407193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Aft>
                <a:spcPts val="1200"/>
              </a:spcAft>
            </a:pPr>
            <a:r>
              <a:rPr lang="cs-CZ" sz="1600" dirty="0" smtClean="0">
                <a:latin typeface="+mn-lt"/>
              </a:rPr>
              <a:t>odebíraný proud je úměrný ozařované ploše</a:t>
            </a:r>
          </a:p>
          <a:p>
            <a:pPr>
              <a:spcAft>
                <a:spcPts val="1200"/>
              </a:spcAft>
            </a:pPr>
            <a:r>
              <a:rPr lang="cs-CZ" sz="1600" dirty="0" smtClean="0">
                <a:latin typeface="+mn-lt"/>
              </a:rPr>
              <a:t>výkon článku o ploše 1 m</a:t>
            </a:r>
            <a:r>
              <a:rPr lang="cs-CZ" sz="1600" baseline="30000" dirty="0" smtClean="0">
                <a:latin typeface="+mn-lt"/>
              </a:rPr>
              <a:t>2</a:t>
            </a:r>
            <a:r>
              <a:rPr lang="cs-CZ" sz="1600" dirty="0" smtClean="0">
                <a:latin typeface="+mn-lt"/>
              </a:rPr>
              <a:t> je 80-100 W</a:t>
            </a:r>
          </a:p>
          <a:p>
            <a:pPr algn="just"/>
            <a:r>
              <a:rPr lang="cs-CZ" sz="1600" dirty="0" smtClean="0">
                <a:latin typeface="+mn-lt"/>
              </a:rPr>
              <a:t>účinnost  od 5 do 17 %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57200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err="1" smtClean="0"/>
              <a:t>Fotovoltaická</a:t>
            </a:r>
            <a:r>
              <a:rPr lang="cs-CZ" sz="2400" dirty="0" smtClean="0"/>
              <a:t> elektrárna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12/16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7" name="Obrázek 16" descr="fotovoltaicka elektrarna.PNG"/>
          <p:cNvPicPr>
            <a:picLocks noChangeAspect="1"/>
          </p:cNvPicPr>
          <p:nvPr/>
        </p:nvPicPr>
        <p:blipFill>
          <a:blip r:embed="rId4" cstate="print"/>
          <a:srcRect l="5000" t="4940" r="4583"/>
          <a:stretch>
            <a:fillRect/>
          </a:stretch>
        </p:blipFill>
        <p:spPr>
          <a:xfrm>
            <a:off x="360087" y="1285860"/>
            <a:ext cx="8423826" cy="298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2804529" y="4286256"/>
            <a:ext cx="353494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Obr.12 Komponenty </a:t>
            </a:r>
            <a:r>
              <a:rPr lang="cs-CZ" sz="1100" i="1" dirty="0" err="1" smtClean="0">
                <a:latin typeface="+mn-lt"/>
              </a:rPr>
              <a:t>fotovoltaického</a:t>
            </a:r>
            <a:r>
              <a:rPr lang="cs-CZ" sz="1100" i="1" dirty="0" smtClean="0">
                <a:latin typeface="+mn-lt"/>
              </a:rPr>
              <a:t> systému</a:t>
            </a:r>
          </a:p>
          <a:p>
            <a:r>
              <a:rPr lang="cs-CZ" sz="1100" i="1" dirty="0" smtClean="0">
                <a:latin typeface="+mn-lt"/>
              </a:rPr>
              <a:t>Zdroj:http://k315.feld.cvut.cz/CD_MPO/CVUT-2-</a:t>
            </a:r>
            <a:r>
              <a:rPr lang="cs-CZ" sz="1100" i="1" dirty="0" err="1" smtClean="0">
                <a:latin typeface="+mn-lt"/>
              </a:rPr>
              <a:t>OZE.pdf</a:t>
            </a:r>
            <a:endParaRPr lang="cs-CZ" sz="1100" i="1" dirty="0">
              <a:latin typeface="+mn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2877" y="4929198"/>
            <a:ext cx="7679585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b="1" dirty="0" smtClean="0">
                <a:latin typeface="+mn-lt"/>
              </a:rPr>
              <a:t>Panely</a:t>
            </a:r>
            <a:r>
              <a:rPr lang="cs-CZ" dirty="0" smtClean="0">
                <a:latin typeface="+mn-lt"/>
              </a:rPr>
              <a:t> – většinou výkonem 160-240Wp (watt </a:t>
            </a:r>
            <a:r>
              <a:rPr lang="cs-CZ" dirty="0" err="1" smtClean="0">
                <a:latin typeface="+mn-lt"/>
              </a:rPr>
              <a:t>peak</a:t>
            </a:r>
            <a:r>
              <a:rPr lang="cs-CZ" dirty="0" smtClean="0">
                <a:latin typeface="+mn-lt"/>
              </a:rPr>
              <a:t>) s výstupním napětím 40V a proudem 5A</a:t>
            </a:r>
          </a:p>
          <a:p>
            <a:r>
              <a:rPr lang="cs-CZ" b="1" dirty="0" smtClean="0">
                <a:latin typeface="+mn-lt"/>
              </a:rPr>
              <a:t>Invertory</a:t>
            </a:r>
            <a:r>
              <a:rPr lang="cs-CZ" dirty="0" smtClean="0">
                <a:latin typeface="+mn-lt"/>
              </a:rPr>
              <a:t> –mění </a:t>
            </a:r>
            <a:r>
              <a:rPr lang="cs-CZ" dirty="0" err="1" smtClean="0">
                <a:latin typeface="+mn-lt"/>
              </a:rPr>
              <a:t>ss</a:t>
            </a:r>
            <a:r>
              <a:rPr lang="cs-CZ" dirty="0" smtClean="0">
                <a:latin typeface="+mn-lt"/>
              </a:rPr>
              <a:t> proud na </a:t>
            </a:r>
            <a:r>
              <a:rPr lang="cs-CZ" dirty="0" err="1" smtClean="0">
                <a:latin typeface="+mn-lt"/>
              </a:rPr>
              <a:t>st</a:t>
            </a:r>
            <a:r>
              <a:rPr lang="cs-CZ" dirty="0" smtClean="0">
                <a:latin typeface="+mn-lt"/>
              </a:rPr>
              <a:t> proud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biomasa</a:t>
            </a:r>
            <a:endParaRPr lang="cs-CZ" sz="2400" dirty="0"/>
          </a:p>
        </p:txBody>
      </p:sp>
      <p:pic>
        <p:nvPicPr>
          <p:cNvPr id="10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13/16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034" y="1301953"/>
            <a:ext cx="8358246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b="1" dirty="0" smtClean="0">
                <a:solidFill>
                  <a:schemeClr val="accent1"/>
                </a:solidFill>
                <a:latin typeface="+mn-lt"/>
              </a:rPr>
              <a:t>Biomasa</a:t>
            </a:r>
            <a:r>
              <a:rPr lang="cs-CZ" b="1" dirty="0" smtClean="0">
                <a:latin typeface="+mn-lt"/>
              </a:rPr>
              <a:t> – </a:t>
            </a:r>
            <a:r>
              <a:rPr lang="cs-CZ" dirty="0" smtClean="0">
                <a:latin typeface="+mn-lt"/>
              </a:rPr>
              <a:t>jakákoliv hmota organického rostlinného nebo živočišného původu.</a:t>
            </a:r>
          </a:p>
          <a:p>
            <a:pPr>
              <a:spcAft>
                <a:spcPts val="1200"/>
              </a:spcAft>
            </a:pPr>
            <a:r>
              <a:rPr lang="cs-CZ" b="1" dirty="0" smtClean="0">
                <a:latin typeface="+mn-lt"/>
              </a:rPr>
              <a:t>Suchá biomasa </a:t>
            </a:r>
            <a:r>
              <a:rPr lang="cs-CZ" dirty="0" smtClean="0">
                <a:latin typeface="+mn-lt"/>
              </a:rPr>
              <a:t>(dřevní a suchý rostlinný odpad) se zpracovává suchými procesy jako je spalování nebo zplyňování.</a:t>
            </a:r>
          </a:p>
          <a:p>
            <a:pPr>
              <a:spcAft>
                <a:spcPts val="1200"/>
              </a:spcAft>
            </a:pPr>
            <a:r>
              <a:rPr lang="cs-CZ" b="1" dirty="0" smtClean="0">
                <a:latin typeface="+mn-lt"/>
              </a:rPr>
              <a:t>Mokrá biomasa </a:t>
            </a:r>
            <a:r>
              <a:rPr lang="cs-CZ" dirty="0" smtClean="0">
                <a:latin typeface="+mn-lt"/>
              </a:rPr>
              <a:t>(tekuté a pevné výkaly hospodářských zvířat, siláž, ...) se zpracovává mokrými procesy v bioplynových stanicích.</a:t>
            </a:r>
          </a:p>
          <a:p>
            <a:r>
              <a:rPr lang="cs-CZ" b="1" dirty="0" smtClean="0">
                <a:solidFill>
                  <a:schemeClr val="accent1"/>
                </a:solidFill>
                <a:latin typeface="+mn-lt"/>
              </a:rPr>
              <a:t>Pelety</a:t>
            </a:r>
            <a:r>
              <a:rPr lang="cs-CZ" dirty="0" smtClean="0">
                <a:latin typeface="+mn-lt"/>
              </a:rPr>
              <a:t> – granule získané vysokotlakým lisováním dřevního odpadu (piliny, sláma, šťovík, řepka, …). Při spalování jsou emise CO</a:t>
            </a:r>
            <a:r>
              <a:rPr lang="cs-CZ" baseline="-25000" dirty="0" smtClean="0">
                <a:latin typeface="+mn-lt"/>
              </a:rPr>
              <a:t>2  </a:t>
            </a:r>
            <a:r>
              <a:rPr lang="cs-CZ" dirty="0" smtClean="0">
                <a:latin typeface="+mn-lt"/>
              </a:rPr>
              <a:t>pohlcovány pomocí procesu fotosyntézy. Vzniklý popel je využit jako hnojivo.</a:t>
            </a:r>
            <a:endParaRPr lang="cs-CZ" dirty="0">
              <a:latin typeface="+mn-lt"/>
            </a:endParaRPr>
          </a:p>
        </p:txBody>
      </p:sp>
      <p:pic>
        <p:nvPicPr>
          <p:cNvPr id="22" name="Obrázek 21" descr="drevene pelet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472" y="4357694"/>
            <a:ext cx="1948910" cy="14598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3" name="TextovéPole 22"/>
          <p:cNvSpPr txBox="1"/>
          <p:nvPr/>
        </p:nvSpPr>
        <p:spPr>
          <a:xfrm>
            <a:off x="714348" y="5929330"/>
            <a:ext cx="151355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Obr.13 dřevěné pelety</a:t>
            </a:r>
            <a:endParaRPr lang="cs-CZ" sz="1100" i="1" dirty="0">
              <a:latin typeface="+mn-lt"/>
            </a:endParaRPr>
          </a:p>
        </p:txBody>
      </p:sp>
      <p:pic>
        <p:nvPicPr>
          <p:cNvPr id="24" name="Obrázek 23" descr="pelety z repk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43174" y="4357694"/>
            <a:ext cx="1944000" cy="14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5" name="TextovéPole 24"/>
          <p:cNvSpPr txBox="1"/>
          <p:nvPr/>
        </p:nvSpPr>
        <p:spPr>
          <a:xfrm>
            <a:off x="2857488" y="5929330"/>
            <a:ext cx="145264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Obr.14 Pelety z řepky</a:t>
            </a:r>
            <a:endParaRPr lang="cs-CZ" sz="1100" i="1" dirty="0">
              <a:latin typeface="+mn-lt"/>
            </a:endParaRPr>
          </a:p>
        </p:txBody>
      </p:sp>
      <p:pic>
        <p:nvPicPr>
          <p:cNvPr id="26" name="Obrázek 25" descr="pelety ze slunecnic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14876" y="4357694"/>
            <a:ext cx="1944000" cy="14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7" name="TextovéPole 26"/>
          <p:cNvSpPr txBox="1"/>
          <p:nvPr/>
        </p:nvSpPr>
        <p:spPr>
          <a:xfrm>
            <a:off x="4786314" y="5929330"/>
            <a:ext cx="184377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Obr.15 Pelety ze slunečnice</a:t>
            </a:r>
            <a:endParaRPr lang="cs-CZ" sz="1100" i="1" dirty="0">
              <a:latin typeface="+mn-lt"/>
            </a:endParaRPr>
          </a:p>
        </p:txBody>
      </p:sp>
      <p:pic>
        <p:nvPicPr>
          <p:cNvPr id="28" name="Obrázek 27" descr="pelety ze stoviku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86578" y="4357694"/>
            <a:ext cx="1944000" cy="14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9" name="TextovéPole 28"/>
          <p:cNvSpPr txBox="1"/>
          <p:nvPr/>
        </p:nvSpPr>
        <p:spPr>
          <a:xfrm>
            <a:off x="6875324" y="5929330"/>
            <a:ext cx="162576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Obr.16 Pelety ze šťovíku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Spalování  biomasy</a:t>
            </a:r>
            <a:endParaRPr lang="cs-CZ" sz="2400" dirty="0"/>
          </a:p>
        </p:txBody>
      </p:sp>
      <p:pic>
        <p:nvPicPr>
          <p:cNvPr id="10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14/16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34" y="1230515"/>
            <a:ext cx="8001056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177800" defTabSz="444500">
              <a:spcAft>
                <a:spcPts val="1200"/>
              </a:spcAft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Sušení</a:t>
            </a:r>
            <a:r>
              <a:rPr lang="cs-CZ" dirty="0" smtClean="0">
                <a:latin typeface="+mn-lt"/>
              </a:rPr>
              <a:t> – odstraňuje vlhkost z paliva ( v materiálu se snižuje obsah vody a začne se zahřívat).</a:t>
            </a:r>
          </a:p>
          <a:p>
            <a:pPr indent="177800" defTabSz="444500">
              <a:spcAft>
                <a:spcPts val="1200"/>
              </a:spcAft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Pyrolýza</a:t>
            </a:r>
            <a:r>
              <a:rPr lang="cs-CZ" dirty="0" smtClean="0">
                <a:latin typeface="+mn-lt"/>
              </a:rPr>
              <a:t> – po dosažení zápalné teploty za přísunu kyslíku se organický materiál začne rozkládat na hořlavé plyny, destilační produkty a zuhelnatělý zbytek.</a:t>
            </a:r>
          </a:p>
          <a:p>
            <a:pPr indent="177800" defTabSz="444500">
              <a:spcAft>
                <a:spcPts val="1200"/>
              </a:spcAft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Spalování plynné složky </a:t>
            </a:r>
            <a:r>
              <a:rPr lang="cs-CZ" dirty="0" smtClean="0">
                <a:latin typeface="+mn-lt"/>
              </a:rPr>
              <a:t>– postupné hoření plynné složky prodlužuje plamen a zvyšuje teplotu plynných spalin.</a:t>
            </a:r>
          </a:p>
          <a:p>
            <a:pPr indent="177800" defTabSz="44450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Spalování pevných složek </a:t>
            </a:r>
            <a:r>
              <a:rPr lang="cs-CZ" dirty="0" smtClean="0">
                <a:latin typeface="+mn-lt"/>
              </a:rPr>
              <a:t>– dohořívají pevné látky, vzniká oxid uhelnatý, který dále oxiduje na oxid uhličitý.</a:t>
            </a:r>
            <a:endParaRPr lang="cs-CZ" dirty="0">
              <a:latin typeface="+mn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59934" y="5853359"/>
            <a:ext cx="502413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Obr.17 Schéma průběhu spalování</a:t>
            </a:r>
          </a:p>
          <a:p>
            <a:r>
              <a:rPr lang="cs-CZ" sz="1100" i="1" dirty="0" smtClean="0">
                <a:latin typeface="+mn-lt"/>
              </a:rPr>
              <a:t>Zdroj:http://www1.vsb.cz/ke/</a:t>
            </a:r>
            <a:r>
              <a:rPr lang="cs-CZ" sz="1100" i="1" dirty="0" err="1" smtClean="0">
                <a:latin typeface="+mn-lt"/>
              </a:rPr>
              <a:t>vyuka</a:t>
            </a:r>
            <a:r>
              <a:rPr lang="cs-CZ" sz="1100" i="1" dirty="0" smtClean="0">
                <a:latin typeface="+mn-lt"/>
              </a:rPr>
              <a:t>/FRVS/CD_Biomasa_nove/</a:t>
            </a:r>
            <a:r>
              <a:rPr lang="cs-CZ" sz="1100" i="1" dirty="0" err="1" smtClean="0">
                <a:latin typeface="+mn-lt"/>
              </a:rPr>
              <a:t>Pdf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Spalovani.pdf</a:t>
            </a:r>
            <a:endParaRPr lang="cs-CZ" sz="1100" i="1" dirty="0">
              <a:latin typeface="+mn-lt"/>
            </a:endParaRPr>
          </a:p>
        </p:txBody>
      </p:sp>
      <p:pic>
        <p:nvPicPr>
          <p:cNvPr id="17" name="Obrázek 16" descr="spalovani.PNG"/>
          <p:cNvPicPr>
            <a:picLocks noChangeAspect="1"/>
          </p:cNvPicPr>
          <p:nvPr/>
        </p:nvPicPr>
        <p:blipFill>
          <a:blip r:embed="rId3" cstate="print"/>
          <a:srcRect l="7652" t="25519" r="9182" b="15949"/>
          <a:stretch>
            <a:fillRect/>
          </a:stretch>
        </p:blipFill>
        <p:spPr>
          <a:xfrm>
            <a:off x="727711" y="4143380"/>
            <a:ext cx="7688579" cy="17307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Výhody a nevýhody využití biomasy</a:t>
            </a:r>
            <a:endParaRPr lang="cs-CZ" sz="2400" dirty="0"/>
          </a:p>
        </p:txBody>
      </p:sp>
      <p:pic>
        <p:nvPicPr>
          <p:cNvPr id="10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15/16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5757" y="1454853"/>
            <a:ext cx="6142259" cy="23852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VÝHODY 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Relativně dobrá skladovatelnost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Možnost využití odpadního materiálu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Univerzálnost použití (centrální, lokální nebo sezónní zdroj)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Běžná dostupnost technologií pro spalování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Zvyšování zaměstnanosti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Možnost úpravy paliva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Dotační programy</a:t>
            </a:r>
            <a:endParaRPr lang="cs-CZ" dirty="0">
              <a:latin typeface="+mn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5757" y="4071942"/>
            <a:ext cx="4397999" cy="18312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NEVÝHODY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Náklady na dopravu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Větší pracnost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Nutnost skladovacích prostor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Větší prašnost</a:t>
            </a:r>
          </a:p>
          <a:p>
            <a:pPr indent="177800">
              <a:buFont typeface="Arial" pitchFamily="34" charset="0"/>
              <a:buChar char="•"/>
            </a:pPr>
            <a:r>
              <a:rPr lang="cs-CZ" dirty="0" smtClean="0">
                <a:latin typeface="+mn-lt"/>
              </a:rPr>
              <a:t>Při spalování vznikají určité emise a imise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Kerndlová</a:t>
            </a: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10134</TotalTime>
  <Words>988</Words>
  <Application>Microsoft Office PowerPoint</Application>
  <PresentationFormat>Předvádění na obrazovce (4:3)</PresentationFormat>
  <Paragraphs>188</Paragraphs>
  <Slides>16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Snímek 1</vt:lpstr>
      <vt:lpstr>Snímek 2</vt:lpstr>
      <vt:lpstr>Alternativní zdroje energie</vt:lpstr>
      <vt:lpstr>Zdroje energie</vt:lpstr>
      <vt:lpstr>Historie využití větru</vt:lpstr>
      <vt:lpstr>Větrné motory ( konvertory)</vt:lpstr>
      <vt:lpstr>Konstrukce větrných elektráren</vt:lpstr>
      <vt:lpstr>Vliv na provoz elektrizační soustavy</vt:lpstr>
      <vt:lpstr>Snímek 9</vt:lpstr>
      <vt:lpstr>Základní pojmy</vt:lpstr>
      <vt:lpstr> fotovoltaický článek</vt:lpstr>
      <vt:lpstr>Fotovoltaická elektrárna</vt:lpstr>
      <vt:lpstr>biomasa</vt:lpstr>
      <vt:lpstr>Spalování  biomasy</vt:lpstr>
      <vt:lpstr>Výhody a nevýhody využití biomasy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501</cp:revision>
  <cp:lastPrinted>2014-02-24T20:55:28Z</cp:lastPrinted>
  <dcterms:created xsi:type="dcterms:W3CDTF">2013-07-31T15:29:43Z</dcterms:created>
  <dcterms:modified xsi:type="dcterms:W3CDTF">2014-05-18T13:36:43Z</dcterms:modified>
</cp:coreProperties>
</file>