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handoutMasterIdLst>
    <p:handoutMasterId r:id="rId12"/>
  </p:handoutMasterIdLst>
  <p:sldIdLst>
    <p:sldId id="268" r:id="rId2"/>
    <p:sldId id="276" r:id="rId3"/>
    <p:sldId id="272" r:id="rId4"/>
    <p:sldId id="258" r:id="rId5"/>
    <p:sldId id="261" r:id="rId6"/>
    <p:sldId id="263" r:id="rId7"/>
    <p:sldId id="256" r:id="rId8"/>
    <p:sldId id="260" r:id="rId9"/>
    <p:sldId id="269" r:id="rId10"/>
  </p:sldIdLst>
  <p:sldSz cx="9144000" cy="6858000" type="screen4x3"/>
  <p:notesSz cx="7102475" cy="10231438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24" autoAdjust="0"/>
  </p:normalViewPr>
  <p:slideViewPr>
    <p:cSldViewPr>
      <p:cViewPr>
        <p:scale>
          <a:sx n="100" d="100"/>
          <a:sy n="100" d="100"/>
        </p:scale>
        <p:origin x="-1050" y="28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/>
          <a:lstStyle>
            <a:lvl1pPr algn="l">
              <a:defRPr sz="13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4023093" y="0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/>
          <a:lstStyle>
            <a:lvl1pPr algn="r">
              <a:defRPr sz="1300"/>
            </a:lvl1pPr>
          </a:lstStyle>
          <a:p>
            <a:pPr>
              <a:defRPr/>
            </a:pPr>
            <a:fld id="{453D5B0F-EFD4-49EA-8528-C15AF7EBB188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1" y="9718091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 anchor="b"/>
          <a:lstStyle>
            <a:lvl1pPr algn="l">
              <a:defRPr sz="13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4023093" y="9718091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 anchor="b"/>
          <a:lstStyle>
            <a:lvl1pPr algn="r">
              <a:defRPr sz="1300"/>
            </a:lvl1pPr>
          </a:lstStyle>
          <a:p>
            <a:pPr>
              <a:defRPr/>
            </a:pPr>
            <a:fld id="{D2B89A79-3091-4948-B4B4-45AB040A24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32853135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4023093" y="0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fld id="{93504B86-3A21-424D-B109-54B479512905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2188" y="766763"/>
            <a:ext cx="5118100" cy="3838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57" tIns="49528" rIns="99057" bIns="49528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710248" y="4859934"/>
            <a:ext cx="5681980" cy="4604147"/>
          </a:xfrm>
          <a:prstGeom prst="rect">
            <a:avLst/>
          </a:prstGeom>
        </p:spPr>
        <p:txBody>
          <a:bodyPr vert="horz" lIns="99057" tIns="49528" rIns="99057" bIns="49528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1" y="9718091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4023093" y="9718091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fld id="{E2347BE2-83AD-4678-914E-D55B677BAA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9523843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mtClean="0"/>
              <a:t>Doplnit tabulku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dirty="0" smtClean="0"/>
              <a:t>Obr 1 můj</a:t>
            </a:r>
          </a:p>
          <a:p>
            <a:pPr eaLnBrk="1" hangingPunct="1">
              <a:spcBef>
                <a:spcPct val="0"/>
              </a:spcBef>
            </a:pPr>
            <a:r>
              <a:rPr lang="cs-CZ" dirty="0" smtClean="0"/>
              <a:t>, obr 2 Letecký pohled na tepelnou elektrárnu </a:t>
            </a:r>
            <a:r>
              <a:rPr lang="cs-CZ" dirty="0" err="1" smtClean="0"/>
              <a:t>Prunéřov</a:t>
            </a:r>
            <a:endParaRPr lang="cs-CZ" dirty="0" smtClean="0"/>
          </a:p>
          <a:p>
            <a:pPr eaLnBrk="1" hangingPunct="1">
              <a:spcBef>
                <a:spcPct val="0"/>
              </a:spcBef>
            </a:pPr>
            <a:r>
              <a:rPr lang="cs-CZ" dirty="0" smtClean="0"/>
              <a:t>foto: Jiří Berger, ČTK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baseline="0" dirty="0" smtClean="0"/>
              <a:t> </a:t>
            </a: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C706B4-366C-49B8-B5B3-69711654D482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D4475D-FEA5-4845-9F20-36CD60BC2F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748A5B-F883-4DF5-A450-E8B6795C8461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9F4D5F-EB6D-47F8-ABA3-810DB67834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EC4F03-D1EB-43EE-8153-6228CA738A70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635789-DF09-4680-AB9E-8956370F7C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78AF82-A9D3-499B-85C4-5BD7C8112772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B41839-CC58-4BDA-8D9D-E39B3F175E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947E61-0681-405C-B97E-7104E9177E66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3C123A-E4B3-4A1B-8C1A-865D01BD73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1F648B-CDFB-4FCA-AEA9-71BA9AFFE8EF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D56754-1C22-4F99-941F-602DF045CF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18AA11-2A91-4CEC-A953-B57F946AD443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BF887C-3B9B-4597-9AAB-256C528C2F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529B40-EA50-43BC-AFEE-BEA38C5D3CB2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E9D7CB-F70C-462F-A0F1-2283DB79F0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06ED6B-F782-4541-988C-F53DFA6E08CA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67F122-7EE4-4951-9D55-35B245EB7D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E85CEC-7C0C-4B1A-93C1-612958651C82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8F319F-C555-4F8B-92EF-561F442F4A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4F2E2-F9E9-4269-9FDC-AFFD1CEA3DC7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196076-7C92-4AEB-9E03-64E0366900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E922CA7-F276-46DA-BD6D-6557B4330253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8639135-3FA6-4F8F-A071-C4AAC71A85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3" r:id="rId1"/>
    <p:sldLayoutId id="2147483784" r:id="rId2"/>
    <p:sldLayoutId id="2147483785" r:id="rId3"/>
    <p:sldLayoutId id="2147483780" r:id="rId4"/>
    <p:sldLayoutId id="2147483786" r:id="rId5"/>
    <p:sldLayoutId id="2147483781" r:id="rId6"/>
    <p:sldLayoutId id="2147483787" r:id="rId7"/>
    <p:sldLayoutId id="2147483788" r:id="rId8"/>
    <p:sldLayoutId id="2147483789" r:id="rId9"/>
    <p:sldLayoutId id="2147483782" r:id="rId10"/>
    <p:sldLayoutId id="2147483790" r:id="rId11"/>
  </p:sldLayoutIdLst>
  <p:hf sldNum="0" hdr="0" ft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0732" y="764704"/>
            <a:ext cx="7602537" cy="165576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0243" name="TextovéPole 6"/>
          <p:cNvSpPr txBox="1">
            <a:spLocks noChangeArrowheads="1"/>
          </p:cNvSpPr>
          <p:nvPr/>
        </p:nvSpPr>
        <p:spPr bwMode="auto">
          <a:xfrm>
            <a:off x="1258888" y="3716338"/>
            <a:ext cx="7345362" cy="28007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dirty="0">
                <a:latin typeface="Franklin Gothic Book" pitchFamily="34" charset="0"/>
              </a:rPr>
              <a:t>NÁZEV PROJEKTU:	</a:t>
            </a:r>
            <a:r>
              <a:rPr lang="cs-CZ" sz="1600" dirty="0">
                <a:latin typeface="Franklin Gothic Book" pitchFamily="34" charset="0"/>
              </a:rPr>
              <a:t>INVESTICE DO VZDĚLÁNÍ NESOU NEJVYŠŠÍ ÚROK</a:t>
            </a:r>
            <a:endParaRPr lang="cs-CZ" sz="1600" b="1" dirty="0">
              <a:latin typeface="Franklin Gothic Book" pitchFamily="34" charset="0"/>
            </a:endParaRPr>
          </a:p>
          <a:p>
            <a:endParaRPr lang="cs-CZ" sz="1600" b="1" dirty="0">
              <a:latin typeface="Franklin Gothic Book" pitchFamily="34" charset="0"/>
            </a:endParaRPr>
          </a:p>
          <a:p>
            <a:r>
              <a:rPr lang="cs-CZ" sz="1600" b="1" dirty="0">
                <a:latin typeface="Franklin Gothic Book" pitchFamily="34" charset="0"/>
              </a:rPr>
              <a:t> ČÍSLO PROJEKTU:	</a:t>
            </a:r>
            <a:r>
              <a:rPr lang="cs-CZ" sz="1600" dirty="0">
                <a:latin typeface="Franklin Gothic Book" pitchFamily="34" charset="0"/>
              </a:rPr>
              <a:t> CZ.1.07/1.5.00/34.0521</a:t>
            </a:r>
            <a:endParaRPr lang="cs-CZ" sz="1600" b="1" dirty="0">
              <a:latin typeface="Franklin Gothic Book" pitchFamily="34" charset="0"/>
            </a:endParaRPr>
          </a:p>
          <a:p>
            <a:endParaRPr lang="cs-CZ" sz="1600" b="1" dirty="0">
              <a:latin typeface="Franklin Gothic Book" pitchFamily="34" charset="0"/>
            </a:endParaRPr>
          </a:p>
          <a:p>
            <a:r>
              <a:rPr lang="cs-CZ" sz="1600" b="1" dirty="0">
                <a:latin typeface="Franklin Gothic Book" pitchFamily="34" charset="0"/>
              </a:rPr>
              <a:t>                   AUTOR</a:t>
            </a:r>
            <a:r>
              <a:rPr lang="cs-CZ" sz="1600" dirty="0">
                <a:latin typeface="Franklin Gothic Book" pitchFamily="34" charset="0"/>
              </a:rPr>
              <a:t>:	ING. ZUZANA KERNDLOVÁ</a:t>
            </a: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dirty="0">
                <a:latin typeface="Franklin Gothic Book" pitchFamily="34" charset="0"/>
              </a:rPr>
              <a:t> </a:t>
            </a:r>
            <a:r>
              <a:rPr lang="cs-CZ" sz="1600" b="1" dirty="0">
                <a:latin typeface="Franklin Gothic Book" pitchFamily="34" charset="0"/>
              </a:rPr>
              <a:t>TEMATICKÁ SADA</a:t>
            </a:r>
            <a:r>
              <a:rPr lang="cs-CZ" sz="1600" dirty="0">
                <a:latin typeface="Franklin Gothic Book" pitchFamily="34" charset="0"/>
              </a:rPr>
              <a:t>:	ELEKTROENERGETIKA PRO ŽÁKY </a:t>
            </a:r>
            <a:r>
              <a:rPr lang="cs-CZ" sz="1600" dirty="0" smtClean="0">
                <a:latin typeface="Franklin Gothic Book" pitchFamily="34" charset="0"/>
              </a:rPr>
              <a:t>4. </a:t>
            </a:r>
            <a:r>
              <a:rPr lang="cs-CZ" sz="1600" dirty="0">
                <a:latin typeface="Franklin Gothic Book" pitchFamily="34" charset="0"/>
              </a:rPr>
              <a:t>ROČNÍKŮ STŘEDNÍ ŠKOLY</a:t>
            </a: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dirty="0">
                <a:latin typeface="Franklin Gothic Book" pitchFamily="34" charset="0"/>
              </a:rPr>
              <a:t>                     </a:t>
            </a:r>
            <a:r>
              <a:rPr lang="cs-CZ" sz="1600" b="1" dirty="0">
                <a:latin typeface="Franklin Gothic Book" pitchFamily="34" charset="0"/>
              </a:rPr>
              <a:t>TÉMA</a:t>
            </a:r>
            <a:r>
              <a:rPr lang="cs-CZ" sz="1600" dirty="0">
                <a:latin typeface="Franklin Gothic Book" pitchFamily="34" charset="0"/>
              </a:rPr>
              <a:t>:	</a:t>
            </a:r>
            <a:r>
              <a:rPr lang="cs-CZ" sz="1600" cap="all" dirty="0" smtClean="0">
                <a:latin typeface="Franklin Gothic Book" pitchFamily="34" charset="0"/>
              </a:rPr>
              <a:t>ochrany alternátorů</a:t>
            </a: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b="1" dirty="0">
                <a:latin typeface="Franklin Gothic Book" pitchFamily="34" charset="0"/>
              </a:rPr>
              <a:t>ČÍSLO MATERIÁLU</a:t>
            </a:r>
            <a:r>
              <a:rPr lang="cs-CZ" sz="1600" dirty="0">
                <a:latin typeface="Franklin Gothic Book" pitchFamily="34" charset="0"/>
              </a:rPr>
              <a:t>:	</a:t>
            </a:r>
            <a:r>
              <a:rPr lang="cs-CZ" sz="1600" dirty="0" smtClean="0">
                <a:latin typeface="Franklin Gothic Book" pitchFamily="34" charset="0"/>
              </a:rPr>
              <a:t>VY_52_INOVACE_03_27_KEZU</a:t>
            </a:r>
            <a:endParaRPr lang="cs-CZ" sz="1600" dirty="0">
              <a:latin typeface="Franklin Gothic Book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2344" y="260350"/>
            <a:ext cx="7199313" cy="15684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4" name="TextovéPole 13"/>
          <p:cNvSpPr txBox="1"/>
          <p:nvPr/>
        </p:nvSpPr>
        <p:spPr>
          <a:xfrm>
            <a:off x="2718185" y="6402388"/>
            <a:ext cx="3707631" cy="3397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600" b="1" dirty="0" smtClean="0">
                <a:latin typeface="+mn-lt"/>
              </a:rPr>
              <a:t>Investice do vzdělání nesou nejvyšší úrok</a:t>
            </a:r>
            <a:endParaRPr lang="cs-CZ" sz="1600" b="1" dirty="0">
              <a:latin typeface="+mn-lt"/>
            </a:endParaRPr>
          </a:p>
        </p:txBody>
      </p:sp>
      <p:cxnSp>
        <p:nvCxnSpPr>
          <p:cNvPr id="25" name="Přímá spojovací čára 24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971600" y="2060848"/>
          <a:ext cx="7200799" cy="4176461"/>
        </p:xfrm>
        <a:graphic>
          <a:graphicData uri="http://schemas.openxmlformats.org/drawingml/2006/table">
            <a:tbl>
              <a:tblPr/>
              <a:tblGrid>
                <a:gridCol w="1656184"/>
                <a:gridCol w="144016"/>
                <a:gridCol w="5400599"/>
              </a:tblGrid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Název projektu: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pt-BR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Investice do vzdělání nesou nejvyšší úrok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projektu: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CZ.1.07/1.5.00/34.0521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2399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a název šablony: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V/2 - Inovace a zkvalitnění směřující k rozvoji odborných kompetencí žáků středních škol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Téma sady: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Elektroenergetika pro žáky </a:t>
                      </a:r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4. </a:t>
                      </a:r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ročníků střední školy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Téma: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Ochrany alternátorů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materiálu: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VY_52_INOVACE_03_27_KEZU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2399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Druh učebního materiálu: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Prezentace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Předmět: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Elektroenergetika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Ročník: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Třída: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Z4K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Autor: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Ing. Zuzana Kerndlová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Datum vytvoření: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29.8.2013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Datum ověření: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11.12.2013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Ověřil: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Autor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14227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Anotace: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Materiál</a:t>
                      </a:r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je určen pro 4. ročník SPŠEIT. Jedná se o výkladovou prezentaci  k problematice ochran alternátorů. Studenti se seznámí s jednotlivými typy ochran a jejich použití.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Klíčová slova: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 dirty="0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Typy ochran,stejnosměrná a střídavá superpozice, zpětná </a:t>
                      </a:r>
                      <a:r>
                        <a:rPr lang="cs-CZ" sz="1200" b="0" i="0" u="none" strike="noStrike" baseline="0" smtClean="0">
                          <a:solidFill>
                            <a:srgbClr val="000000"/>
                          </a:solidFill>
                          <a:latin typeface="Calibri"/>
                        </a:rPr>
                        <a:t>wattová ochrana, ..</a:t>
                      </a:r>
                      <a:endParaRPr lang="cs-CZ" sz="1200" b="0" i="0" u="none" strike="noStrike" baseline="0" dirty="0" smtClean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924944"/>
            <a:ext cx="7750696" cy="504056"/>
          </a:xfrm>
        </p:spPr>
        <p:txBody>
          <a:bodyPr>
            <a:noAutofit/>
          </a:bodyPr>
          <a:lstStyle/>
          <a:p>
            <a:pPr algn="l">
              <a:defRPr/>
            </a:pPr>
            <a:r>
              <a:rPr lang="cs-CZ" sz="2800" dirty="0" smtClean="0"/>
              <a:t>Ochrany alternátorů</a:t>
            </a:r>
            <a:endParaRPr lang="cs-CZ" sz="2800" dirty="0"/>
          </a:p>
        </p:txBody>
      </p:sp>
      <p:sp>
        <p:nvSpPr>
          <p:cNvPr id="11267" name="TextovéPole 5"/>
          <p:cNvSpPr txBox="1">
            <a:spLocks noChangeArrowheads="1"/>
          </p:cNvSpPr>
          <p:nvPr/>
        </p:nvSpPr>
        <p:spPr bwMode="auto">
          <a:xfrm>
            <a:off x="5511279" y="5589240"/>
            <a:ext cx="36353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ING. ZUZANA KERNDLOVÁ</a:t>
            </a:r>
          </a:p>
        </p:txBody>
      </p:sp>
      <p:sp>
        <p:nvSpPr>
          <p:cNvPr id="11268" name="TextovéPole 6"/>
          <p:cNvSpPr txBox="1">
            <a:spLocks noChangeArrowheads="1"/>
          </p:cNvSpPr>
          <p:nvPr/>
        </p:nvSpPr>
        <p:spPr bwMode="auto">
          <a:xfrm>
            <a:off x="5508104" y="6022628"/>
            <a:ext cx="14287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BRNO 2013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28596" y="428604"/>
            <a:ext cx="8686800" cy="8382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alternátor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8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9" name="TextovéPole 8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9" name="Přímá spojovací čára 18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3/17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6" name="Zahnutá šipka doprava 15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Zahnutá šipka doleva 16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031737" y="2738762"/>
            <a:ext cx="1766830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i="1" dirty="0" smtClean="0">
                <a:latin typeface="+mn-lt"/>
              </a:rPr>
              <a:t>Obr. 1 Alternátor</a:t>
            </a:r>
          </a:p>
          <a:p>
            <a:r>
              <a:rPr lang="cs-CZ" sz="1100" i="1" dirty="0" smtClean="0">
                <a:latin typeface="+mn-lt"/>
              </a:rPr>
              <a:t>Zdroj:http://www.</a:t>
            </a:r>
            <a:r>
              <a:rPr lang="cs-CZ" sz="1100" i="1" dirty="0" err="1" smtClean="0">
                <a:latin typeface="+mn-lt"/>
              </a:rPr>
              <a:t>zaed.sk</a:t>
            </a:r>
            <a:r>
              <a:rPr lang="cs-CZ" sz="1100" i="1" dirty="0" smtClean="0">
                <a:latin typeface="+mn-lt"/>
              </a:rPr>
              <a:t>/</a:t>
            </a:r>
            <a:endParaRPr lang="cs-CZ" sz="1100" i="1" dirty="0">
              <a:latin typeface="+mn-lt"/>
            </a:endParaRPr>
          </a:p>
        </p:txBody>
      </p:sp>
      <p:pic>
        <p:nvPicPr>
          <p:cNvPr id="18" name="Obrázek 17" descr="alternator kresleny.JPG"/>
          <p:cNvPicPr>
            <a:picLocks noChangeAspect="1"/>
          </p:cNvPicPr>
          <p:nvPr/>
        </p:nvPicPr>
        <p:blipFill>
          <a:blip r:embed="rId4" cstate="print"/>
          <a:srcRect t="3521" r="4708" b="2348"/>
          <a:stretch>
            <a:fillRect/>
          </a:stretch>
        </p:blipFill>
        <p:spPr>
          <a:xfrm>
            <a:off x="4175489" y="3717050"/>
            <a:ext cx="4539915" cy="2569470"/>
          </a:xfrm>
          <a:prstGeom prst="rect">
            <a:avLst/>
          </a:prstGeom>
        </p:spPr>
      </p:pic>
      <p:pic>
        <p:nvPicPr>
          <p:cNvPr id="20" name="Obrázek 19" descr="alternator_popis.jpg"/>
          <p:cNvPicPr>
            <a:picLocks noChangeAspect="1"/>
          </p:cNvPicPr>
          <p:nvPr/>
        </p:nvPicPr>
        <p:blipFill>
          <a:blip r:embed="rId5" cstate="print"/>
          <a:srcRect l="3121" r="8322"/>
          <a:stretch>
            <a:fillRect/>
          </a:stretch>
        </p:blipFill>
        <p:spPr>
          <a:xfrm>
            <a:off x="571472" y="1214422"/>
            <a:ext cx="4168042" cy="24180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1" name="TextovéPole 20"/>
          <p:cNvSpPr txBox="1"/>
          <p:nvPr/>
        </p:nvSpPr>
        <p:spPr>
          <a:xfrm>
            <a:off x="285720" y="5784195"/>
            <a:ext cx="4219425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i="1" dirty="0" smtClean="0">
                <a:latin typeface="+mn-lt"/>
              </a:rPr>
              <a:t>Obr. 2 Alternátor</a:t>
            </a:r>
          </a:p>
          <a:p>
            <a:r>
              <a:rPr lang="cs-CZ" sz="1100" i="1" dirty="0" smtClean="0">
                <a:latin typeface="+mn-lt"/>
              </a:rPr>
              <a:t>Zdroj:http://</a:t>
            </a:r>
            <a:r>
              <a:rPr lang="cs-CZ" sz="1100" i="1" dirty="0" err="1" smtClean="0">
                <a:latin typeface="+mn-lt"/>
              </a:rPr>
              <a:t>elektross.gjn.cz</a:t>
            </a:r>
            <a:r>
              <a:rPr lang="cs-CZ" sz="1100" i="1" dirty="0" smtClean="0">
                <a:latin typeface="+mn-lt"/>
              </a:rPr>
              <a:t>/</a:t>
            </a:r>
            <a:r>
              <a:rPr lang="cs-CZ" sz="1100" i="1" dirty="0" err="1" smtClean="0">
                <a:latin typeface="+mn-lt"/>
              </a:rPr>
              <a:t>elektrina</a:t>
            </a:r>
            <a:r>
              <a:rPr lang="cs-CZ" sz="1100" i="1" dirty="0" smtClean="0">
                <a:latin typeface="+mn-lt"/>
              </a:rPr>
              <a:t>/</a:t>
            </a:r>
            <a:r>
              <a:rPr lang="cs-CZ" sz="1100" i="1" dirty="0" err="1" smtClean="0">
                <a:latin typeface="+mn-lt"/>
              </a:rPr>
              <a:t>el</a:t>
            </a:r>
            <a:r>
              <a:rPr lang="cs-CZ" sz="1100" i="1" dirty="0" smtClean="0">
                <a:latin typeface="+mn-lt"/>
              </a:rPr>
              <a:t>_proud/generace_proudu</a:t>
            </a:r>
            <a:endParaRPr lang="cs-CZ" sz="1100" i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32" y="447660"/>
            <a:ext cx="8686800" cy="8382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Přehled poruch alternátorů</a:t>
            </a:r>
            <a:endParaRPr lang="cs-CZ" sz="2400" dirty="0"/>
          </a:p>
        </p:txBody>
      </p:sp>
      <p:sp>
        <p:nvSpPr>
          <p:cNvPr id="13315" name="Zástupný symbol pro obsah 3"/>
          <p:cNvSpPr>
            <a:spLocks noGrp="1"/>
          </p:cNvSpPr>
          <p:nvPr>
            <p:ph idx="1"/>
          </p:nvPr>
        </p:nvSpPr>
        <p:spPr>
          <a:xfrm>
            <a:off x="500034" y="1785926"/>
            <a:ext cx="3071834" cy="4525963"/>
          </a:xfrm>
        </p:spPr>
        <p:txBody>
          <a:bodyPr/>
          <a:lstStyle/>
          <a:p>
            <a:pPr eaLnBrk="1" hangingPunct="1">
              <a:spcAft>
                <a:spcPts val="1800"/>
              </a:spcAft>
              <a:buFont typeface="Wingdings 2" pitchFamily="18" charset="2"/>
              <a:buNone/>
            </a:pPr>
            <a:r>
              <a:rPr lang="cs-CZ" sz="1800" dirty="0" smtClean="0">
                <a:solidFill>
                  <a:schemeClr val="accent1"/>
                </a:solidFill>
              </a:rPr>
              <a:t>Izolační  poruchy statoru                                        </a:t>
            </a:r>
          </a:p>
          <a:p>
            <a:pPr eaLnBrk="1" hangingPunct="1">
              <a:spcAft>
                <a:spcPts val="600"/>
              </a:spcAft>
              <a:buFont typeface="Wingdings" pitchFamily="2" charset="2"/>
              <a:buChar char="q"/>
            </a:pPr>
            <a:r>
              <a:rPr lang="cs-CZ" sz="1800" dirty="0" smtClean="0"/>
              <a:t>Vnitřní zkrat</a:t>
            </a:r>
          </a:p>
          <a:p>
            <a:pPr eaLnBrk="1" hangingPunct="1">
              <a:spcAft>
                <a:spcPts val="600"/>
              </a:spcAft>
              <a:buFont typeface="Wingdings" pitchFamily="2" charset="2"/>
              <a:buChar char="q"/>
            </a:pPr>
            <a:r>
              <a:rPr lang="cs-CZ" sz="1800" dirty="0" smtClean="0"/>
              <a:t>Vnější zkrat</a:t>
            </a:r>
          </a:p>
          <a:p>
            <a:pPr eaLnBrk="1" hangingPunct="1">
              <a:spcAft>
                <a:spcPts val="600"/>
              </a:spcAft>
              <a:buFont typeface="Wingdings" pitchFamily="2" charset="2"/>
              <a:buChar char="q"/>
            </a:pPr>
            <a:r>
              <a:rPr lang="cs-CZ" sz="1800" dirty="0" smtClean="0"/>
              <a:t>Závitový zkrat</a:t>
            </a:r>
          </a:p>
          <a:p>
            <a:pPr eaLnBrk="1" hangingPunct="1">
              <a:spcAft>
                <a:spcPts val="600"/>
              </a:spcAft>
              <a:buFont typeface="Wingdings" pitchFamily="2" charset="2"/>
              <a:buChar char="q"/>
            </a:pPr>
            <a:r>
              <a:rPr lang="cs-CZ" sz="1800" dirty="0" smtClean="0"/>
              <a:t>Zemní spojení</a:t>
            </a:r>
          </a:p>
          <a:p>
            <a:pPr eaLnBrk="1" hangingPunct="1">
              <a:spcAft>
                <a:spcPts val="600"/>
              </a:spcAft>
              <a:buFont typeface="Wingdings" pitchFamily="2" charset="2"/>
              <a:buChar char="q"/>
            </a:pPr>
            <a:r>
              <a:rPr lang="cs-CZ" sz="1800" dirty="0" smtClean="0"/>
              <a:t>Druhé zemní spojení</a:t>
            </a:r>
          </a:p>
          <a:p>
            <a:pPr eaLnBrk="1" hangingPunct="1">
              <a:buNone/>
            </a:pPr>
            <a:r>
              <a:rPr lang="cs-CZ" sz="2000" dirty="0" smtClean="0"/>
              <a:t>             </a:t>
            </a:r>
          </a:p>
        </p:txBody>
      </p:sp>
      <p:pic>
        <p:nvPicPr>
          <p:cNvPr id="12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3" name="TextovéPole 12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4/17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7" name="Zahnutá šipka doprava 16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Zahnutá šipka doleva 17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214810" y="1357298"/>
            <a:ext cx="2385589" cy="198515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/>
                </a:solidFill>
                <a:latin typeface="+mn-lt"/>
              </a:rPr>
              <a:t>Izolační poruchy rotoru</a:t>
            </a:r>
          </a:p>
          <a:p>
            <a:endParaRPr lang="cs-CZ" dirty="0" smtClean="0">
              <a:solidFill>
                <a:schemeClr val="accent1"/>
              </a:solidFill>
              <a:latin typeface="+mn-lt"/>
            </a:endParaRPr>
          </a:p>
          <a:p>
            <a:pPr>
              <a:spcBef>
                <a:spcPts val="0"/>
              </a:spcBef>
              <a:spcAft>
                <a:spcPts val="600"/>
              </a:spcAft>
              <a:buFont typeface="Wingdings" pitchFamily="2" charset="2"/>
              <a:buChar char="q"/>
            </a:pPr>
            <a:r>
              <a:rPr lang="cs-CZ" dirty="0" smtClean="0">
                <a:solidFill>
                  <a:schemeClr val="tx2"/>
                </a:solidFill>
                <a:latin typeface="+mn-lt"/>
              </a:rPr>
              <a:t>Závitový zkrat</a:t>
            </a:r>
          </a:p>
          <a:p>
            <a:pPr>
              <a:spcBef>
                <a:spcPts val="0"/>
              </a:spcBef>
              <a:spcAft>
                <a:spcPts val="600"/>
              </a:spcAft>
              <a:buFont typeface="Wingdings" pitchFamily="2" charset="2"/>
              <a:buChar char="q"/>
            </a:pPr>
            <a:r>
              <a:rPr lang="cs-CZ" dirty="0" smtClean="0">
                <a:solidFill>
                  <a:schemeClr val="tx2"/>
                </a:solidFill>
                <a:latin typeface="+mn-lt"/>
              </a:rPr>
              <a:t>Zemní spojení</a:t>
            </a:r>
          </a:p>
          <a:p>
            <a:pPr>
              <a:spcBef>
                <a:spcPts val="0"/>
              </a:spcBef>
              <a:spcAft>
                <a:spcPts val="600"/>
              </a:spcAft>
              <a:buFont typeface="Wingdings" pitchFamily="2" charset="2"/>
              <a:buChar char="q"/>
            </a:pPr>
            <a:r>
              <a:rPr lang="cs-CZ" dirty="0" smtClean="0">
                <a:solidFill>
                  <a:schemeClr val="tx2"/>
                </a:solidFill>
                <a:latin typeface="+mn-lt"/>
              </a:rPr>
              <a:t>Druhé zemní spojení</a:t>
            </a:r>
          </a:p>
          <a:p>
            <a:pPr>
              <a:spcAft>
                <a:spcPts val="600"/>
              </a:spcAft>
              <a:buFont typeface="Wingdings" pitchFamily="2" charset="2"/>
              <a:buChar char="q"/>
            </a:pPr>
            <a:r>
              <a:rPr lang="cs-CZ" dirty="0" smtClean="0">
                <a:solidFill>
                  <a:schemeClr val="tx2"/>
                </a:solidFill>
                <a:latin typeface="+mn-lt"/>
              </a:rPr>
              <a:t>Ložiskové proudy</a:t>
            </a:r>
            <a:endParaRPr lang="cs-CZ" dirty="0">
              <a:solidFill>
                <a:schemeClr val="tx2"/>
              </a:solidFill>
              <a:latin typeface="+mn-lt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143372" y="3643314"/>
            <a:ext cx="4029886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/>
                </a:solidFill>
                <a:latin typeface="+mn-lt"/>
              </a:rPr>
              <a:t>Abnormální poruchové stavy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tx2"/>
                </a:solidFill>
                <a:latin typeface="+mn-lt"/>
              </a:rPr>
              <a:t>Proudové přetížení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tx2"/>
                </a:solidFill>
                <a:latin typeface="+mn-lt"/>
              </a:rPr>
              <a:t>Přepětí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tx2"/>
                </a:solidFill>
                <a:latin typeface="+mn-lt"/>
              </a:rPr>
              <a:t>podpětí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tx2"/>
                </a:solidFill>
                <a:latin typeface="+mn-lt"/>
              </a:rPr>
              <a:t>Zpětný tok výkonu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tx2"/>
                </a:solidFill>
                <a:latin typeface="+mn-lt"/>
              </a:rPr>
              <a:t>Nesymetrické zatížení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tx2"/>
                </a:solidFill>
                <a:latin typeface="+mn-lt"/>
              </a:rPr>
              <a:t>Ztráta buzení</a:t>
            </a:r>
          </a:p>
          <a:p>
            <a:pPr>
              <a:buFont typeface="Wingdings" pitchFamily="2" charset="2"/>
              <a:buChar char="q"/>
            </a:pPr>
            <a:r>
              <a:rPr lang="cs-CZ" dirty="0" err="1" smtClean="0">
                <a:solidFill>
                  <a:schemeClr val="tx2"/>
                </a:solidFill>
                <a:latin typeface="+mn-lt"/>
              </a:rPr>
              <a:t>Podsynchronní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 (</a:t>
            </a:r>
            <a:r>
              <a:rPr lang="cs-CZ" dirty="0" err="1" smtClean="0">
                <a:solidFill>
                  <a:schemeClr val="tx2"/>
                </a:solidFill>
                <a:latin typeface="+mn-lt"/>
              </a:rPr>
              <a:t>nadsynchronní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) chod</a:t>
            </a:r>
            <a:r>
              <a:rPr lang="cs-CZ" dirty="0" smtClean="0">
                <a:solidFill>
                  <a:schemeClr val="accent1"/>
                </a:solidFill>
                <a:latin typeface="+mn-lt"/>
              </a:rPr>
              <a:t> </a:t>
            </a:r>
            <a:endParaRPr lang="cs-CZ" dirty="0">
              <a:solidFill>
                <a:schemeClr val="accent1"/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4628" y="500042"/>
            <a:ext cx="8199338" cy="685784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Zemní ochrany rotoru</a:t>
            </a:r>
            <a:endParaRPr lang="cs-CZ" sz="2400" dirty="0"/>
          </a:p>
        </p:txBody>
      </p:sp>
      <p:pic>
        <p:nvPicPr>
          <p:cNvPr id="11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2" name="TextovéPole 11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4" name="Přímá spojovací čára 13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5/15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6" name="Zahnutá šipka doprava 15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Zahnutá šipka doleva 16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pic>
        <p:nvPicPr>
          <p:cNvPr id="25" name="Obrázek 24" descr="Výstřižek.JPG"/>
          <p:cNvPicPr>
            <a:picLocks noChangeAspect="1"/>
          </p:cNvPicPr>
          <p:nvPr/>
        </p:nvPicPr>
        <p:blipFill>
          <a:blip r:embed="rId4" cstate="print"/>
          <a:srcRect l="20459" r="14537"/>
          <a:stretch>
            <a:fillRect/>
          </a:stretch>
        </p:blipFill>
        <p:spPr>
          <a:xfrm>
            <a:off x="642918" y="1357306"/>
            <a:ext cx="2434054" cy="290703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6" name="TextovéPole 25"/>
          <p:cNvSpPr txBox="1"/>
          <p:nvPr/>
        </p:nvSpPr>
        <p:spPr>
          <a:xfrm>
            <a:off x="1000100" y="4429132"/>
            <a:ext cx="1795684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i="1" dirty="0" smtClean="0">
                <a:latin typeface="+mn-lt"/>
              </a:rPr>
              <a:t>Obr.3 Střídavá superpozice</a:t>
            </a:r>
            <a:endParaRPr lang="cs-CZ" sz="1100" i="1" dirty="0">
              <a:latin typeface="+mn-lt"/>
            </a:endParaRPr>
          </a:p>
        </p:txBody>
      </p:sp>
      <p:pic>
        <p:nvPicPr>
          <p:cNvPr id="27" name="Obrázek 26" descr="Výstřižek.JPG"/>
          <p:cNvPicPr>
            <a:picLocks noChangeAspect="1"/>
          </p:cNvPicPr>
          <p:nvPr/>
        </p:nvPicPr>
        <p:blipFill>
          <a:blip r:embed="rId5" cstate="print"/>
          <a:srcRect l="16981" r="11644"/>
          <a:stretch>
            <a:fillRect/>
          </a:stretch>
        </p:blipFill>
        <p:spPr>
          <a:xfrm>
            <a:off x="4500562" y="1214422"/>
            <a:ext cx="2965764" cy="298704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8" name="TextovéPole 27"/>
          <p:cNvSpPr txBox="1"/>
          <p:nvPr/>
        </p:nvSpPr>
        <p:spPr>
          <a:xfrm>
            <a:off x="4848018" y="4357694"/>
            <a:ext cx="2145139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i="1" dirty="0" smtClean="0">
                <a:latin typeface="+mn-lt"/>
              </a:rPr>
              <a:t>Obr.4 Stejnosměrná superpozice</a:t>
            </a:r>
            <a:endParaRPr lang="cs-CZ" sz="1100" i="1" dirty="0">
              <a:latin typeface="+mn-lt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85786" y="4929198"/>
            <a:ext cx="807249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n-lt"/>
              </a:rPr>
              <a:t>U </a:t>
            </a:r>
            <a:r>
              <a:rPr lang="cs-CZ" dirty="0" err="1" smtClean="0">
                <a:latin typeface="+mn-lt"/>
              </a:rPr>
              <a:t>st</a:t>
            </a:r>
            <a:r>
              <a:rPr lang="cs-CZ" dirty="0" smtClean="0">
                <a:latin typeface="+mn-lt"/>
              </a:rPr>
              <a:t> je k budicímu obvodu připojen zdroj tak, aby při poruše protékal proud spínající proudové relé.</a:t>
            </a:r>
          </a:p>
          <a:p>
            <a:r>
              <a:rPr lang="cs-CZ" dirty="0" smtClean="0">
                <a:latin typeface="+mn-lt"/>
              </a:rPr>
              <a:t>U </a:t>
            </a:r>
            <a:r>
              <a:rPr lang="cs-CZ" dirty="0" err="1" smtClean="0">
                <a:latin typeface="+mn-lt"/>
              </a:rPr>
              <a:t>ss</a:t>
            </a:r>
            <a:r>
              <a:rPr lang="cs-CZ" dirty="0" smtClean="0">
                <a:latin typeface="+mn-lt"/>
              </a:rPr>
              <a:t> protéká obvodem proud ze zdroje </a:t>
            </a:r>
            <a:r>
              <a:rPr lang="cs-CZ" dirty="0" err="1" smtClean="0">
                <a:latin typeface="+mn-lt"/>
              </a:rPr>
              <a:t>ss</a:t>
            </a:r>
            <a:r>
              <a:rPr lang="cs-CZ" dirty="0" smtClean="0">
                <a:latin typeface="+mn-lt"/>
              </a:rPr>
              <a:t> napětí.Je nutno dbát na to, aby proudy netekly proti sobě.</a:t>
            </a:r>
            <a:endParaRPr lang="cs-CZ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2263" y="663575"/>
            <a:ext cx="8786812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cap="all" dirty="0" smtClean="0">
                <a:latin typeface="+mj-lt"/>
                <a:cs typeface="+mn-cs"/>
              </a:rPr>
              <a:t>Zpětná wattová ochrana</a:t>
            </a:r>
            <a:endParaRPr lang="cs-CZ" sz="2400" cap="all" dirty="0">
              <a:latin typeface="+mj-lt"/>
              <a:cs typeface="+mn-cs"/>
            </a:endParaRPr>
          </a:p>
        </p:txBody>
      </p:sp>
      <p:pic>
        <p:nvPicPr>
          <p:cNvPr id="11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2" name="TextovéPole 11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4" name="Přímá spojovací čára 13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6/14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6" name="Zahnutá šipka doprava 15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Zahnutá šipka doleva 16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536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5372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5374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741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741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43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436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437" name="Rectangle 5"/>
          <p:cNvSpPr>
            <a:spLocks noChangeArrowheads="1"/>
          </p:cNvSpPr>
          <p:nvPr/>
        </p:nvSpPr>
        <p:spPr bwMode="auto">
          <a:xfrm>
            <a:off x="0" y="10858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8439" name="Rectangle 7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440" name="Rectangle 8"/>
          <p:cNvSpPr>
            <a:spLocks noChangeArrowheads="1"/>
          </p:cNvSpPr>
          <p:nvPr/>
        </p:nvSpPr>
        <p:spPr bwMode="auto">
          <a:xfrm>
            <a:off x="0" y="10572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8442" name="Rectangle 10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443" name="Rectangle 11"/>
          <p:cNvSpPr>
            <a:spLocks noChangeArrowheads="1"/>
          </p:cNvSpPr>
          <p:nvPr/>
        </p:nvSpPr>
        <p:spPr bwMode="auto">
          <a:xfrm>
            <a:off x="0" y="10668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8445" name="Rectangle 1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446" name="Rectangle 14"/>
          <p:cNvSpPr>
            <a:spLocks noChangeArrowheads="1"/>
          </p:cNvSpPr>
          <p:nvPr/>
        </p:nvSpPr>
        <p:spPr bwMode="auto">
          <a:xfrm>
            <a:off x="0" y="10096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8448" name="Rectangle 1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571472" y="1571612"/>
            <a:ext cx="80010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n-lt"/>
              </a:rPr>
              <a:t>Zabraňuje zpětnému toku výkonu ze sítě do generátoru.</a:t>
            </a:r>
          </a:p>
          <a:p>
            <a:r>
              <a:rPr lang="cs-CZ" dirty="0" smtClean="0">
                <a:latin typeface="+mn-lt"/>
              </a:rPr>
              <a:t>Blokuje vypínač alternátoru, aby byl odpojen od sítě pouze tehdy, když je výkon turbíny nižší než mechanické ztráty stroje.</a:t>
            </a:r>
          </a:p>
          <a:p>
            <a:endParaRPr lang="cs-CZ" dirty="0">
              <a:latin typeface="+mn-lt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642910" y="2928934"/>
            <a:ext cx="781496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 vstupní součinový  měřicí člen je přiváděno napětí a proud.</a:t>
            </a:r>
          </a:p>
          <a:p>
            <a:r>
              <a:rPr lang="cs-CZ" dirty="0" smtClean="0"/>
              <a:t>Měří jak činný, tak i jalový výkon.</a:t>
            </a:r>
          </a:p>
          <a:p>
            <a:r>
              <a:rPr lang="cs-CZ" dirty="0" smtClean="0"/>
              <a:t>Při kolísání výkonu je proti sepnutí ochrana vybavena časovým zpožděním.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4324" y="357166"/>
            <a:ext cx="8829676" cy="785818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Moderní ochrany alternátorů</a:t>
            </a:r>
            <a:endParaRPr lang="cs-CZ" sz="2400" dirty="0"/>
          </a:p>
        </p:txBody>
      </p:sp>
      <p:pic>
        <p:nvPicPr>
          <p:cNvPr id="17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8" name="TextovéPole 17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9/14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22" name="Zahnutá šipka doprava 21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Zahnutá šipka doleva 22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928662" y="314324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428596" y="1595623"/>
            <a:ext cx="821537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  <a:latin typeface="+mn-lt"/>
              </a:rPr>
              <a:t>Splňují více funkcí: </a:t>
            </a:r>
          </a:p>
          <a:p>
            <a:r>
              <a:rPr lang="cs-CZ" b="1" dirty="0" smtClean="0">
                <a:solidFill>
                  <a:schemeClr val="tx2"/>
                </a:solidFill>
                <a:latin typeface="+mn-lt"/>
              </a:rPr>
              <a:t>Ochranné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 – třífázová nadproudová ochrana, zemní ochrana, třífázová přepěťová a </a:t>
            </a:r>
            <a:r>
              <a:rPr lang="cs-CZ" dirty="0" err="1" smtClean="0">
                <a:solidFill>
                  <a:schemeClr val="tx2"/>
                </a:solidFill>
                <a:latin typeface="+mn-lt"/>
              </a:rPr>
              <a:t>podpěťová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 ochrana, tepelné přetížení, směrová zemní ochrana, diferenciální ochrana generátorům zpětná wattová ochrana, podbuzení, ztráta buzení,…..</a:t>
            </a:r>
          </a:p>
          <a:p>
            <a:r>
              <a:rPr lang="cs-CZ" b="1" dirty="0" smtClean="0">
                <a:solidFill>
                  <a:schemeClr val="tx2"/>
                </a:solidFill>
                <a:latin typeface="+mn-lt"/>
              </a:rPr>
              <a:t>Měřicí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 – 3f proud, zemní proud, 3f napětí, nulová složka napětí</a:t>
            </a:r>
          </a:p>
          <a:p>
            <a:r>
              <a:rPr lang="cs-CZ" dirty="0" err="1" smtClean="0">
                <a:solidFill>
                  <a:schemeClr val="tx2"/>
                </a:solidFill>
                <a:latin typeface="+mn-lt"/>
              </a:rPr>
              <a:t>P,Q,cosφ,frekvence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, elektrické opotřebení vypínače, kontrola vypínacího obvodu,…</a:t>
            </a:r>
          </a:p>
          <a:p>
            <a:r>
              <a:rPr lang="cs-CZ" b="1" dirty="0" smtClean="0">
                <a:solidFill>
                  <a:schemeClr val="tx2"/>
                </a:solidFill>
                <a:latin typeface="+mn-lt"/>
              </a:rPr>
              <a:t>Ovládací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 – vypínač, odpojovač, stavová indikace</a:t>
            </a:r>
            <a:endParaRPr lang="cs-CZ" dirty="0">
              <a:solidFill>
                <a:schemeClr val="tx2"/>
              </a:solidFill>
              <a:latin typeface="+mn-lt"/>
            </a:endParaRPr>
          </a:p>
        </p:txBody>
      </p:sp>
      <p:pic>
        <p:nvPicPr>
          <p:cNvPr id="28" name="Obrázek 27" descr="REM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142976" y="3714751"/>
            <a:ext cx="1776984" cy="1958721"/>
          </a:xfrm>
          <a:prstGeom prst="rect">
            <a:avLst/>
          </a:prstGeom>
        </p:spPr>
      </p:pic>
      <p:pic>
        <p:nvPicPr>
          <p:cNvPr id="29" name="Obrázek 28" descr="REM1.jpg"/>
          <p:cNvPicPr>
            <a:picLocks noChangeAspect="1"/>
          </p:cNvPicPr>
          <p:nvPr/>
        </p:nvPicPr>
        <p:blipFill>
          <a:blip r:embed="rId5" cstate="print"/>
          <a:srcRect l="5313" t="3024" r="6563" b="3213"/>
          <a:stretch>
            <a:fillRect/>
          </a:stretch>
        </p:blipFill>
        <p:spPr>
          <a:xfrm>
            <a:off x="4551582" y="3772293"/>
            <a:ext cx="2030145" cy="17863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0" name="TextovéPole 29"/>
          <p:cNvSpPr txBox="1"/>
          <p:nvPr/>
        </p:nvSpPr>
        <p:spPr>
          <a:xfrm>
            <a:off x="2571736" y="5715016"/>
            <a:ext cx="245612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i="1" dirty="0" smtClean="0">
                <a:latin typeface="+mn-lt"/>
              </a:rPr>
              <a:t>Obr. 5 a 6. ABB  REM ochrana motorů</a:t>
            </a:r>
          </a:p>
          <a:p>
            <a:r>
              <a:rPr lang="cs-CZ" sz="1100" i="1" dirty="0" smtClean="0">
                <a:latin typeface="+mn-lt"/>
              </a:rPr>
              <a:t>Zdroj: http://www.</a:t>
            </a:r>
            <a:r>
              <a:rPr lang="cs-CZ" sz="1100" i="1" dirty="0" err="1" smtClean="0">
                <a:latin typeface="+mn-lt"/>
              </a:rPr>
              <a:t>abb.com</a:t>
            </a:r>
            <a:r>
              <a:rPr lang="cs-CZ" sz="1100" i="1" dirty="0" smtClean="0">
                <a:latin typeface="+mn-lt"/>
              </a:rPr>
              <a:t>/</a:t>
            </a:r>
            <a:r>
              <a:rPr lang="cs-CZ" sz="1100" i="1" dirty="0" err="1" smtClean="0">
                <a:latin typeface="+mn-lt"/>
              </a:rPr>
              <a:t>product</a:t>
            </a:r>
            <a:r>
              <a:rPr lang="cs-CZ" sz="1100" i="1" dirty="0" smtClean="0">
                <a:latin typeface="+mn-lt"/>
              </a:rPr>
              <a:t>/</a:t>
            </a:r>
            <a:endParaRPr lang="cs-CZ" sz="1100" i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650304" y="4725144"/>
            <a:ext cx="8458200" cy="1222375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dirty="0" smtClean="0"/>
              <a:t>DĚKUJI ZA POZORNOST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52120" y="5517232"/>
            <a:ext cx="2952328" cy="6617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1600" dirty="0" smtClean="0">
                <a:latin typeface="+mn-lt"/>
              </a:rPr>
              <a:t>Ing. Zuzana </a:t>
            </a:r>
            <a:r>
              <a:rPr lang="cs-CZ" sz="1600" dirty="0" err="1" smtClean="0">
                <a:latin typeface="+mn-lt"/>
              </a:rPr>
              <a:t>Kerndlová</a:t>
            </a:r>
            <a:endParaRPr lang="cs-CZ" sz="1600" dirty="0" smtClean="0">
              <a:latin typeface="+mn-lt"/>
            </a:endParaRPr>
          </a:p>
          <a:p>
            <a:pPr>
              <a:spcAft>
                <a:spcPts val="600"/>
              </a:spcAft>
            </a:pP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zuzana.kerndlova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@</a:t>
            </a: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sspbrno.cz</a:t>
            </a:r>
            <a:endParaRPr lang="cs-CZ" sz="1600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">
      <a:dk1>
        <a:sysClr val="windowText" lastClr="000000"/>
      </a:dk1>
      <a:lt1>
        <a:sysClr val="window" lastClr="FFFFFF"/>
      </a:lt1>
      <a:dk2>
        <a:srgbClr val="000000"/>
      </a:dk2>
      <a:lt2>
        <a:srgbClr val="FBEEC9"/>
      </a:lt2>
      <a:accent1>
        <a:srgbClr val="AD1F1F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7947</TotalTime>
  <Words>471</Words>
  <Application>Microsoft Office PowerPoint</Application>
  <PresentationFormat>Předvádění na obrazovce (4:3)</PresentationFormat>
  <Paragraphs>114</Paragraphs>
  <Slides>9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Snímek 1</vt:lpstr>
      <vt:lpstr>Snímek 2</vt:lpstr>
      <vt:lpstr>Ochrany alternátorů</vt:lpstr>
      <vt:lpstr>alternátor</vt:lpstr>
      <vt:lpstr>Přehled poruch alternátorů</vt:lpstr>
      <vt:lpstr>Zemní ochrany rotoru</vt:lpstr>
      <vt:lpstr>Snímek 7</vt:lpstr>
      <vt:lpstr>Moderní ochrany alternátorů</vt:lpstr>
      <vt:lpstr>DĚKUJI ZA POZORNOST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Ucitel</dc:creator>
  <cp:lastModifiedBy>Rubi</cp:lastModifiedBy>
  <cp:revision>454</cp:revision>
  <dcterms:created xsi:type="dcterms:W3CDTF">2013-07-31T15:29:43Z</dcterms:created>
  <dcterms:modified xsi:type="dcterms:W3CDTF">2014-05-18T13:36:39Z</dcterms:modified>
</cp:coreProperties>
</file>