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handoutMasterIdLst>
    <p:handoutMasterId r:id="rId14"/>
  </p:handoutMasterIdLst>
  <p:sldIdLst>
    <p:sldId id="268" r:id="rId2"/>
    <p:sldId id="276" r:id="rId3"/>
    <p:sldId id="272" r:id="rId4"/>
    <p:sldId id="258" r:id="rId5"/>
    <p:sldId id="261" r:id="rId6"/>
    <p:sldId id="263" r:id="rId7"/>
    <p:sldId id="256" r:id="rId8"/>
    <p:sldId id="259" r:id="rId9"/>
    <p:sldId id="260" r:id="rId10"/>
    <p:sldId id="265" r:id="rId11"/>
    <p:sldId id="269" r:id="rId12"/>
  </p:sldIdLst>
  <p:sldSz cx="9144000" cy="6858000" type="screen4x3"/>
  <p:notesSz cx="7102475" cy="102314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24" autoAdjust="0"/>
  </p:normalViewPr>
  <p:slideViewPr>
    <p:cSldViewPr>
      <p:cViewPr>
        <p:scale>
          <a:sx n="125" d="100"/>
          <a:sy n="125" d="100"/>
        </p:scale>
        <p:origin x="-330" y="8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4023093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pPr>
              <a:defRPr/>
            </a:pPr>
            <a:fld id="{453D5B0F-EFD4-49EA-8528-C15AF7EBB188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4023093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pPr>
              <a:defRPr/>
            </a:pPr>
            <a:fld id="{D2B89A79-3091-4948-B4B4-45AB040A24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1447526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3093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93504B86-3A21-424D-B109-54B479512905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10248" y="4859934"/>
            <a:ext cx="5681980" cy="4604147"/>
          </a:xfrm>
          <a:prstGeom prst="rect">
            <a:avLst/>
          </a:prstGeom>
        </p:spPr>
        <p:txBody>
          <a:bodyPr vert="horz" lIns="99057" tIns="49528" rIns="99057" bIns="49528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3093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E2347BE2-83AD-4678-914E-D55B677BAA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1297885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Doplnit tabulku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dirty="0" smtClean="0"/>
              <a:t>Obr 1 můj</a:t>
            </a:r>
          </a:p>
          <a:p>
            <a:pPr eaLnBrk="1" hangingPunct="1">
              <a:spcBef>
                <a:spcPct val="0"/>
              </a:spcBef>
            </a:pPr>
            <a:r>
              <a:rPr lang="cs-CZ" dirty="0" smtClean="0"/>
              <a:t>, obr 2 Letecký pohled na tepelnou elektrárnu </a:t>
            </a:r>
            <a:r>
              <a:rPr lang="cs-CZ" dirty="0" err="1" smtClean="0"/>
              <a:t>Prunéřov</a:t>
            </a:r>
            <a:endParaRPr lang="cs-CZ" dirty="0" smtClean="0"/>
          </a:p>
          <a:p>
            <a:pPr eaLnBrk="1" hangingPunct="1">
              <a:spcBef>
                <a:spcPct val="0"/>
              </a:spcBef>
            </a:pPr>
            <a:r>
              <a:rPr lang="cs-CZ" dirty="0" smtClean="0"/>
              <a:t>foto: Jiří Berger, ČTK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baseline="0" dirty="0" smtClean="0"/>
              <a:t> 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706B4-366C-49B8-B5B3-69711654D482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4475D-FEA5-4845-9F20-36CD60BC2F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48A5B-F883-4DF5-A450-E8B6795C8461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F4D5F-EB6D-47F8-ABA3-810DB67834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C4F03-D1EB-43EE-8153-6228CA738A70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35789-DF09-4680-AB9E-8956370F7C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8AF82-A9D3-499B-85C4-5BD7C8112772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41839-CC58-4BDA-8D9D-E39B3F175E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47E61-0681-405C-B97E-7104E9177E66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3C123A-E4B3-4A1B-8C1A-865D01BD73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F648B-CDFB-4FCA-AEA9-71BA9AFFE8EF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56754-1C22-4F99-941F-602DF045CF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8AA11-2A91-4CEC-A953-B57F946AD443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F887C-3B9B-4597-9AAB-256C528C2F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29B40-EA50-43BC-AFEE-BEA38C5D3CB2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9D7CB-F70C-462F-A0F1-2283DB79F0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6ED6B-F782-4541-988C-F53DFA6E08CA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7F122-7EE4-4951-9D55-35B245EB7D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85CEC-7C0C-4B1A-93C1-612958651C82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F319F-C555-4F8B-92EF-561F442F4A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4F2E2-F9E9-4269-9FDC-AFFD1CEA3DC7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96076-7C92-4AEB-9E03-64E0366900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922CA7-F276-46DA-BD6D-6557B4330253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639135-3FA6-4F8F-A071-C4AAC71A85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0" r:id="rId4"/>
    <p:sldLayoutId id="2147483786" r:id="rId5"/>
    <p:sldLayoutId id="2147483781" r:id="rId6"/>
    <p:sldLayoutId id="2147483787" r:id="rId7"/>
    <p:sldLayoutId id="2147483788" r:id="rId8"/>
    <p:sldLayoutId id="2147483789" r:id="rId9"/>
    <p:sldLayoutId id="2147483782" r:id="rId10"/>
    <p:sldLayoutId id="2147483790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732" y="764704"/>
            <a:ext cx="7602537" cy="16557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243" name="TextovéPole 6"/>
          <p:cNvSpPr txBox="1">
            <a:spLocks noChangeArrowheads="1"/>
          </p:cNvSpPr>
          <p:nvPr/>
        </p:nvSpPr>
        <p:spPr bwMode="auto">
          <a:xfrm>
            <a:off x="1258888" y="3716338"/>
            <a:ext cx="7345362" cy="28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dirty="0">
                <a:latin typeface="Franklin Gothic Book" pitchFamily="34" charset="0"/>
              </a:rPr>
              <a:t>NÁZEV PROJEKTU:	</a:t>
            </a:r>
            <a:r>
              <a:rPr lang="cs-CZ" sz="1600" dirty="0">
                <a:latin typeface="Franklin Gothic Book" pitchFamily="34" charset="0"/>
              </a:rPr>
              <a:t>INVESTICE DO VZDĚLÁNÍ NESOU NEJVYŠŠÍ ÚROK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ČÍSLO PROJEKTU:	</a:t>
            </a:r>
            <a:r>
              <a:rPr lang="cs-CZ" sz="1600" dirty="0">
                <a:latin typeface="Franklin Gothic Book" pitchFamily="34" charset="0"/>
              </a:rPr>
              <a:t> CZ.1.07/1.5.00/34.0521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                  AUTOR</a:t>
            </a:r>
            <a:r>
              <a:rPr lang="cs-CZ" sz="1600" dirty="0">
                <a:latin typeface="Franklin Gothic Book" pitchFamily="34" charset="0"/>
              </a:rPr>
              <a:t>:	ING. ZUZANA KERNDLOVÁ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</a:t>
            </a:r>
            <a:r>
              <a:rPr lang="cs-CZ" sz="1600" b="1" dirty="0">
                <a:latin typeface="Franklin Gothic Book" pitchFamily="34" charset="0"/>
              </a:rPr>
              <a:t>TEMATICKÁ SADA</a:t>
            </a:r>
            <a:r>
              <a:rPr lang="cs-CZ" sz="1600" dirty="0">
                <a:latin typeface="Franklin Gothic Book" pitchFamily="34" charset="0"/>
              </a:rPr>
              <a:t>:	ELEKTROENERGETIKA PRO ŽÁKY </a:t>
            </a:r>
            <a:r>
              <a:rPr lang="cs-CZ" sz="1600" dirty="0" smtClean="0">
                <a:latin typeface="Franklin Gothic Book" pitchFamily="34" charset="0"/>
              </a:rPr>
              <a:t>4. </a:t>
            </a:r>
            <a:r>
              <a:rPr lang="cs-CZ" sz="1600" dirty="0">
                <a:latin typeface="Franklin Gothic Book" pitchFamily="34" charset="0"/>
              </a:rPr>
              <a:t>ROČNÍKŮ STŘEDNÍ ŠKOLY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                    </a:t>
            </a:r>
            <a:r>
              <a:rPr lang="cs-CZ" sz="1600" b="1" dirty="0">
                <a:latin typeface="Franklin Gothic Book" pitchFamily="34" charset="0"/>
              </a:rPr>
              <a:t>TÉMA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cap="all" dirty="0" smtClean="0">
                <a:latin typeface="Franklin Gothic Book" pitchFamily="34" charset="0"/>
              </a:rPr>
              <a:t>ochrany transformátorů</a:t>
            </a:r>
            <a:endParaRPr lang="cs-CZ" sz="1600" cap="all" dirty="0">
              <a:latin typeface="Franklin Gothic Book" pitchFamily="34" charset="0"/>
            </a:endParaRP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b="1" dirty="0">
                <a:latin typeface="Franklin Gothic Book" pitchFamily="34" charset="0"/>
              </a:rPr>
              <a:t>ČÍSLO MATERIÁLU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dirty="0" smtClean="0">
                <a:latin typeface="Franklin Gothic Book" pitchFamily="34" charset="0"/>
              </a:rPr>
              <a:t>VY_52_INOVACE_03_29_KEZU</a:t>
            </a:r>
            <a:endParaRPr lang="cs-CZ" sz="1600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344" y="260350"/>
            <a:ext cx="7199313" cy="1568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2718185" y="6402388"/>
            <a:ext cx="3707631" cy="339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600" b="1" dirty="0" smtClean="0">
                <a:latin typeface="+mn-lt"/>
              </a:rPr>
              <a:t>Investice do vzdělání nesou nejvyšší úrok</a:t>
            </a:r>
            <a:endParaRPr lang="cs-CZ" sz="1600" b="1" dirty="0">
              <a:latin typeface="+mn-lt"/>
            </a:endParaRP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971600" y="2060848"/>
          <a:ext cx="7200799" cy="4176461"/>
        </p:xfrm>
        <a:graphic>
          <a:graphicData uri="http://schemas.openxmlformats.org/drawingml/2006/table">
            <a:tbl>
              <a:tblPr/>
              <a:tblGrid>
                <a:gridCol w="1656184"/>
                <a:gridCol w="144016"/>
                <a:gridCol w="5400599"/>
              </a:tblGrid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Název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Investice do vzdělání nesou nejvyšší úrok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CZ.1.07/1.5.00/34.0521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a název šablony: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V/2 - Inovace a zkvalitnění směřující k rozvoji odborných kompetencí žáků středních škol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 sady: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Elektroenergetika pro žáky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4. </a:t>
                      </a:r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ročníků střední školy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Ochrany transformátorů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VY_52_INOVACE_03_29_KEZU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Druh učebního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Prezentace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Předmět: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Elektroenergetika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Ročník: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Třída: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Z4K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Autor: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Ing. Zuzana Kerndlová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vytvoření: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29.8.2013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ověření: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9.1.2014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Ověřil: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Autor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4227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Anotace: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Materiál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je určen pro 4. ročník SPŠEIT. Jedná se o výkladovou prezentaci  k problematice tepelných elektráren. Studenti se seznámí s jednotlivými typy ochran.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Klíčová slova: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 dirty="0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Nádobová ochrana, plynové relé, </a:t>
                      </a:r>
                      <a:r>
                        <a:rPr lang="cs-CZ" sz="1200" b="0" i="0" u="none" strike="noStrike" baseline="0" smtClean="0">
                          <a:solidFill>
                            <a:srgbClr val="000000"/>
                          </a:solidFill>
                          <a:latin typeface="Calibri"/>
                        </a:rPr>
                        <a:t>záložní ochrany,…</a:t>
                      </a:r>
                      <a:endParaRPr lang="cs-CZ" sz="1200" b="0" i="0" u="none" strike="noStrike" baseline="0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924944"/>
            <a:ext cx="7750696" cy="504056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2800" dirty="0" smtClean="0"/>
              <a:t>Ochrany transformátorů</a:t>
            </a:r>
            <a:endParaRPr lang="cs-CZ" sz="2800" dirty="0"/>
          </a:p>
        </p:txBody>
      </p:sp>
      <p:sp>
        <p:nvSpPr>
          <p:cNvPr id="11267" name="TextovéPole 5"/>
          <p:cNvSpPr txBox="1">
            <a:spLocks noChangeArrowheads="1"/>
          </p:cNvSpPr>
          <p:nvPr/>
        </p:nvSpPr>
        <p:spPr bwMode="auto">
          <a:xfrm>
            <a:off x="5511279" y="5589240"/>
            <a:ext cx="3635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ING. ZUZANA KERNDLOVÁ</a:t>
            </a:r>
          </a:p>
        </p:txBody>
      </p:sp>
      <p:sp>
        <p:nvSpPr>
          <p:cNvPr id="11268" name="TextovéPole 6"/>
          <p:cNvSpPr txBox="1">
            <a:spLocks noChangeArrowheads="1"/>
          </p:cNvSpPr>
          <p:nvPr/>
        </p:nvSpPr>
        <p:spPr bwMode="auto">
          <a:xfrm>
            <a:off x="5508104" y="6022628"/>
            <a:ext cx="1428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BRNO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428604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transformátor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8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4/11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4" name="Obrázek 13" descr="transformatot.JPG"/>
          <p:cNvPicPr>
            <a:picLocks noChangeAspect="1"/>
          </p:cNvPicPr>
          <p:nvPr/>
        </p:nvPicPr>
        <p:blipFill>
          <a:blip r:embed="rId4" cstate="print"/>
          <a:srcRect l="13542" r="11901"/>
          <a:stretch>
            <a:fillRect/>
          </a:stretch>
        </p:blipFill>
        <p:spPr>
          <a:xfrm>
            <a:off x="1661621" y="1571612"/>
            <a:ext cx="5820759" cy="4331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ovéPole 14"/>
          <p:cNvSpPr txBox="1"/>
          <p:nvPr/>
        </p:nvSpPr>
        <p:spPr>
          <a:xfrm>
            <a:off x="1643042" y="6000768"/>
            <a:ext cx="143500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 1 Transformátor</a:t>
            </a:r>
            <a:endParaRPr lang="cs-CZ" sz="11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32" y="447660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Přehled poruch a ochran transformátorů</a:t>
            </a:r>
            <a:endParaRPr lang="cs-CZ" sz="2400" dirty="0"/>
          </a:p>
        </p:txBody>
      </p:sp>
      <p:sp>
        <p:nvSpPr>
          <p:cNvPr id="13315" name="Zástupný symbol pro obsah 3"/>
          <p:cNvSpPr>
            <a:spLocks noGrp="1"/>
          </p:cNvSpPr>
          <p:nvPr>
            <p:ph idx="1"/>
          </p:nvPr>
        </p:nvSpPr>
        <p:spPr>
          <a:xfrm>
            <a:off x="500034" y="1484784"/>
            <a:ext cx="7981950" cy="4525963"/>
          </a:xfrm>
        </p:spPr>
        <p:txBody>
          <a:bodyPr/>
          <a:lstStyle/>
          <a:p>
            <a:pPr eaLnBrk="1" hangingPunct="1">
              <a:spcAft>
                <a:spcPts val="1200"/>
              </a:spcAft>
              <a:buFont typeface="Wingdings" pitchFamily="2" charset="2"/>
              <a:buChar char="q"/>
            </a:pPr>
            <a:r>
              <a:rPr lang="cs-CZ" sz="2000" b="1" dirty="0" smtClean="0"/>
              <a:t>Vnější poruchy – přetížení, zkrat –</a:t>
            </a:r>
            <a:r>
              <a:rPr lang="cs-CZ" sz="2000" dirty="0" smtClean="0"/>
              <a:t>proudová na přetížení, nezávislá nadproudová nebo impedanční</a:t>
            </a:r>
          </a:p>
          <a:p>
            <a:pPr eaLnBrk="1" hangingPunct="1">
              <a:spcAft>
                <a:spcPts val="1200"/>
              </a:spcAft>
              <a:buFont typeface="Wingdings" pitchFamily="2" charset="2"/>
              <a:buChar char="q"/>
            </a:pPr>
            <a:r>
              <a:rPr lang="cs-CZ" sz="2000" b="1" dirty="0" smtClean="0"/>
              <a:t>Vnitřní poruchy – objevují se náhle</a:t>
            </a:r>
            <a:r>
              <a:rPr lang="cs-CZ" sz="2000" dirty="0" smtClean="0"/>
              <a:t>, rozdílová ochrana, plynové relé</a:t>
            </a:r>
          </a:p>
          <a:p>
            <a:pPr eaLnBrk="1" hangingPunct="1">
              <a:spcAft>
                <a:spcPts val="1200"/>
              </a:spcAft>
              <a:buFont typeface="Wingdings" pitchFamily="2" charset="2"/>
              <a:buChar char="q"/>
            </a:pPr>
            <a:r>
              <a:rPr lang="cs-CZ" sz="2000" b="1" dirty="0" smtClean="0"/>
              <a:t>Zkraty ve vinutí – projevují se pozvolna, špatná izolace – </a:t>
            </a:r>
            <a:r>
              <a:rPr lang="cs-CZ" sz="2000" dirty="0" smtClean="0"/>
              <a:t>nádobová ochrana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cs-CZ" sz="2000" b="1" dirty="0" smtClean="0"/>
              <a:t>Vývin plynů v oleji – porucha chlazení, přehřátí oleje – </a:t>
            </a:r>
            <a:r>
              <a:rPr lang="cs-CZ" sz="2000" dirty="0" smtClean="0"/>
              <a:t>plynové relé</a:t>
            </a:r>
          </a:p>
        </p:txBody>
      </p:sp>
      <p:pic>
        <p:nvPicPr>
          <p:cNvPr id="12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TextovéPole 12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5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7" name="Zahnutá šipka doprava 16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Zahnutá šipka doleva 17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4628" y="500042"/>
            <a:ext cx="8199338" cy="68578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Rozdílová ochrana transformátoru</a:t>
            </a:r>
            <a:endParaRPr lang="cs-CZ" sz="2400" dirty="0"/>
          </a:p>
        </p:txBody>
      </p:sp>
      <p:pic>
        <p:nvPicPr>
          <p:cNvPr id="11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6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8" name="Obrázek 17" descr="rpzdilova ochrana transformatoru.JPG"/>
          <p:cNvPicPr>
            <a:picLocks noChangeAspect="1"/>
          </p:cNvPicPr>
          <p:nvPr/>
        </p:nvPicPr>
        <p:blipFill>
          <a:blip r:embed="rId4" cstate="print"/>
          <a:srcRect l="8362" t="1350" r="13379"/>
          <a:stretch>
            <a:fillRect/>
          </a:stretch>
        </p:blipFill>
        <p:spPr>
          <a:xfrm>
            <a:off x="2247272" y="1196752"/>
            <a:ext cx="4649457" cy="3630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TextovéPole 22"/>
          <p:cNvSpPr txBox="1"/>
          <p:nvPr/>
        </p:nvSpPr>
        <p:spPr>
          <a:xfrm>
            <a:off x="2267744" y="4870321"/>
            <a:ext cx="383310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 2 Rozdílová ochrana transformátoru</a:t>
            </a:r>
          </a:p>
          <a:p>
            <a:r>
              <a:rPr lang="cs-CZ" sz="1100" i="1" dirty="0" smtClean="0">
                <a:latin typeface="+mn-lt"/>
              </a:rPr>
              <a:t>Zdroj:Ochrany a jištění </a:t>
            </a:r>
            <a:r>
              <a:rPr lang="cs-CZ" sz="1100" i="1" dirty="0" err="1" smtClean="0">
                <a:latin typeface="+mn-lt"/>
              </a:rPr>
              <a:t>el</a:t>
            </a:r>
            <a:r>
              <a:rPr lang="cs-CZ" sz="1100" i="1" dirty="0" smtClean="0">
                <a:latin typeface="+mn-lt"/>
              </a:rPr>
              <a:t>, zařízení,</a:t>
            </a:r>
            <a:r>
              <a:rPr lang="cs-CZ" sz="1100" i="1" dirty="0" err="1" smtClean="0">
                <a:latin typeface="+mn-lt"/>
              </a:rPr>
              <a:t>Doc.Ing.Evžen</a:t>
            </a:r>
            <a:r>
              <a:rPr lang="cs-CZ" sz="1100" i="1" dirty="0" smtClean="0">
                <a:latin typeface="+mn-lt"/>
              </a:rPr>
              <a:t> </a:t>
            </a:r>
            <a:r>
              <a:rPr lang="cs-CZ" sz="1100" i="1" dirty="0" err="1" smtClean="0">
                <a:latin typeface="+mn-lt"/>
              </a:rPr>
              <a:t>Haluzík</a:t>
            </a:r>
            <a:r>
              <a:rPr lang="cs-CZ" sz="1100" i="1" dirty="0" smtClean="0">
                <a:latin typeface="+mn-lt"/>
              </a:rPr>
              <a:t>, </a:t>
            </a:r>
            <a:r>
              <a:rPr lang="cs-CZ" sz="1100" i="1" dirty="0" err="1" smtClean="0">
                <a:latin typeface="+mn-lt"/>
              </a:rPr>
              <a:t>CSc</a:t>
            </a:r>
            <a:endParaRPr lang="cs-CZ" sz="1100" i="1" dirty="0">
              <a:latin typeface="+mn-lt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91928" y="5518973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Je zapojena mezi JTP. Skupina jisticích transformátorů na jedné straně má spojení sekundárních vinutí stejně jako silový transformátor na protější straně.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2263" y="663575"/>
            <a:ext cx="87868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cap="all" dirty="0" smtClean="0">
                <a:latin typeface="+mj-lt"/>
                <a:cs typeface="+mn-cs"/>
              </a:rPr>
              <a:t>Plynové relé</a:t>
            </a:r>
            <a:endParaRPr lang="cs-CZ" sz="2400" cap="all" dirty="0">
              <a:latin typeface="+mj-lt"/>
              <a:cs typeface="+mn-cs"/>
            </a:endParaRPr>
          </a:p>
        </p:txBody>
      </p:sp>
      <p:pic>
        <p:nvPicPr>
          <p:cNvPr id="11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7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0" y="1057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2544367" y="4077072"/>
            <a:ext cx="3982180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Obr.3 Plynové relé</a:t>
            </a:r>
          </a:p>
          <a:p>
            <a:r>
              <a:rPr lang="cs-CZ" sz="1100" i="1" smtClean="0">
                <a:latin typeface="+mn-lt"/>
              </a:rPr>
              <a:t>Zdroj: Ochrany </a:t>
            </a:r>
            <a:r>
              <a:rPr lang="cs-CZ" sz="1100" i="1" dirty="0" smtClean="0">
                <a:latin typeface="+mn-lt"/>
              </a:rPr>
              <a:t>a jištění </a:t>
            </a:r>
            <a:r>
              <a:rPr lang="cs-CZ" sz="1100" i="1" dirty="0" err="1" smtClean="0">
                <a:latin typeface="+mn-lt"/>
              </a:rPr>
              <a:t>el</a:t>
            </a:r>
            <a:r>
              <a:rPr lang="cs-CZ" sz="1100" i="1" dirty="0" smtClean="0">
                <a:latin typeface="+mn-lt"/>
              </a:rPr>
              <a:t>, zařízení,</a:t>
            </a:r>
            <a:r>
              <a:rPr lang="cs-CZ" sz="1100" i="1" dirty="0" err="1" smtClean="0">
                <a:latin typeface="+mn-lt"/>
              </a:rPr>
              <a:t>Doc.Ing.Evžen</a:t>
            </a:r>
            <a:r>
              <a:rPr lang="cs-CZ" sz="1100" i="1" dirty="0" smtClean="0">
                <a:latin typeface="+mn-lt"/>
              </a:rPr>
              <a:t> </a:t>
            </a:r>
            <a:r>
              <a:rPr lang="cs-CZ" sz="1100" i="1" dirty="0" err="1" smtClean="0">
                <a:latin typeface="+mn-lt"/>
              </a:rPr>
              <a:t>Haluzík</a:t>
            </a:r>
            <a:r>
              <a:rPr lang="cs-CZ" sz="1100" i="1" dirty="0" smtClean="0">
                <a:latin typeface="+mn-lt"/>
              </a:rPr>
              <a:t>, </a:t>
            </a:r>
            <a:r>
              <a:rPr lang="cs-CZ" sz="1100" i="1" dirty="0" err="1" smtClean="0">
                <a:latin typeface="+mn-lt"/>
              </a:rPr>
              <a:t>CSc</a:t>
            </a:r>
            <a:endParaRPr lang="cs-CZ" sz="1100" i="1" dirty="0" smtClean="0">
              <a:latin typeface="+mn-lt"/>
            </a:endParaRPr>
          </a:p>
          <a:p>
            <a:endParaRPr lang="cs-CZ" sz="1100" i="1" dirty="0">
              <a:latin typeface="+mn-lt"/>
            </a:endParaRPr>
          </a:p>
        </p:txBody>
      </p:sp>
      <p:pic>
        <p:nvPicPr>
          <p:cNvPr id="27" name="Obrázek 26" descr="plynove rel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0317" y="1285874"/>
            <a:ext cx="3710212" cy="27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ovéPole 27"/>
          <p:cNvSpPr txBox="1"/>
          <p:nvPr/>
        </p:nvSpPr>
        <p:spPr>
          <a:xfrm>
            <a:off x="428596" y="4581128"/>
            <a:ext cx="80010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Vnitřní zkrat </a:t>
            </a:r>
            <a:r>
              <a:rPr lang="cs-CZ" dirty="0" smtClean="0">
                <a:latin typeface="+mn-lt"/>
              </a:rPr>
              <a:t>–teplo - rozklad a destilace transformátorového oleje - uvolňují se bublinky plynů</a:t>
            </a:r>
          </a:p>
          <a:p>
            <a:pPr>
              <a:spcAft>
                <a:spcPts val="600"/>
              </a:spcAft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1.stupeň</a:t>
            </a:r>
            <a:r>
              <a:rPr lang="cs-CZ" dirty="0" smtClean="0">
                <a:latin typeface="+mn-lt"/>
              </a:rPr>
              <a:t> – plovák P1 signalizuje pomalý vývin plynů</a:t>
            </a:r>
          </a:p>
          <a:p>
            <a:pPr>
              <a:spcAft>
                <a:spcPts val="600"/>
              </a:spcAft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2.stupeň</a:t>
            </a:r>
            <a:r>
              <a:rPr lang="cs-CZ" dirty="0" smtClean="0">
                <a:latin typeface="+mn-lt"/>
              </a:rPr>
              <a:t> – rychlý vývin plynu a proudění oleje do konzervátoru, K a P propojí a vypnou obvod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457200"/>
            <a:ext cx="8686800" cy="84124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Nádobová ochrana</a:t>
            </a:r>
            <a:endParaRPr lang="cs-CZ" sz="2400" dirty="0"/>
          </a:p>
        </p:txBody>
      </p:sp>
      <p:pic>
        <p:nvPicPr>
          <p:cNvPr id="60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1" name="TextovéPole 60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3" name="Přímá spojovací čára 62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ovéPole 63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8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65" name="Zahnutá šipka doprava 64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6" name="Zahnutá šipka doleva 65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57224" y="53578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pic>
        <p:nvPicPr>
          <p:cNvPr id="19" name="Obrázek 18" descr="nádobová ochrana.JPG"/>
          <p:cNvPicPr>
            <a:picLocks noChangeAspect="1"/>
          </p:cNvPicPr>
          <p:nvPr/>
        </p:nvPicPr>
        <p:blipFill>
          <a:blip r:embed="rId4" cstate="print"/>
          <a:srcRect l="8250" r="18562" b="9602"/>
          <a:stretch>
            <a:fillRect/>
          </a:stretch>
        </p:blipFill>
        <p:spPr>
          <a:xfrm>
            <a:off x="2351817" y="1366837"/>
            <a:ext cx="4440366" cy="324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TextovéPole 19"/>
          <p:cNvSpPr txBox="1"/>
          <p:nvPr/>
        </p:nvSpPr>
        <p:spPr>
          <a:xfrm>
            <a:off x="2339752" y="4653136"/>
            <a:ext cx="172194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 4 Nádobová ochrana</a:t>
            </a:r>
            <a:endParaRPr lang="cs-CZ" sz="1100" i="1" dirty="0">
              <a:latin typeface="+mn-lt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71472" y="5013176"/>
            <a:ext cx="8429684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dirty="0" smtClean="0">
                <a:latin typeface="+mn-lt"/>
              </a:rPr>
              <a:t>Kostra(nádoba) spojena se zemnicí soustavy transformovny vodičem, který prochází </a:t>
            </a:r>
            <a:r>
              <a:rPr lang="cs-CZ" dirty="0" err="1" smtClean="0">
                <a:latin typeface="+mn-lt"/>
              </a:rPr>
              <a:t>průvlekovým</a:t>
            </a:r>
            <a:r>
              <a:rPr lang="cs-CZ" dirty="0" smtClean="0">
                <a:latin typeface="+mn-lt"/>
              </a:rPr>
              <a:t> transformátorem proudu.</a:t>
            </a:r>
          </a:p>
          <a:p>
            <a:pPr>
              <a:spcAft>
                <a:spcPts val="600"/>
              </a:spcAft>
            </a:pPr>
            <a:r>
              <a:rPr lang="cs-CZ" dirty="0" smtClean="0">
                <a:latin typeface="+mn-lt"/>
              </a:rPr>
              <a:t>Přeskok na průchodkách = vypnutí.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4324" y="357166"/>
            <a:ext cx="8829676" cy="78581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Záložní ochrany transformátoru</a:t>
            </a:r>
            <a:endParaRPr lang="cs-CZ" sz="2400" dirty="0"/>
          </a:p>
        </p:txBody>
      </p:sp>
      <p:pic>
        <p:nvPicPr>
          <p:cNvPr id="17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8" name="TextovéPole 17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9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22" name="Zahnutá šipka doprava 21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Zahnutá šipka doleva 22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928662" y="31432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467544" y="1556792"/>
            <a:ext cx="821537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Nadproudová časově nezávislá ochrana </a:t>
            </a:r>
            <a:r>
              <a:rPr lang="cs-CZ" dirty="0" smtClean="0">
                <a:latin typeface="+mn-lt"/>
              </a:rPr>
              <a:t>- nastavené zpoždění musí zajišťovat časovou koordinaci s ostatními ochranami.</a:t>
            </a:r>
          </a:p>
          <a:p>
            <a:pPr>
              <a:spcAft>
                <a:spcPts val="1200"/>
              </a:spcAft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Distanční ochrana </a:t>
            </a:r>
            <a:r>
              <a:rPr lang="cs-CZ" dirty="0" smtClean="0">
                <a:latin typeface="+mn-lt"/>
              </a:rPr>
              <a:t>-</a:t>
            </a:r>
            <a:r>
              <a:rPr lang="cs-CZ" dirty="0" smtClean="0">
                <a:solidFill>
                  <a:schemeClr val="accent1"/>
                </a:solidFill>
                <a:latin typeface="+mn-lt"/>
              </a:rPr>
              <a:t>  </a:t>
            </a:r>
            <a:r>
              <a:rPr lang="cs-CZ" dirty="0" smtClean="0">
                <a:latin typeface="+mn-lt"/>
              </a:rPr>
              <a:t>pro dosažení vyšší selektivity a zkrácení vypínacího času záložní ochrany.</a:t>
            </a:r>
          </a:p>
          <a:p>
            <a:r>
              <a:rPr lang="cs-CZ" dirty="0" smtClean="0">
                <a:solidFill>
                  <a:schemeClr val="accent1"/>
                </a:solidFill>
                <a:latin typeface="+mn-lt"/>
              </a:rPr>
              <a:t>Ochrana proti přetížení</a:t>
            </a:r>
            <a:endParaRPr lang="cs-CZ" dirty="0">
              <a:solidFill>
                <a:schemeClr val="accent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447660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Vybavení transformátorů ochranami</a:t>
            </a:r>
            <a:endParaRPr lang="cs-CZ" sz="2400" dirty="0"/>
          </a:p>
        </p:txBody>
      </p:sp>
      <p:pic>
        <p:nvPicPr>
          <p:cNvPr id="16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TextovéPole 16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10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21" name="Zahnutá šipka doprava 20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Zahnutá šipka doleva 21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759619" y="1412776"/>
            <a:ext cx="438844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Transformátory do výkonu 1 MVA</a:t>
            </a:r>
          </a:p>
          <a:p>
            <a:pPr marL="342900" indent="-342900">
              <a:buClr>
                <a:schemeClr val="accent1"/>
              </a:buClr>
              <a:buFont typeface="Wingdings" pitchFamily="2" charset="2"/>
              <a:buChar char="§"/>
            </a:pPr>
            <a:r>
              <a:rPr lang="cs-CZ" dirty="0" smtClean="0">
                <a:latin typeface="+mn-lt"/>
              </a:rPr>
              <a:t>Výkonové pojistky</a:t>
            </a:r>
          </a:p>
          <a:p>
            <a:pPr marL="342900" indent="-342900">
              <a:buClr>
                <a:schemeClr val="accent1"/>
              </a:buClr>
              <a:buFont typeface="Wingdings" pitchFamily="2" charset="2"/>
              <a:buChar char="§"/>
            </a:pPr>
            <a:r>
              <a:rPr lang="cs-CZ" dirty="0" smtClean="0">
                <a:latin typeface="+mn-lt"/>
              </a:rPr>
              <a:t>Plynové relé</a:t>
            </a:r>
          </a:p>
          <a:p>
            <a:pPr marL="342900" indent="-342900">
              <a:buClr>
                <a:schemeClr val="accent1"/>
              </a:buClr>
              <a:buFont typeface="Wingdings" pitchFamily="2" charset="2"/>
              <a:buChar char="§"/>
            </a:pPr>
            <a:r>
              <a:rPr lang="cs-CZ" dirty="0" smtClean="0">
                <a:latin typeface="+mn-lt"/>
              </a:rPr>
              <a:t>Jističe s tepelnými a zkratovými články</a:t>
            </a:r>
          </a:p>
          <a:p>
            <a:pPr marL="342900" indent="-342900">
              <a:buFont typeface="Wingdings" pitchFamily="2" charset="2"/>
              <a:buChar char="§"/>
            </a:pPr>
            <a:endParaRPr lang="cs-CZ" dirty="0" smtClean="0">
              <a:latin typeface="+mn-lt"/>
            </a:endParaRPr>
          </a:p>
          <a:p>
            <a:pPr marL="342900" indent="-342900"/>
            <a:r>
              <a:rPr lang="cs-CZ" dirty="0" smtClean="0">
                <a:latin typeface="+mn-lt"/>
              </a:rPr>
              <a:t>Transformátory nad 1 MVA do 5 MVA</a:t>
            </a:r>
          </a:p>
          <a:p>
            <a:pPr marL="342900" indent="-342900">
              <a:buClr>
                <a:schemeClr val="accent1"/>
              </a:buClr>
              <a:buFont typeface="Wingdings" pitchFamily="2" charset="2"/>
              <a:buChar char="§"/>
            </a:pPr>
            <a:r>
              <a:rPr lang="cs-CZ" dirty="0" smtClean="0">
                <a:latin typeface="+mn-lt"/>
              </a:rPr>
              <a:t>Plynové relé</a:t>
            </a:r>
          </a:p>
          <a:p>
            <a:pPr marL="342900" indent="-342900">
              <a:buClr>
                <a:schemeClr val="accent1"/>
              </a:buClr>
              <a:buFont typeface="Wingdings" pitchFamily="2" charset="2"/>
              <a:buChar char="§"/>
            </a:pPr>
            <a:r>
              <a:rPr lang="cs-CZ" dirty="0" smtClean="0">
                <a:latin typeface="+mn-lt"/>
              </a:rPr>
              <a:t>Rozdílová ochrana</a:t>
            </a:r>
          </a:p>
          <a:p>
            <a:pPr marL="342900" indent="-342900">
              <a:buClr>
                <a:schemeClr val="accent1"/>
              </a:buClr>
              <a:buFont typeface="Wingdings" pitchFamily="2" charset="2"/>
              <a:buChar char="§"/>
            </a:pPr>
            <a:r>
              <a:rPr lang="cs-CZ" dirty="0" smtClean="0">
                <a:latin typeface="+mn-lt"/>
              </a:rPr>
              <a:t>Nadproudová ochrana proti zkratům</a:t>
            </a:r>
          </a:p>
          <a:p>
            <a:pPr marL="342900" indent="-342900">
              <a:buFont typeface="Wingdings" pitchFamily="2" charset="2"/>
              <a:buChar char="§"/>
            </a:pPr>
            <a:endParaRPr lang="cs-CZ" dirty="0" smtClean="0">
              <a:latin typeface="+mn-lt"/>
            </a:endParaRPr>
          </a:p>
          <a:p>
            <a:pPr marL="342900" indent="-342900"/>
            <a:r>
              <a:rPr lang="cs-CZ" dirty="0" smtClean="0">
                <a:latin typeface="+mn-lt"/>
              </a:rPr>
              <a:t>Transformátory nad 5 MVA</a:t>
            </a:r>
          </a:p>
          <a:p>
            <a:pPr marL="342900" indent="-342900">
              <a:buClr>
                <a:schemeClr val="accent1"/>
              </a:buClr>
              <a:buFont typeface="Wingdings" pitchFamily="2" charset="2"/>
              <a:buChar char="§"/>
            </a:pPr>
            <a:r>
              <a:rPr lang="cs-CZ" dirty="0" smtClean="0">
                <a:latin typeface="+mn-lt"/>
              </a:rPr>
              <a:t>Plynové relé</a:t>
            </a:r>
          </a:p>
          <a:p>
            <a:pPr marL="342900" indent="-342900">
              <a:buClr>
                <a:schemeClr val="accent1"/>
              </a:buClr>
              <a:buFont typeface="Wingdings" pitchFamily="2" charset="2"/>
              <a:buChar char="§"/>
            </a:pPr>
            <a:r>
              <a:rPr lang="cs-CZ" dirty="0" smtClean="0">
                <a:latin typeface="+mn-lt"/>
              </a:rPr>
              <a:t>Rozdílová ochrana</a:t>
            </a:r>
          </a:p>
          <a:p>
            <a:pPr marL="342900" indent="-342900">
              <a:buClr>
                <a:schemeClr val="accent1"/>
              </a:buClr>
              <a:buFont typeface="Wingdings" pitchFamily="2" charset="2"/>
              <a:buChar char="§"/>
            </a:pPr>
            <a:r>
              <a:rPr lang="cs-CZ" dirty="0" smtClean="0">
                <a:latin typeface="+mn-lt"/>
              </a:rPr>
              <a:t>Zemní nádobová ochrana</a:t>
            </a:r>
          </a:p>
          <a:p>
            <a:pPr marL="342900" indent="-342900">
              <a:buClr>
                <a:schemeClr val="accent1"/>
              </a:buClr>
              <a:buFont typeface="Wingdings" pitchFamily="2" charset="2"/>
              <a:buChar char="§"/>
            </a:pPr>
            <a:r>
              <a:rPr lang="cs-CZ" dirty="0" smtClean="0">
                <a:latin typeface="+mn-lt"/>
              </a:rPr>
              <a:t>Nadproudová časově nezávislá ochrana</a:t>
            </a:r>
          </a:p>
          <a:p>
            <a:pPr marL="342900" indent="-342900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50304" y="4725144"/>
            <a:ext cx="8458200" cy="122237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DĚKUJI ZA POZORNOST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5517232"/>
            <a:ext cx="295232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Ing. Zuzana </a:t>
            </a:r>
            <a:r>
              <a:rPr lang="cs-CZ" sz="1600" dirty="0" err="1" smtClean="0">
                <a:latin typeface="+mn-lt"/>
              </a:rPr>
              <a:t>Kerndlová</a:t>
            </a:r>
            <a:endParaRPr lang="cs-CZ" sz="1600" dirty="0" smtClean="0">
              <a:latin typeface="+mn-lt"/>
            </a:endParaRPr>
          </a:p>
          <a:p>
            <a:pPr>
              <a:spcAft>
                <a:spcPts val="600"/>
              </a:spcAft>
            </a:pPr>
            <a:r>
              <a:rPr lang="cs-CZ" sz="1600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zuzana.kerndlova</a:t>
            </a:r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@</a:t>
            </a:r>
            <a:r>
              <a:rPr lang="cs-CZ" sz="1600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sspbrno.cz</a:t>
            </a:r>
            <a:endParaRPr lang="cs-CZ" sz="16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AD1F1F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7843</TotalTime>
  <Words>483</Words>
  <Application>Microsoft Office PowerPoint</Application>
  <PresentationFormat>Předvádění na obrazovce (4:3)</PresentationFormat>
  <Paragraphs>115</Paragraphs>
  <Slides>11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Snímek 1</vt:lpstr>
      <vt:lpstr>Snímek 2</vt:lpstr>
      <vt:lpstr>Ochrany transformátorů</vt:lpstr>
      <vt:lpstr>transformátor</vt:lpstr>
      <vt:lpstr>Přehled poruch a ochran transformátorů</vt:lpstr>
      <vt:lpstr>Rozdílová ochrana transformátoru</vt:lpstr>
      <vt:lpstr>Snímek 7</vt:lpstr>
      <vt:lpstr>Nádobová ochrana</vt:lpstr>
      <vt:lpstr>Záložní ochrany transformátoru</vt:lpstr>
      <vt:lpstr>Vybavení transformátorů ochranami</vt:lpstr>
      <vt:lpstr>DĚKUJI ZA POZORNOST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Rubi</cp:lastModifiedBy>
  <cp:revision>450</cp:revision>
  <dcterms:created xsi:type="dcterms:W3CDTF">2013-07-31T15:29:43Z</dcterms:created>
  <dcterms:modified xsi:type="dcterms:W3CDTF">2014-05-18T13:36:42Z</dcterms:modified>
</cp:coreProperties>
</file>