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5"/>
  </p:notesMasterIdLst>
  <p:handoutMasterIdLst>
    <p:handoutMasterId r:id="rId16"/>
  </p:handoutMasterIdLst>
  <p:sldIdLst>
    <p:sldId id="268" r:id="rId2"/>
    <p:sldId id="276" r:id="rId3"/>
    <p:sldId id="272" r:id="rId4"/>
    <p:sldId id="258" r:id="rId5"/>
    <p:sldId id="261" r:id="rId6"/>
    <p:sldId id="263" r:id="rId7"/>
    <p:sldId id="256" r:id="rId8"/>
    <p:sldId id="259" r:id="rId9"/>
    <p:sldId id="260" r:id="rId10"/>
    <p:sldId id="277" r:id="rId11"/>
    <p:sldId id="278" r:id="rId12"/>
    <p:sldId id="265" r:id="rId13"/>
    <p:sldId id="269" r:id="rId14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24" autoAdjust="0"/>
  </p:normalViewPr>
  <p:slideViewPr>
    <p:cSldViewPr>
      <p:cViewPr>
        <p:scale>
          <a:sx n="125" d="100"/>
          <a:sy n="125" d="100"/>
        </p:scale>
        <p:origin x="-336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>
              <a:defRPr sz="1300"/>
            </a:lvl1pPr>
          </a:lstStyle>
          <a:p>
            <a:pPr>
              <a:defRPr/>
            </a:pPr>
            <a:fld id="{453D5B0F-EFD4-49EA-8528-C15AF7EBB1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>
              <a:defRPr sz="1300"/>
            </a:lvl1pPr>
          </a:lstStyle>
          <a:p>
            <a:pPr>
              <a:defRPr/>
            </a:pPr>
            <a:fld id="{D2B89A79-3091-4948-B4B4-45AB040A2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3" y="0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93504B86-3A21-424D-B109-54B479512905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6763"/>
            <a:ext cx="5118100" cy="3838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57" tIns="49528" rIns="99057" bIns="49528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4"/>
            <a:ext cx="5681980" cy="4604147"/>
          </a:xfrm>
          <a:prstGeom prst="rect">
            <a:avLst/>
          </a:prstGeom>
        </p:spPr>
        <p:txBody>
          <a:bodyPr vert="horz" lIns="99057" tIns="49528" rIns="99057" bIns="49528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1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3" y="9718091"/>
            <a:ext cx="3077739" cy="511572"/>
          </a:xfrm>
          <a:prstGeom prst="rect">
            <a:avLst/>
          </a:prstGeom>
        </p:spPr>
        <p:txBody>
          <a:bodyPr vert="horz" lIns="99057" tIns="49528" rIns="99057" bIns="49528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  <a:cs typeface="+mn-cs"/>
              </a:defRPr>
            </a:lvl1pPr>
          </a:lstStyle>
          <a:p>
            <a:pPr>
              <a:defRPr/>
            </a:pPr>
            <a:fld id="{E2347BE2-83AD-4678-914E-D55B677BAA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dirty="0" smtClean="0"/>
              <a:t>Obr 1 můj</a:t>
            </a:r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, obr 2 Letecký pohled na tepelnou elektrárnu </a:t>
            </a:r>
            <a:r>
              <a:rPr lang="cs-CZ" dirty="0" err="1" smtClean="0"/>
              <a:t>Prunéřov</a:t>
            </a:r>
            <a:endParaRPr lang="cs-CZ" dirty="0" smtClean="0"/>
          </a:p>
          <a:p>
            <a:pPr eaLnBrk="1" hangingPunct="1">
              <a:spcBef>
                <a:spcPct val="0"/>
              </a:spcBef>
            </a:pPr>
            <a:r>
              <a:rPr lang="cs-CZ" dirty="0" smtClean="0"/>
              <a:t>foto: Jiří Berger, ČTK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baseline="0" dirty="0" smtClean="0"/>
              <a:t> </a:t>
            </a: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2347BE2-83AD-4678-914E-D55B677BAA4F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706B4-366C-49B8-B5B3-69711654D4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4475D-FEA5-4845-9F20-36CD60BC2F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48A5B-F883-4DF5-A450-E8B6795C8461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9F4D5F-EB6D-47F8-ABA3-810DB67834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EC4F03-D1EB-43EE-8153-6228CA738A70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35789-DF09-4680-AB9E-8956370F7C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78AF82-A9D3-499B-85C4-5BD7C811277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B41839-CC58-4BDA-8D9D-E39B3F175E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47E61-0681-405C-B97E-7104E9177E66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3C123A-E4B3-4A1B-8C1A-865D01BD73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F648B-CDFB-4FCA-AEA9-71BA9AFFE8EF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D56754-1C22-4F99-941F-602DF045C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8AA11-2A91-4CEC-A953-B57F946AD44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F887C-3B9B-4597-9AAB-256C528C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529B40-EA50-43BC-AFEE-BEA38C5D3CB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E9D7CB-F70C-462F-A0F1-2283DB79F0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6ED6B-F782-4541-988C-F53DFA6E08CA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7F122-7EE4-4951-9D55-35B245EB7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85CEC-7C0C-4B1A-93C1-612958651C82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F319F-C555-4F8B-92EF-561F442F4A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4F2E2-F9E9-4269-9FDC-AFFD1CEA3DC7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96076-7C92-4AEB-9E03-64E0366900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E922CA7-F276-46DA-BD6D-6557B4330253}" type="datetime1">
              <a:rPr lang="cs-CZ" smtClean="0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8639135-3FA6-4F8F-A071-C4AAC71A8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0" r:id="rId4"/>
    <p:sldLayoutId id="2147483786" r:id="rId5"/>
    <p:sldLayoutId id="2147483781" r:id="rId6"/>
    <p:sldLayoutId id="2147483787" r:id="rId7"/>
    <p:sldLayoutId id="2147483788" r:id="rId8"/>
    <p:sldLayoutId id="2147483789" r:id="rId9"/>
    <p:sldLayoutId id="2147483782" r:id="rId10"/>
    <p:sldLayoutId id="2147483790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</a:t>
            </a:r>
            <a:r>
              <a:rPr lang="cs-CZ" sz="1600" dirty="0" smtClean="0">
                <a:latin typeface="Franklin Gothic Book" pitchFamily="34" charset="0"/>
              </a:rPr>
              <a:t>4. </a:t>
            </a:r>
            <a:r>
              <a:rPr lang="cs-CZ" sz="1600" dirty="0">
                <a:latin typeface="Franklin Gothic Book" pitchFamily="34" charset="0"/>
              </a:rPr>
              <a:t>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cap="all" dirty="0" smtClean="0">
                <a:latin typeface="Franklin Gothic Book" pitchFamily="34" charset="0"/>
              </a:rPr>
              <a:t>energetika</a:t>
            </a:r>
            <a:endParaRPr lang="cs-CZ" sz="1600" cap="all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VY_52_INOVACE_03_31_KEZU</a:t>
            </a:r>
            <a:endParaRPr lang="cs-CZ" sz="1600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4.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Energetika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VY_52_INOVACE_03_31_KEZU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Z4K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22.1.2014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4. ročník SPŠEIT. Jedná se o výkladovou prezentaci  k problematice energetiky jako celku. Zabývá se přehledem výroby, distribuce a spotřeby el. energie a výhledy do budoucna.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Distribuce a přenos elektrické energie, spotřeba el. </a:t>
                      </a:r>
                      <a:r>
                        <a:rPr lang="cs-CZ" sz="1200" b="0" i="0" u="none" strike="noStrike" baseline="0" smtClean="0">
                          <a:solidFill>
                            <a:srgbClr val="000000"/>
                          </a:solidFill>
                          <a:latin typeface="Calibri"/>
                        </a:rPr>
                        <a:t>energie v 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ČR a její vývoj 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energetika</a:t>
            </a:r>
            <a:endParaRPr lang="cs-CZ" sz="2800" dirty="0"/>
          </a:p>
        </p:txBody>
      </p:sp>
      <p:sp>
        <p:nvSpPr>
          <p:cNvPr id="11267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11268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428604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energetika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4/13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1268760"/>
            <a:ext cx="814393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+mn-lt"/>
              </a:rPr>
              <a:t>Aby se vyrobená elektrická energie dostala ke spotřebiteli, musí se přepravit. A to pomocí:</a:t>
            </a:r>
          </a:p>
          <a:p>
            <a:pPr marL="358775" indent="-358775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Přenosové soustavy</a:t>
            </a:r>
          </a:p>
          <a:p>
            <a:pPr marL="358775" indent="-358775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Distribuční soustavy</a:t>
            </a:r>
          </a:p>
          <a:p>
            <a:pPr marL="358775" indent="-358775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Elektrické sítě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</a:pPr>
            <a:r>
              <a:rPr lang="cs-CZ" dirty="0" smtClean="0">
                <a:latin typeface="+mn-lt"/>
              </a:rPr>
              <a:t>Při výrobě i dopravě elektrické energie dochází ke ztrátám.</a:t>
            </a:r>
            <a:endParaRPr lang="cs-CZ" dirty="0">
              <a:latin typeface="+mn-lt"/>
            </a:endParaRPr>
          </a:p>
        </p:txBody>
      </p:sp>
      <p:pic>
        <p:nvPicPr>
          <p:cNvPr id="12" name="Obrázek 11" descr="vedeni_1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97956" y="3929066"/>
            <a:ext cx="2492045" cy="1648846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97956" y="5715016"/>
            <a:ext cx="391806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1 Přenosová soustava</a:t>
            </a:r>
          </a:p>
          <a:p>
            <a:r>
              <a:rPr lang="cs-CZ" sz="1100" i="1" dirty="0" smtClean="0">
                <a:latin typeface="+mn-lt"/>
              </a:rPr>
              <a:t>Zdroj:</a:t>
            </a:r>
            <a:r>
              <a:rPr lang="cs-CZ" sz="1100" i="1" dirty="0" err="1" smtClean="0">
                <a:latin typeface="+mn-lt"/>
              </a:rPr>
              <a:t>https</a:t>
            </a:r>
            <a:r>
              <a:rPr lang="cs-CZ" sz="1100" i="1" dirty="0" smtClean="0">
                <a:latin typeface="+mn-lt"/>
              </a:rPr>
              <a:t>://www.</a:t>
            </a:r>
            <a:r>
              <a:rPr lang="cs-CZ" sz="1100" i="1" dirty="0" err="1" smtClean="0">
                <a:latin typeface="+mn-lt"/>
              </a:rPr>
              <a:t>ceps.cz</a:t>
            </a:r>
            <a:r>
              <a:rPr lang="cs-CZ" sz="1100" i="1" dirty="0" smtClean="0">
                <a:latin typeface="+mn-lt"/>
              </a:rPr>
              <a:t>/CZE/Media/Ke-</a:t>
            </a:r>
            <a:r>
              <a:rPr lang="cs-CZ" sz="1100" i="1" dirty="0" err="1" smtClean="0">
                <a:latin typeface="+mn-lt"/>
              </a:rPr>
              <a:t>stazeni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Fotogalerie</a:t>
            </a:r>
            <a:endParaRPr lang="cs-CZ" sz="1100" i="1" dirty="0">
              <a:latin typeface="+mn-lt"/>
            </a:endParaRPr>
          </a:p>
        </p:txBody>
      </p:sp>
      <p:pic>
        <p:nvPicPr>
          <p:cNvPr id="20" name="Obrázek 19" descr="elektrina-uzemi-pusobnosti-spolecnosti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429256" y="3929066"/>
            <a:ext cx="2400000" cy="1650000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5429256" y="5715016"/>
            <a:ext cx="274466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2 Distribuce elektrické energie</a:t>
            </a:r>
          </a:p>
          <a:p>
            <a:r>
              <a:rPr lang="cs-CZ" sz="1100" i="1" dirty="0" smtClean="0">
                <a:latin typeface="+mn-lt"/>
              </a:rPr>
              <a:t>Zdroj:http://www.</a:t>
            </a:r>
            <a:r>
              <a:rPr lang="cs-CZ" sz="1100" i="1" dirty="0" err="1" smtClean="0">
                <a:latin typeface="+mn-lt"/>
              </a:rPr>
              <a:t>trustenergy.cz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elektrina</a:t>
            </a:r>
            <a:r>
              <a:rPr lang="cs-CZ" sz="1100" i="1" dirty="0" smtClean="0">
                <a:latin typeface="+mn-lt"/>
              </a:rPr>
              <a:t>/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32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Přenosová soustava</a:t>
            </a:r>
            <a:endParaRPr lang="cs-CZ" sz="2400" dirty="0"/>
          </a:p>
        </p:txBody>
      </p:sp>
      <p:pic>
        <p:nvPicPr>
          <p:cNvPr id="12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3" name="TextovéPole 12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5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7" name="Zahnutá šipka doprava 16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hnutá šipka doleva 17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75400" y="1393848"/>
            <a:ext cx="5988306" cy="19082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dirty="0" smtClean="0">
                <a:latin typeface="+mn-lt"/>
              </a:rPr>
              <a:t>Slouží k dálkovému přenosu elektrické energie.Je složena z: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Transformátorů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Stožárů pro vedení kabelů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Kabelů (vodičů)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Kompenzačních prvků</a:t>
            </a:r>
          </a:p>
          <a:p>
            <a:pPr marL="358775" indent="-358775">
              <a:buClr>
                <a:schemeClr val="accent1"/>
              </a:buClr>
              <a:buFont typeface="Wingdings" pitchFamily="2" charset="2"/>
              <a:buChar char="q"/>
            </a:pPr>
            <a:r>
              <a:rPr lang="cs-CZ" dirty="0" smtClean="0">
                <a:latin typeface="+mn-lt"/>
              </a:rPr>
              <a:t>Ovládacích a ochranných prvků</a:t>
            </a:r>
            <a:endParaRPr lang="cs-CZ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5576" y="3742000"/>
            <a:ext cx="7956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spcBef>
                <a:spcPts val="0"/>
              </a:spcBef>
              <a:spcAft>
                <a:spcPts val="1200"/>
              </a:spcAft>
            </a:pPr>
            <a:r>
              <a:rPr lang="cs-CZ" dirty="0" smtClean="0">
                <a:latin typeface="+mn-lt"/>
              </a:rPr>
              <a:t>Princip přenosové soustavy</a:t>
            </a:r>
          </a:p>
          <a:p>
            <a:pPr algn="just"/>
            <a:r>
              <a:rPr lang="cs-CZ" dirty="0" smtClean="0">
                <a:latin typeface="+mn-lt"/>
              </a:rPr>
              <a:t>Z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alternátoru </a:t>
            </a:r>
            <a:r>
              <a:rPr lang="cs-CZ" dirty="0" smtClean="0">
                <a:latin typeface="+mn-lt"/>
              </a:rPr>
              <a:t>proudí elektrický proud do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transformátoru</a:t>
            </a:r>
            <a:r>
              <a:rPr lang="cs-CZ" dirty="0" smtClean="0">
                <a:latin typeface="+mn-lt"/>
              </a:rPr>
              <a:t>, kde se jeho napětí zvýší na přenosové napětí větší než 110 </a:t>
            </a:r>
            <a:r>
              <a:rPr lang="cs-CZ" dirty="0" err="1" smtClean="0">
                <a:latin typeface="+mn-lt"/>
              </a:rPr>
              <a:t>kV</a:t>
            </a:r>
            <a:r>
              <a:rPr lang="cs-CZ" dirty="0" smtClean="0">
                <a:latin typeface="+mn-lt"/>
              </a:rPr>
              <a:t> a proudí do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vodičů</a:t>
            </a:r>
            <a:r>
              <a:rPr lang="cs-CZ" dirty="0" smtClean="0">
                <a:latin typeface="+mn-lt"/>
              </a:rPr>
              <a:t> na stožárech.Následuje opět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transformátor</a:t>
            </a:r>
            <a:r>
              <a:rPr lang="cs-CZ" dirty="0" smtClean="0">
                <a:latin typeface="+mn-lt"/>
              </a:rPr>
              <a:t> snižující napětí obvykle na 22 </a:t>
            </a:r>
            <a:r>
              <a:rPr lang="cs-CZ" dirty="0" err="1" smtClean="0">
                <a:latin typeface="+mn-lt"/>
              </a:rPr>
              <a:t>kV</a:t>
            </a:r>
            <a:r>
              <a:rPr lang="cs-CZ" dirty="0" smtClean="0">
                <a:latin typeface="+mn-lt"/>
              </a:rPr>
              <a:t>. Následuje </a:t>
            </a:r>
            <a:r>
              <a:rPr lang="cs-CZ" dirty="0" smtClean="0">
                <a:solidFill>
                  <a:schemeClr val="accent1"/>
                </a:solidFill>
                <a:latin typeface="+mn-lt"/>
              </a:rPr>
              <a:t>distribuční soustava</a:t>
            </a:r>
            <a:r>
              <a:rPr lang="cs-CZ" dirty="0" smtClean="0">
                <a:latin typeface="+mn-lt"/>
              </a:rPr>
              <a:t>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628" y="500042"/>
            <a:ext cx="8199338" cy="68578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Přenosová soustava </a:t>
            </a:r>
            <a:r>
              <a:rPr lang="cs-CZ" sz="2400" dirty="0" err="1" smtClean="0"/>
              <a:t>čr</a:t>
            </a:r>
            <a:endParaRPr lang="cs-CZ" sz="2400" dirty="0"/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6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3" name="Obrázek 12" descr="mapa.JPG"/>
          <p:cNvPicPr>
            <a:picLocks noChangeAspect="1"/>
          </p:cNvPicPr>
          <p:nvPr/>
        </p:nvPicPr>
        <p:blipFill>
          <a:blip r:embed="rId4" cstate="print"/>
          <a:srcRect l="8333" t="9259" r="15475" b="6734"/>
          <a:stretch>
            <a:fillRect/>
          </a:stretch>
        </p:blipFill>
        <p:spPr>
          <a:xfrm>
            <a:off x="1553513" y="1142984"/>
            <a:ext cx="6036975" cy="4706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" name="TextovéPole 18"/>
          <p:cNvSpPr txBox="1"/>
          <p:nvPr/>
        </p:nvSpPr>
        <p:spPr>
          <a:xfrm>
            <a:off x="3566757" y="5857892"/>
            <a:ext cx="201048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Obr.3 Mapa přenosové sítě ČR</a:t>
            </a:r>
          </a:p>
          <a:p>
            <a:r>
              <a:rPr lang="cs-CZ" sz="1100" i="1" dirty="0" smtClean="0">
                <a:latin typeface="+mn-lt"/>
              </a:rPr>
              <a:t>Zdroj: ČEPS, a.s.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2263" y="663575"/>
            <a:ext cx="8786812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cap="all" dirty="0" smtClean="0">
                <a:latin typeface="+mj-lt"/>
                <a:cs typeface="+mn-cs"/>
              </a:rPr>
              <a:t>Distribuční soustava</a:t>
            </a:r>
            <a:endParaRPr lang="cs-CZ" sz="2400" cap="all" dirty="0">
              <a:latin typeface="+mj-lt"/>
              <a:cs typeface="+mn-cs"/>
            </a:endParaRPr>
          </a:p>
        </p:txBody>
      </p:sp>
      <p:pic>
        <p:nvPicPr>
          <p:cNvPr id="11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7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6" name="Zahnutá šipka doprava 15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Zahnutá šipka doleva 16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537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37" name="Rectangle 5"/>
          <p:cNvSpPr>
            <a:spLocks noChangeArrowheads="1"/>
          </p:cNvSpPr>
          <p:nvPr/>
        </p:nvSpPr>
        <p:spPr bwMode="auto">
          <a:xfrm>
            <a:off x="0" y="10858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3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0" name="Rectangle 8"/>
          <p:cNvSpPr>
            <a:spLocks noChangeArrowheads="1"/>
          </p:cNvSpPr>
          <p:nvPr/>
        </p:nvSpPr>
        <p:spPr bwMode="auto">
          <a:xfrm>
            <a:off x="0" y="1057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2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3" name="Rectangle 11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5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446" name="Rectangle 14"/>
          <p:cNvSpPr>
            <a:spLocks noChangeArrowheads="1"/>
          </p:cNvSpPr>
          <p:nvPr/>
        </p:nvSpPr>
        <p:spPr bwMode="auto">
          <a:xfrm>
            <a:off x="0" y="1009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44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677109" y="1390795"/>
            <a:ext cx="8143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Soubor vedení elektřiny a příslušných zařízení sloužící k zajištění distribuce elektřiny. Zahrnuje měřicí, řídící, ochranné, zabezpečovací a informační součásti. Napětí distribuční soustavy je v rozmezí 0,23 – 22 </a:t>
            </a:r>
            <a:r>
              <a:rPr lang="cs-CZ" dirty="0" err="1" smtClean="0">
                <a:latin typeface="+mn-lt"/>
              </a:rPr>
              <a:t>kV</a:t>
            </a:r>
            <a:r>
              <a:rPr lang="cs-CZ" dirty="0" smtClean="0">
                <a:latin typeface="+mn-lt"/>
              </a:rPr>
              <a:t>.</a:t>
            </a:r>
            <a:endParaRPr lang="cs-CZ" dirty="0">
              <a:latin typeface="+mn-lt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77110" y="2890993"/>
            <a:ext cx="82153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Elektřina se dopravuje na kratší vzdálenosti. V závislosti na vzdálenosti od místa spotřeby rozlišujeme podle výše napětí</a:t>
            </a:r>
          </a:p>
          <a:p>
            <a:r>
              <a:rPr lang="cs-CZ" dirty="0" smtClean="0">
                <a:latin typeface="+mn-lt"/>
              </a:rPr>
              <a:t>Soustavu VVN  110 </a:t>
            </a:r>
            <a:r>
              <a:rPr lang="cs-CZ" dirty="0" err="1" smtClean="0">
                <a:latin typeface="+mn-lt"/>
              </a:rPr>
              <a:t>kV</a:t>
            </a:r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Soustavu   VN  22 – 35 </a:t>
            </a:r>
            <a:r>
              <a:rPr lang="cs-CZ" dirty="0" err="1" smtClean="0">
                <a:latin typeface="+mn-lt"/>
              </a:rPr>
              <a:t>kV</a:t>
            </a:r>
            <a:endParaRPr lang="cs-CZ" dirty="0" smtClean="0">
              <a:latin typeface="+mn-lt"/>
            </a:endParaRPr>
          </a:p>
          <a:p>
            <a:r>
              <a:rPr lang="cs-CZ" dirty="0" smtClean="0">
                <a:latin typeface="+mn-lt"/>
              </a:rPr>
              <a:t>Nízké napětí NN 0,4 </a:t>
            </a:r>
            <a:r>
              <a:rPr lang="cs-CZ" dirty="0" err="1" smtClean="0">
                <a:latin typeface="+mn-lt"/>
              </a:rPr>
              <a:t>kV</a:t>
            </a:r>
            <a:endParaRPr lang="cs-CZ" dirty="0">
              <a:latin typeface="+mn-lt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55576" y="4676943"/>
            <a:ext cx="3637855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Provozovatelé distribučních soustav</a:t>
            </a:r>
          </a:p>
          <a:p>
            <a:r>
              <a:rPr lang="cs-CZ" dirty="0" smtClean="0">
                <a:latin typeface="+mn-lt"/>
              </a:rPr>
              <a:t>E.ON Distribuce a.s.</a:t>
            </a:r>
          </a:p>
          <a:p>
            <a:r>
              <a:rPr lang="cs-CZ" dirty="0" smtClean="0">
                <a:latin typeface="+mn-lt"/>
              </a:rPr>
              <a:t>ČEZ</a:t>
            </a:r>
          </a:p>
          <a:p>
            <a:r>
              <a:rPr lang="cs-CZ" dirty="0" smtClean="0">
                <a:latin typeface="+mn-lt"/>
              </a:rPr>
              <a:t>Pražská energetická PRE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57200"/>
            <a:ext cx="8686800" cy="84124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Distribuční soustava</a:t>
            </a:r>
            <a:endParaRPr lang="cs-CZ" sz="2400" dirty="0"/>
          </a:p>
        </p:txBody>
      </p:sp>
      <p:pic>
        <p:nvPicPr>
          <p:cNvPr id="60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1" name="TextovéPole 60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3" name="Přímá spojovací čára 62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ovéPole 63"/>
          <p:cNvSpPr txBox="1"/>
          <p:nvPr/>
        </p:nvSpPr>
        <p:spPr>
          <a:xfrm>
            <a:off x="8104188" y="6442075"/>
            <a:ext cx="576262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8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65" name="Zahnutá šipka doprava 64"/>
          <p:cNvSpPr/>
          <p:nvPr/>
        </p:nvSpPr>
        <p:spPr>
          <a:xfrm>
            <a:off x="8027988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66" name="Zahnutá šipka doleva 65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57224" y="535782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13" name="Obrázek 12" descr="elektrina-uzemi-pusobnosti-spolecnosti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92000" y="1214422"/>
            <a:ext cx="6760000" cy="4647500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191654" y="5857892"/>
            <a:ext cx="276069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Obr.4 Distribuční společnosti</a:t>
            </a:r>
          </a:p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trustenergy.cz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elektrina</a:t>
            </a:r>
            <a:r>
              <a:rPr lang="cs-CZ" sz="1100" i="1" dirty="0" smtClean="0">
                <a:latin typeface="+mn-lt"/>
              </a:rPr>
              <a:t>/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Elektrická síť, ztráty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9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12130" y="1571612"/>
            <a:ext cx="8215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Elektrická síť</a:t>
            </a:r>
          </a:p>
          <a:p>
            <a:r>
              <a:rPr lang="cs-CZ" dirty="0" smtClean="0">
                <a:latin typeface="+mn-lt"/>
              </a:rPr>
              <a:t>Poslední úsek distribuční soustavy.</a:t>
            </a:r>
          </a:p>
          <a:p>
            <a:r>
              <a:rPr lang="cs-CZ" dirty="0" smtClean="0">
                <a:latin typeface="+mn-lt"/>
              </a:rPr>
              <a:t>Dodává se elektrický proud o napětí 230/400 V a kmitočtu 50 Hz.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18588" y="3071810"/>
            <a:ext cx="75009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Ztráty elektrické energie v soustavách</a:t>
            </a:r>
          </a:p>
          <a:p>
            <a:r>
              <a:rPr lang="cs-CZ" dirty="0" smtClean="0">
                <a:latin typeface="+mn-lt"/>
              </a:rPr>
              <a:t>Alternátor vyrábí proud v řádu několik desítek tisíc ampér. Vodiče se vyznačují při svém průměru poměrně velkým odporem.proto dochází ve vodičích ke ztrátám. </a:t>
            </a:r>
            <a:r>
              <a:rPr lang="cs-CZ" dirty="0" err="1" smtClean="0">
                <a:latin typeface="+mn-lt"/>
              </a:rPr>
              <a:t>Ptoto</a:t>
            </a:r>
            <a:r>
              <a:rPr lang="cs-CZ" dirty="0" smtClean="0">
                <a:latin typeface="+mn-lt"/>
              </a:rPr>
              <a:t> se zvyšuje napětí, v ČR na 400, 220 a 110 </a:t>
            </a:r>
            <a:r>
              <a:rPr lang="cs-CZ" dirty="0" err="1" smtClean="0">
                <a:latin typeface="+mn-lt"/>
              </a:rPr>
              <a:t>kV</a:t>
            </a:r>
            <a:r>
              <a:rPr lang="cs-CZ" dirty="0" smtClean="0">
                <a:latin typeface="+mn-lt"/>
              </a:rPr>
              <a:t>.</a:t>
            </a:r>
            <a:endParaRPr lang="cs-CZ" dirty="0"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4857760"/>
            <a:ext cx="8143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Skladování elektřiny</a:t>
            </a:r>
          </a:p>
          <a:p>
            <a:r>
              <a:rPr lang="cs-CZ" dirty="0" smtClean="0">
                <a:latin typeface="+mn-lt"/>
              </a:rPr>
              <a:t>V současné době pouze pomocí přečerpávacích elektráren. Část energie se ale ztrácí a nestačí ani kapacitně.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Aktuální data elektřina </a:t>
            </a:r>
            <a:r>
              <a:rPr lang="cs-CZ" sz="2400" dirty="0" err="1" smtClean="0"/>
              <a:t>čr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10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13" name="Obrázek 12" descr="hrubá výroba lektriny.JPG"/>
          <p:cNvPicPr>
            <a:picLocks noChangeAspect="1"/>
          </p:cNvPicPr>
          <p:nvPr/>
        </p:nvPicPr>
        <p:blipFill>
          <a:blip r:embed="rId4" cstate="print"/>
          <a:srcRect l="1206" t="2084" r="9042" b="4863"/>
          <a:stretch>
            <a:fillRect/>
          </a:stretch>
        </p:blipFill>
        <p:spPr>
          <a:xfrm>
            <a:off x="2133133" y="1285860"/>
            <a:ext cx="4877734" cy="4387701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3497026" y="5786454"/>
            <a:ext cx="214994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5 Hrubá výroba elektřiny</a:t>
            </a:r>
          </a:p>
          <a:p>
            <a:r>
              <a:rPr lang="cs-CZ" sz="1100" i="1" dirty="0" smtClean="0">
                <a:latin typeface="+mn-lt"/>
              </a:rPr>
              <a:t>Zdroj: Energetický regulační úřad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4324" y="357166"/>
            <a:ext cx="8829676" cy="78581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Tuzemská netto spotřeba elektřiny</a:t>
            </a:r>
            <a:endParaRPr lang="cs-CZ" sz="2400" dirty="0"/>
          </a:p>
        </p:txBody>
      </p:sp>
      <p:pic>
        <p:nvPicPr>
          <p:cNvPr id="17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20" name="Přímá spojovací čára 19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11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2" name="Zahnutá šipka doprava 21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Zahnutá šipka doleva 22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28662" y="31432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13" name="Obrázek 12" descr="tuzemska spotreba lektriny.JPG"/>
          <p:cNvPicPr>
            <a:picLocks noChangeAspect="1"/>
          </p:cNvPicPr>
          <p:nvPr/>
        </p:nvPicPr>
        <p:blipFill>
          <a:blip r:embed="rId4" cstate="print"/>
          <a:srcRect l="4131" r="3442" b="2871"/>
          <a:stretch>
            <a:fillRect/>
          </a:stretch>
        </p:blipFill>
        <p:spPr>
          <a:xfrm>
            <a:off x="1623738" y="1428736"/>
            <a:ext cx="5896524" cy="4458316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181762" y="5929330"/>
            <a:ext cx="478047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i="1" dirty="0" smtClean="0">
                <a:latin typeface="+mn-lt"/>
              </a:rPr>
              <a:t>Obr. 6 Spotřeba elektřiny  v ČR</a:t>
            </a:r>
          </a:p>
          <a:p>
            <a:r>
              <a:rPr lang="cs-CZ" sz="1100" i="1" dirty="0" smtClean="0">
                <a:latin typeface="+mn-lt"/>
              </a:rPr>
              <a:t>Zdroj: http://www.</a:t>
            </a:r>
            <a:r>
              <a:rPr lang="cs-CZ" sz="1100" i="1" dirty="0" err="1" smtClean="0">
                <a:latin typeface="+mn-lt"/>
              </a:rPr>
              <a:t>cez.cz</a:t>
            </a:r>
            <a:r>
              <a:rPr lang="cs-CZ" sz="1100" i="1" dirty="0" smtClean="0">
                <a:latin typeface="+mn-lt"/>
              </a:rPr>
              <a:t>/</a:t>
            </a:r>
            <a:r>
              <a:rPr lang="cs-CZ" sz="1100" i="1" dirty="0" err="1" smtClean="0">
                <a:latin typeface="+mn-lt"/>
              </a:rPr>
              <a:t>cs</a:t>
            </a:r>
            <a:r>
              <a:rPr lang="cs-CZ" sz="1100" i="1" dirty="0" smtClean="0">
                <a:latin typeface="+mn-lt"/>
              </a:rPr>
              <a:t>/pro-media/</a:t>
            </a:r>
            <a:r>
              <a:rPr lang="cs-CZ" sz="1100" i="1" dirty="0" err="1" smtClean="0">
                <a:latin typeface="+mn-lt"/>
              </a:rPr>
              <a:t>cisla</a:t>
            </a:r>
            <a:r>
              <a:rPr lang="cs-CZ" sz="1100" i="1" dirty="0" smtClean="0">
                <a:latin typeface="+mn-lt"/>
              </a:rPr>
              <a:t>-a-statistiky/energetika-v-</a:t>
            </a:r>
            <a:r>
              <a:rPr lang="cs-CZ" sz="1100" i="1" dirty="0" err="1" smtClean="0">
                <a:latin typeface="+mn-lt"/>
              </a:rPr>
              <a:t>cr.html</a:t>
            </a:r>
            <a:endParaRPr lang="cs-CZ" sz="11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44766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zdroje</a:t>
            </a:r>
            <a:endParaRPr lang="cs-CZ" sz="2400" dirty="0"/>
          </a:p>
        </p:txBody>
      </p:sp>
      <p:pic>
        <p:nvPicPr>
          <p:cNvPr id="16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</a:rPr>
              <a:t>12</a:t>
            </a: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/13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21" name="Zahnutá šipka doprava 20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hnutá šipka doleva 21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34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0" y="857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16658" y="1384607"/>
            <a:ext cx="8159798" cy="27238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1600" dirty="0" smtClean="0">
                <a:latin typeface="+mn-lt"/>
              </a:rPr>
              <a:t>http://www.</a:t>
            </a:r>
            <a:r>
              <a:rPr lang="cs-CZ" sz="1600" dirty="0" err="1" smtClean="0">
                <a:latin typeface="+mn-lt"/>
              </a:rPr>
              <a:t>mojeenergie.cz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cz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elektroenergetika</a:t>
            </a:r>
            <a:r>
              <a:rPr lang="cs-CZ" sz="1600" dirty="0" smtClean="0">
                <a:latin typeface="+mn-lt"/>
              </a:rPr>
              <a:t>-</a:t>
            </a:r>
            <a:r>
              <a:rPr lang="cs-CZ" sz="1600" dirty="0" err="1" smtClean="0">
                <a:latin typeface="+mn-lt"/>
              </a:rPr>
              <a:t>dodavka</a:t>
            </a:r>
            <a:r>
              <a:rPr lang="cs-CZ" sz="1600" dirty="0" smtClean="0">
                <a:latin typeface="+mn-lt"/>
              </a:rPr>
              <a:t>-energie#Přenosová</a:t>
            </a:r>
          </a:p>
          <a:p>
            <a:pPr>
              <a:spcAft>
                <a:spcPts val="1800"/>
              </a:spcAft>
            </a:pPr>
            <a:r>
              <a:rPr lang="cs-CZ" sz="1600" dirty="0" smtClean="0">
                <a:latin typeface="+mn-lt"/>
              </a:rPr>
              <a:t>http://www.</a:t>
            </a:r>
            <a:r>
              <a:rPr lang="cs-CZ" sz="1600" dirty="0" err="1" smtClean="0">
                <a:latin typeface="+mn-lt"/>
              </a:rPr>
              <a:t>cez.cz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cs</a:t>
            </a:r>
            <a:r>
              <a:rPr lang="cs-CZ" sz="1600" dirty="0" smtClean="0">
                <a:latin typeface="+mn-lt"/>
              </a:rPr>
              <a:t>/pro-media/</a:t>
            </a:r>
            <a:r>
              <a:rPr lang="cs-CZ" sz="1600" dirty="0" err="1" smtClean="0">
                <a:latin typeface="+mn-lt"/>
              </a:rPr>
              <a:t>cisla</a:t>
            </a:r>
            <a:r>
              <a:rPr lang="cs-CZ" sz="1600" dirty="0" smtClean="0">
                <a:latin typeface="+mn-lt"/>
              </a:rPr>
              <a:t>-a-statistiky/energetika-v-</a:t>
            </a:r>
            <a:r>
              <a:rPr lang="cs-CZ" sz="1600" dirty="0" err="1" smtClean="0">
                <a:latin typeface="+mn-lt"/>
              </a:rPr>
              <a:t>cr.html</a:t>
            </a:r>
            <a:endParaRPr lang="cs-CZ" sz="1600" dirty="0" smtClean="0">
              <a:latin typeface="+mn-lt"/>
            </a:endParaRPr>
          </a:p>
          <a:p>
            <a:pPr>
              <a:spcAft>
                <a:spcPts val="1800"/>
              </a:spcAft>
            </a:pPr>
            <a:r>
              <a:rPr lang="cs-CZ" sz="1600" dirty="0" smtClean="0">
                <a:latin typeface="+mn-lt"/>
              </a:rPr>
              <a:t>http://energostat.cz/elektrina.html</a:t>
            </a:r>
          </a:p>
          <a:p>
            <a:pPr>
              <a:spcAft>
                <a:spcPts val="1800"/>
              </a:spcAft>
            </a:pPr>
            <a:r>
              <a:rPr lang="cs-CZ" sz="1600" dirty="0" smtClean="0">
                <a:latin typeface="+mn-lt"/>
              </a:rPr>
              <a:t>http://cfoworld.cz/evropa-a-svet/fatih-birol-predstavil-svetovy-energeticky-vyhled-2013-2808</a:t>
            </a:r>
          </a:p>
          <a:p>
            <a:pPr>
              <a:spcAft>
                <a:spcPts val="1800"/>
              </a:spcAft>
            </a:pPr>
            <a:r>
              <a:rPr lang="cs-CZ" sz="1600" dirty="0" smtClean="0">
                <a:latin typeface="+mn-lt"/>
              </a:rPr>
              <a:t>https://www.ceps.cz/CZE/Media/Ke-stazeni/Fotogalerie/Stranky/default.aspx</a:t>
            </a:r>
          </a:p>
          <a:p>
            <a:pPr>
              <a:spcAft>
                <a:spcPts val="1800"/>
              </a:spcAft>
            </a:pPr>
            <a:r>
              <a:rPr lang="cs-CZ" sz="1600" dirty="0" smtClean="0">
                <a:latin typeface="+mn-lt"/>
              </a:rPr>
              <a:t>http://www.</a:t>
            </a:r>
            <a:r>
              <a:rPr lang="cs-CZ" sz="1600" dirty="0" err="1" smtClean="0">
                <a:latin typeface="+mn-lt"/>
              </a:rPr>
              <a:t>trustenergy.cz</a:t>
            </a:r>
            <a:r>
              <a:rPr lang="cs-CZ" sz="1600" dirty="0" smtClean="0">
                <a:latin typeface="+mn-lt"/>
              </a:rPr>
              <a:t>/</a:t>
            </a:r>
            <a:r>
              <a:rPr lang="cs-CZ" sz="1600" dirty="0" err="1" smtClean="0">
                <a:latin typeface="+mn-lt"/>
              </a:rPr>
              <a:t>elektrina</a:t>
            </a:r>
            <a:r>
              <a:rPr lang="cs-CZ" sz="1600" dirty="0" smtClean="0">
                <a:latin typeface="+mn-lt"/>
              </a:rPr>
              <a:t>/</a:t>
            </a:r>
            <a:endParaRPr lang="cs-CZ" sz="16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AD1F1F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7926</TotalTime>
  <Words>604</Words>
  <Application>Microsoft Office PowerPoint</Application>
  <PresentationFormat>Předvádění na obrazovce (4:3)</PresentationFormat>
  <Paragraphs>138</Paragraphs>
  <Slides>13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energetika</vt:lpstr>
      <vt:lpstr>energetika</vt:lpstr>
      <vt:lpstr>Přenosová soustava</vt:lpstr>
      <vt:lpstr>Přenosová soustava čr</vt:lpstr>
      <vt:lpstr>Snímek 7</vt:lpstr>
      <vt:lpstr>Distribuční soustava</vt:lpstr>
      <vt:lpstr>Elektrická síť, ztráty</vt:lpstr>
      <vt:lpstr>Aktuální data elektřina čr</vt:lpstr>
      <vt:lpstr>Tuzemská netto spotřeba elektřiny</vt:lpstr>
      <vt:lpstr>zdroje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457</cp:revision>
  <dcterms:created xsi:type="dcterms:W3CDTF">2013-07-31T15:29:43Z</dcterms:created>
  <dcterms:modified xsi:type="dcterms:W3CDTF">2014-05-18T13:36:40Z</dcterms:modified>
</cp:coreProperties>
</file>