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4"/>
  </p:notesMasterIdLst>
  <p:sldIdLst>
    <p:sldId id="275" r:id="rId3"/>
    <p:sldId id="256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74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7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2CE09B-E2C2-4266-B8D7-85E48FBF425F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5032D0-6092-4CF9-AF75-800D2A8C85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237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913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7916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2664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458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2684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2360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4497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5392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0913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2091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494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D05BF44-4091-4751-9EF4-CB953924AA1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6C7B3DD-7C63-4907-8DF5-130167309B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13" name="cashreg.wav"/>
          </p:stSnd>
        </p:sndAc>
      </p:transition>
    </mc:Choice>
    <mc:Fallback xmlns="">
      <p:transition spd="slow" advTm="35000">
        <p:pull/>
        <p:sndAc>
          <p:stSnd>
            <p:snd r:embed="rId14" name="cashreg.wav"/>
          </p:stSnd>
        </p:sndAc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110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VY_32_INOVACE_15_10_Test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státní moc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Test, či desetiminutovka. Slouží ke kontrole získaných vědomostí na téma Státní moc v ČR. Jednotlivé otázky a listy mají vlastní načasování. Druhá polovina jsou totožné otázky s řešením.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01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Státní moc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28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849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Jak v ČR dělíme státní moc?</a:t>
            </a:r>
          </a:p>
          <a:p>
            <a:r>
              <a:rPr lang="cs-CZ" sz="3200" dirty="0" smtClean="0"/>
              <a:t>a) výkonná, zákonodárná, parlamentní</a:t>
            </a:r>
          </a:p>
          <a:p>
            <a:r>
              <a:rPr lang="cs-CZ" sz="3200" dirty="0" smtClean="0"/>
              <a:t>b) výkonná, zákonná, procesní</a:t>
            </a:r>
          </a:p>
          <a:p>
            <a:r>
              <a:rPr lang="cs-CZ" sz="3200" dirty="0" smtClean="0"/>
              <a:t>c) soudní, zákonodárná, prezidentská</a:t>
            </a:r>
          </a:p>
          <a:p>
            <a:r>
              <a:rPr lang="cs-CZ" sz="3200" dirty="0" smtClean="0"/>
              <a:t>d) výkonná, zákonodárná, soudní</a:t>
            </a:r>
          </a:p>
          <a:p>
            <a:endParaRPr lang="cs-CZ" sz="3200" dirty="0" smtClean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ČR rozdělujeme na?</a:t>
            </a:r>
          </a:p>
          <a:p>
            <a:r>
              <a:rPr lang="cs-CZ" sz="3200" dirty="0" smtClean="0"/>
              <a:t>a) Samosprávní celky</a:t>
            </a:r>
          </a:p>
          <a:p>
            <a:r>
              <a:rPr lang="cs-CZ" sz="3200" dirty="0" smtClean="0"/>
              <a:t>b) 14 krajů</a:t>
            </a:r>
          </a:p>
          <a:p>
            <a:r>
              <a:rPr lang="cs-CZ" sz="3200" dirty="0" smtClean="0"/>
              <a:t>c) 145 okresů</a:t>
            </a:r>
          </a:p>
          <a:p>
            <a:r>
              <a:rPr lang="cs-CZ" sz="3200" dirty="0" smtClean="0"/>
              <a:t>d) nerozdělujeme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512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87849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Kdo má v ČR zákonodárnou moc?</a:t>
            </a:r>
          </a:p>
          <a:p>
            <a:r>
              <a:rPr lang="cs-CZ" sz="3200" dirty="0" smtClean="0"/>
              <a:t>a) Parlament</a:t>
            </a:r>
          </a:p>
          <a:p>
            <a:r>
              <a:rPr lang="cs-CZ" sz="3200" dirty="0" smtClean="0"/>
              <a:t>b) Vláda</a:t>
            </a:r>
          </a:p>
          <a:p>
            <a:r>
              <a:rPr lang="cs-CZ" sz="3200" dirty="0" smtClean="0"/>
              <a:t>c) Prezident</a:t>
            </a:r>
          </a:p>
          <a:p>
            <a:r>
              <a:rPr lang="cs-CZ" sz="3200" dirty="0" smtClean="0"/>
              <a:t>d) Nejvyšší soud</a:t>
            </a:r>
          </a:p>
          <a:p>
            <a:endParaRPr lang="cs-CZ" sz="3200" dirty="0" smtClean="0"/>
          </a:p>
          <a:p>
            <a:r>
              <a:rPr lang="cs-CZ" sz="3200" b="1" i="1" u="sng" dirty="0" smtClean="0"/>
              <a:t>4) Od kolika let se můžeš stát senátorem?</a:t>
            </a:r>
          </a:p>
          <a:p>
            <a:r>
              <a:rPr lang="cs-CZ" sz="3200" dirty="0" smtClean="0"/>
              <a:t>a) Od 18 let</a:t>
            </a:r>
          </a:p>
          <a:p>
            <a:r>
              <a:rPr lang="cs-CZ" sz="3200" dirty="0" smtClean="0"/>
              <a:t>b) Od 21 let</a:t>
            </a:r>
          </a:p>
          <a:p>
            <a:r>
              <a:rPr lang="cs-CZ" sz="3200" dirty="0" smtClean="0"/>
              <a:t>c) Od 30 let</a:t>
            </a:r>
          </a:p>
          <a:p>
            <a:r>
              <a:rPr lang="cs-CZ" sz="3200" dirty="0" smtClean="0"/>
              <a:t>d) Od 40 let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1237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92696"/>
            <a:ext cx="885698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Z čeho je složen dvoukomorový parlament?</a:t>
            </a:r>
          </a:p>
          <a:p>
            <a:r>
              <a:rPr lang="cs-CZ" sz="3200" dirty="0" smtClean="0"/>
              <a:t>a) parlament, soudy</a:t>
            </a:r>
          </a:p>
          <a:p>
            <a:r>
              <a:rPr lang="cs-CZ" sz="3200" dirty="0" smtClean="0"/>
              <a:t>b) prezident, vláda</a:t>
            </a:r>
          </a:p>
          <a:p>
            <a:r>
              <a:rPr lang="cs-CZ" sz="3200" dirty="0" smtClean="0"/>
              <a:t>c) poslanecká sněmovna, senát</a:t>
            </a:r>
          </a:p>
          <a:p>
            <a:r>
              <a:rPr lang="cs-CZ" sz="3200" dirty="0" smtClean="0"/>
              <a:t>d) nejvyšší soud</a:t>
            </a:r>
          </a:p>
          <a:p>
            <a:endParaRPr lang="cs-CZ" sz="3200" dirty="0" smtClean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 Od kolika let se můžeš stát poslancem?</a:t>
            </a:r>
          </a:p>
          <a:p>
            <a:r>
              <a:rPr lang="cs-CZ" sz="3200" dirty="0" smtClean="0"/>
              <a:t>a) Od 18 let</a:t>
            </a:r>
          </a:p>
          <a:p>
            <a:r>
              <a:rPr lang="cs-CZ" sz="3200" dirty="0" smtClean="0"/>
              <a:t>b) Od 21 let</a:t>
            </a:r>
          </a:p>
          <a:p>
            <a:r>
              <a:rPr lang="cs-CZ" sz="3200" dirty="0" smtClean="0"/>
              <a:t>c) Od 30 let</a:t>
            </a:r>
          </a:p>
          <a:p>
            <a:r>
              <a:rPr lang="cs-CZ" sz="3200" dirty="0" smtClean="0"/>
              <a:t>d) Od 40 let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7297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296" y="620688"/>
            <a:ext cx="87849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 Kolik členů má parlament?</a:t>
            </a:r>
          </a:p>
          <a:p>
            <a:r>
              <a:rPr lang="cs-CZ" sz="3200" dirty="0" smtClean="0"/>
              <a:t>a) 81</a:t>
            </a:r>
          </a:p>
          <a:p>
            <a:r>
              <a:rPr lang="cs-CZ" sz="3200" dirty="0" smtClean="0"/>
              <a:t>b) 281</a:t>
            </a:r>
          </a:p>
          <a:p>
            <a:r>
              <a:rPr lang="cs-CZ" sz="3200" dirty="0" smtClean="0"/>
              <a:t>c) 150</a:t>
            </a:r>
          </a:p>
          <a:p>
            <a:r>
              <a:rPr lang="cs-CZ" sz="3200" dirty="0" smtClean="0"/>
              <a:t>d) 200</a:t>
            </a:r>
          </a:p>
          <a:p>
            <a:endParaRPr lang="cs-CZ" sz="3200" dirty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 Kdo má v ČR výkonnou moc?</a:t>
            </a:r>
          </a:p>
          <a:p>
            <a:r>
              <a:rPr lang="cs-CZ" sz="3200" dirty="0" smtClean="0"/>
              <a:t>a) Parlament</a:t>
            </a:r>
          </a:p>
          <a:p>
            <a:r>
              <a:rPr lang="cs-CZ" sz="3200" dirty="0" smtClean="0"/>
              <a:t>b) vláda a prezident</a:t>
            </a:r>
          </a:p>
          <a:p>
            <a:r>
              <a:rPr lang="cs-CZ" sz="3200" dirty="0" smtClean="0"/>
              <a:t>c) vláda</a:t>
            </a:r>
          </a:p>
          <a:p>
            <a:r>
              <a:rPr lang="cs-CZ" sz="3200" dirty="0" smtClean="0"/>
              <a:t>d) Prezident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2459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6409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9) Na kolik let se volí senátoři?</a:t>
            </a:r>
          </a:p>
          <a:p>
            <a:r>
              <a:rPr lang="pl-PL" sz="3200" dirty="0" smtClean="0"/>
              <a:t>a) Na 2 roky</a:t>
            </a:r>
          </a:p>
          <a:p>
            <a:r>
              <a:rPr lang="pl-PL" sz="3200" dirty="0" smtClean="0"/>
              <a:t>b) Na 4 roky</a:t>
            </a:r>
          </a:p>
          <a:p>
            <a:r>
              <a:rPr lang="pl-PL" sz="3200" dirty="0" smtClean="0"/>
              <a:t>c) Na 5 let</a:t>
            </a:r>
          </a:p>
          <a:p>
            <a:r>
              <a:rPr lang="pl-PL" sz="3200" dirty="0" smtClean="0"/>
              <a:t>d) Na 6 let</a:t>
            </a:r>
          </a:p>
          <a:p>
            <a:endParaRPr lang="pl-PL" sz="3200" dirty="0"/>
          </a:p>
          <a:p>
            <a:r>
              <a:rPr lang="pl-PL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10) Na kolik let se volí poslanci?</a:t>
            </a:r>
          </a:p>
          <a:p>
            <a:r>
              <a:rPr lang="pl-PL" sz="3200" dirty="0" smtClean="0"/>
              <a:t>a) Na 2 roky</a:t>
            </a:r>
          </a:p>
          <a:p>
            <a:r>
              <a:rPr lang="pl-PL" sz="3200" dirty="0" smtClean="0"/>
              <a:t>b) Na 4 roky</a:t>
            </a:r>
          </a:p>
          <a:p>
            <a:r>
              <a:rPr lang="pl-PL" sz="3200" dirty="0" smtClean="0"/>
              <a:t>c) Na 5 let</a:t>
            </a:r>
          </a:p>
          <a:p>
            <a:r>
              <a:rPr lang="pl-PL" sz="3200" dirty="0" smtClean="0"/>
              <a:t>d) Na 6 let</a:t>
            </a:r>
          </a:p>
          <a:p>
            <a:endParaRPr lang="pl-PL" sz="3200" dirty="0"/>
          </a:p>
        </p:txBody>
      </p:sp>
    </p:spTree>
    <p:extLst>
      <p:ext uri="{BB962C8B-B14F-4D97-AF65-F5344CB8AC3E}">
        <p14:creationId xmlns:p14="http://schemas.microsoft.com/office/powerpoint/2010/main" val="198926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7129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11) Do soustavy soudů v ČR </a:t>
            </a:r>
            <a:r>
              <a:rPr lang="cs-CZ" sz="32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nepatří</a:t>
            </a: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Okresní 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Krajský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Místní 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 Vrchní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Mezinárodní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 Nejvyšší soud </a:t>
            </a:r>
          </a:p>
          <a:p>
            <a:pPr marL="514350" indent="-514350">
              <a:buAutoNum type="alphaLcParenR"/>
            </a:pPr>
            <a:endParaRPr lang="cs-CZ" sz="3200" dirty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12) Musí být v ČR soudy nezávislé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Ano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Jak kdy</a:t>
            </a:r>
          </a:p>
        </p:txBody>
      </p:sp>
    </p:spTree>
    <p:extLst>
      <p:ext uri="{BB962C8B-B14F-4D97-AF65-F5344CB8AC3E}">
        <p14:creationId xmlns:p14="http://schemas.microsoft.com/office/powerpoint/2010/main" val="946564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64704"/>
            <a:ext cx="89289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13) Jak dlouhé je funkční období prezidenta?</a:t>
            </a:r>
          </a:p>
          <a:p>
            <a:r>
              <a:rPr lang="cs-CZ" sz="3200" dirty="0" smtClean="0"/>
              <a:t>a) 10 let</a:t>
            </a:r>
          </a:p>
          <a:p>
            <a:r>
              <a:rPr lang="cs-CZ" sz="3200" dirty="0" smtClean="0"/>
              <a:t>b) 6 let</a:t>
            </a:r>
          </a:p>
          <a:p>
            <a:r>
              <a:rPr lang="cs-CZ" sz="3200" dirty="0" smtClean="0"/>
              <a:t>c) 5 let</a:t>
            </a:r>
          </a:p>
          <a:p>
            <a:r>
              <a:rPr lang="cs-CZ" sz="3200" dirty="0" smtClean="0"/>
              <a:t>d) 4 roky</a:t>
            </a:r>
          </a:p>
          <a:p>
            <a:endParaRPr lang="cs-CZ" sz="3200" dirty="0"/>
          </a:p>
          <a:p>
            <a:r>
              <a:rPr lang="cs-CZ" sz="3200" dirty="0" smtClean="0"/>
              <a:t>1</a:t>
            </a:r>
            <a:r>
              <a:rPr lang="cs-CZ" sz="3200" b="1" i="1" u="sng" dirty="0" smtClean="0"/>
              <a:t>4) Kdo tvoří vládu?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prezident, parlament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Senát, poslanecká sněmovna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premiér, místopředsedové vlády a ministři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7147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15) Demokracie </a:t>
            </a:r>
            <a:r>
              <a:rPr lang="cs-CZ" sz="32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nezaručuje</a:t>
            </a: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všem občanům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základní práva</a:t>
            </a:r>
          </a:p>
          <a:p>
            <a:pPr marL="514350" indent="-514350">
              <a:buAutoNum type="alphaLcParenR"/>
            </a:pPr>
            <a:r>
              <a:rPr lang="cs-CZ" sz="3200" dirty="0"/>
              <a:t>b</a:t>
            </a:r>
            <a:r>
              <a:rPr lang="cs-CZ" sz="3200" dirty="0" smtClean="0"/>
              <a:t>eztrestnost před zákony</a:t>
            </a:r>
          </a:p>
          <a:p>
            <a:r>
              <a:rPr lang="cs-CZ" sz="3200" dirty="0" smtClean="0"/>
              <a:t>c) svobodu</a:t>
            </a:r>
          </a:p>
          <a:p>
            <a:r>
              <a:rPr lang="cs-CZ" sz="3200" dirty="0" smtClean="0"/>
              <a:t>d) </a:t>
            </a:r>
            <a:r>
              <a:rPr lang="cs-CZ" sz="3200" dirty="0"/>
              <a:t>m</a:t>
            </a:r>
            <a:r>
              <a:rPr lang="cs-CZ" sz="3200" dirty="0" smtClean="0"/>
              <a:t>ožnost dělat si co chci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0607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KONEC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ZKONTROLUJ SI PODPIS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Zadní seberou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94256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849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1x) 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 ČR dělíme státní moc?</a:t>
            </a:r>
          </a:p>
          <a:p>
            <a:r>
              <a:rPr lang="cs-CZ" sz="3200" dirty="0">
                <a:solidFill>
                  <a:prstClr val="black"/>
                </a:solidFill>
              </a:rPr>
              <a:t>a) výkonná, zákonodárná, parlamentní</a:t>
            </a:r>
          </a:p>
          <a:p>
            <a:r>
              <a:rPr lang="cs-CZ" sz="3200" dirty="0">
                <a:solidFill>
                  <a:prstClr val="black"/>
                </a:solidFill>
              </a:rPr>
              <a:t>b) výkonná, zákonná, procesní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soudní, zákonodárná, prezidentská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výkonná, zákonodárná, soudní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2x) 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rozdělujeme na?</a:t>
            </a:r>
          </a:p>
          <a:p>
            <a:r>
              <a:rPr lang="cs-CZ" sz="3200" dirty="0">
                <a:solidFill>
                  <a:prstClr val="black"/>
                </a:solidFill>
              </a:rPr>
              <a:t>a) Samosprávní celky</a:t>
            </a:r>
          </a:p>
          <a:p>
            <a:r>
              <a:rPr lang="cs-CZ" sz="3200" dirty="0">
                <a:solidFill>
                  <a:prstClr val="black"/>
                </a:solidFill>
              </a:rPr>
              <a:t>b) 14 krajů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145 okresů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nerozdělujeme</a:t>
            </a:r>
          </a:p>
        </p:txBody>
      </p:sp>
    </p:spTree>
    <p:extLst>
      <p:ext uri="{BB962C8B-B14F-4D97-AF65-F5344CB8AC3E}">
        <p14:creationId xmlns:p14="http://schemas.microsoft.com/office/powerpoint/2010/main" val="213554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87849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3x) 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má v ČR zákonodárnou moc?</a:t>
            </a:r>
          </a:p>
          <a:p>
            <a:r>
              <a:rPr lang="cs-CZ" sz="3200" dirty="0">
                <a:solidFill>
                  <a:prstClr val="black"/>
                </a:solidFill>
              </a:rPr>
              <a:t>a) Parlament</a:t>
            </a:r>
          </a:p>
          <a:p>
            <a:r>
              <a:rPr lang="cs-CZ" sz="3200" dirty="0">
                <a:solidFill>
                  <a:prstClr val="black"/>
                </a:solidFill>
              </a:rPr>
              <a:t>b) Vláda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Prezident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Nejvyšší soud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prstClr val="black"/>
                </a:solidFill>
              </a:rPr>
              <a:t>4x) </a:t>
            </a:r>
            <a:r>
              <a:rPr lang="cs-CZ" sz="3200" b="1" i="1" u="sng" dirty="0">
                <a:solidFill>
                  <a:prstClr val="black"/>
                </a:solidFill>
              </a:rPr>
              <a:t>Od kolika let se můžeš stát senátorem?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a) Od </a:t>
            </a:r>
            <a:r>
              <a:rPr lang="cs-CZ" sz="3200" dirty="0">
                <a:solidFill>
                  <a:prstClr val="black"/>
                </a:solidFill>
              </a:rPr>
              <a:t>18 let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b) Od </a:t>
            </a:r>
            <a:r>
              <a:rPr lang="cs-CZ" sz="3200" dirty="0">
                <a:solidFill>
                  <a:prstClr val="black"/>
                </a:solidFill>
              </a:rPr>
              <a:t>21 let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c) Od </a:t>
            </a:r>
            <a:r>
              <a:rPr lang="cs-CZ" sz="3200" dirty="0">
                <a:solidFill>
                  <a:prstClr val="black"/>
                </a:solidFill>
              </a:rPr>
              <a:t>30 let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d) Od </a:t>
            </a:r>
            <a:r>
              <a:rPr lang="cs-CZ" sz="3200" dirty="0">
                <a:solidFill>
                  <a:prstClr val="black"/>
                </a:solidFill>
              </a:rPr>
              <a:t>40 let</a:t>
            </a:r>
          </a:p>
        </p:txBody>
      </p:sp>
    </p:spTree>
    <p:extLst>
      <p:ext uri="{BB962C8B-B14F-4D97-AF65-F5344CB8AC3E}">
        <p14:creationId xmlns:p14="http://schemas.microsoft.com/office/powerpoint/2010/main" val="306445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92696"/>
            <a:ext cx="885698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5x) </a:t>
            </a:r>
            <a:r>
              <a:rPr lang="cs-CZ" sz="32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čeho je složen dvoukomorový parlament?</a:t>
            </a:r>
          </a:p>
          <a:p>
            <a:r>
              <a:rPr lang="cs-CZ" sz="3200" dirty="0">
                <a:solidFill>
                  <a:prstClr val="black"/>
                </a:solidFill>
              </a:rPr>
              <a:t>a) parlament, soudy</a:t>
            </a:r>
          </a:p>
          <a:p>
            <a:r>
              <a:rPr lang="cs-CZ" sz="3200" dirty="0">
                <a:solidFill>
                  <a:prstClr val="black"/>
                </a:solidFill>
              </a:rPr>
              <a:t>b) prezident, vláda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poslanecká sněmovna, senát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nejvyšší soud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6x) 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kolika let se můžeš stát poslancem?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a) Od </a:t>
            </a:r>
            <a:r>
              <a:rPr lang="cs-CZ" sz="3200" dirty="0">
                <a:solidFill>
                  <a:prstClr val="black"/>
                </a:solidFill>
              </a:rPr>
              <a:t>18 let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b) Od </a:t>
            </a:r>
            <a:r>
              <a:rPr lang="cs-CZ" sz="3200" dirty="0">
                <a:solidFill>
                  <a:prstClr val="black"/>
                </a:solidFill>
              </a:rPr>
              <a:t>21 let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c) Od </a:t>
            </a:r>
            <a:r>
              <a:rPr lang="cs-CZ" sz="3200" dirty="0">
                <a:solidFill>
                  <a:prstClr val="black"/>
                </a:solidFill>
              </a:rPr>
              <a:t>30 let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d) Od </a:t>
            </a:r>
            <a:r>
              <a:rPr lang="cs-CZ" sz="3200" dirty="0">
                <a:solidFill>
                  <a:prstClr val="black"/>
                </a:solidFill>
              </a:rPr>
              <a:t>40 let</a:t>
            </a:r>
          </a:p>
        </p:txBody>
      </p:sp>
    </p:spTree>
    <p:extLst>
      <p:ext uri="{BB962C8B-B14F-4D97-AF65-F5344CB8AC3E}">
        <p14:creationId xmlns:p14="http://schemas.microsoft.com/office/powerpoint/2010/main" val="1309607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296" y="620688"/>
            <a:ext cx="87849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7x) 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členů má parlament?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a) 81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b) 281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c) 150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d) 200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8x) 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má v ČR výkonnou moc?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a) Parlament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b) vláda </a:t>
            </a:r>
            <a:r>
              <a:rPr lang="cs-CZ" sz="3200" dirty="0">
                <a:solidFill>
                  <a:prstClr val="black"/>
                </a:solidFill>
              </a:rPr>
              <a:t>a prezident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c) vláda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d) Prezident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77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6409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9x) </a:t>
            </a:r>
            <a:r>
              <a:rPr lang="pl-PL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kolik let se volí senátoři?</a:t>
            </a:r>
          </a:p>
          <a:p>
            <a:r>
              <a:rPr lang="pl-PL" sz="3200" dirty="0">
                <a:solidFill>
                  <a:prstClr val="black"/>
                </a:solidFill>
              </a:rPr>
              <a:t>a) Na 2 roky</a:t>
            </a:r>
          </a:p>
          <a:p>
            <a:r>
              <a:rPr lang="pl-PL" sz="3200" dirty="0">
                <a:solidFill>
                  <a:prstClr val="black"/>
                </a:solidFill>
              </a:rPr>
              <a:t>b) Na 4 roky</a:t>
            </a:r>
          </a:p>
          <a:p>
            <a:r>
              <a:rPr lang="pl-PL" sz="3200" dirty="0">
                <a:solidFill>
                  <a:prstClr val="black"/>
                </a:solidFill>
              </a:rPr>
              <a:t>c) Na 5 let</a:t>
            </a:r>
          </a:p>
          <a:p>
            <a:r>
              <a:rPr lang="pl-PL" sz="3200" dirty="0">
                <a:solidFill>
                  <a:prstClr val="black"/>
                </a:solidFill>
              </a:rPr>
              <a:t>d) Na 6 let</a:t>
            </a:r>
          </a:p>
          <a:p>
            <a:endParaRPr lang="pl-PL" sz="3200" dirty="0">
              <a:solidFill>
                <a:prstClr val="black"/>
              </a:solidFill>
            </a:endParaRPr>
          </a:p>
          <a:p>
            <a:r>
              <a:rPr lang="pl-PL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10x) </a:t>
            </a:r>
            <a:r>
              <a:rPr lang="pl-PL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kolik let se volí poslanci?</a:t>
            </a:r>
          </a:p>
          <a:p>
            <a:r>
              <a:rPr lang="pl-PL" sz="3200" dirty="0">
                <a:solidFill>
                  <a:prstClr val="black"/>
                </a:solidFill>
              </a:rPr>
              <a:t>a) Na 2 roky</a:t>
            </a:r>
          </a:p>
          <a:p>
            <a:r>
              <a:rPr lang="pl-PL" sz="3200" dirty="0">
                <a:solidFill>
                  <a:prstClr val="black"/>
                </a:solidFill>
              </a:rPr>
              <a:t>b) Na 4 roky</a:t>
            </a:r>
          </a:p>
          <a:p>
            <a:r>
              <a:rPr lang="pl-PL" sz="3200" dirty="0">
                <a:solidFill>
                  <a:prstClr val="black"/>
                </a:solidFill>
              </a:rPr>
              <a:t>c) Na 5 let</a:t>
            </a:r>
          </a:p>
          <a:p>
            <a:r>
              <a:rPr lang="pl-PL" sz="3200" dirty="0">
                <a:solidFill>
                  <a:prstClr val="black"/>
                </a:solidFill>
              </a:rPr>
              <a:t>d) Na 6 let</a:t>
            </a:r>
          </a:p>
          <a:p>
            <a:endParaRPr lang="pl-PL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257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7129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11x) 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soustavy soudů v ČR </a:t>
            </a:r>
            <a:r>
              <a:rPr lang="cs-CZ" sz="3200" b="1" i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nepatří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Okresní 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Krajský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Místní 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 Vrchní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Mezinárodní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 Nejvyšší soud </a:t>
            </a:r>
          </a:p>
          <a:p>
            <a:pPr marL="514350" indent="-514350">
              <a:buFontTx/>
              <a:buAutoNum type="alphaLcParenR"/>
            </a:pPr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12x) </a:t>
            </a:r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 být v ČR soudy nezávislé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Ano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Ne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Jak kdy</a:t>
            </a:r>
          </a:p>
        </p:txBody>
      </p:sp>
    </p:spTree>
    <p:extLst>
      <p:ext uri="{BB962C8B-B14F-4D97-AF65-F5344CB8AC3E}">
        <p14:creationId xmlns:p14="http://schemas.microsoft.com/office/powerpoint/2010/main" val="969558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64704"/>
            <a:ext cx="89289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13x) </a:t>
            </a:r>
            <a:r>
              <a:rPr lang="cs-CZ" sz="32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dlouhé je funkční období prezidenta?</a:t>
            </a:r>
          </a:p>
          <a:p>
            <a:r>
              <a:rPr lang="cs-CZ" sz="3200" dirty="0">
                <a:solidFill>
                  <a:prstClr val="black"/>
                </a:solidFill>
              </a:rPr>
              <a:t>a) 10 let</a:t>
            </a:r>
          </a:p>
          <a:p>
            <a:r>
              <a:rPr lang="cs-CZ" sz="3200" dirty="0">
                <a:solidFill>
                  <a:prstClr val="black"/>
                </a:solidFill>
              </a:rPr>
              <a:t>b) 6 let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5 let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4 roky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prstClr val="black"/>
                </a:solidFill>
              </a:rPr>
              <a:t>14x) </a:t>
            </a:r>
            <a:r>
              <a:rPr lang="cs-CZ" sz="3200" b="1" i="1" u="sng" dirty="0">
                <a:solidFill>
                  <a:prstClr val="black"/>
                </a:solidFill>
              </a:rPr>
              <a:t>Kdo tvoří vládu?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prezident, parlament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Senát, poslanecká sněmovna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premiér, místopředsedové vlády a ministři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59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15x) </a:t>
            </a:r>
            <a:r>
              <a:rPr lang="cs-CZ" sz="32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Demokracie </a:t>
            </a:r>
            <a:r>
              <a:rPr lang="cs-CZ" sz="3200" i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nezaručuje</a:t>
            </a:r>
            <a:r>
              <a:rPr lang="cs-CZ" sz="32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všem občanům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základní práva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beztrestnost před zákony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svobodu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možnost dělat si co chci</a:t>
            </a:r>
          </a:p>
        </p:txBody>
      </p:sp>
    </p:spTree>
    <p:extLst>
      <p:ext uri="{BB962C8B-B14F-4D97-AF65-F5344CB8AC3E}">
        <p14:creationId xmlns:p14="http://schemas.microsoft.com/office/powerpoint/2010/main" val="421544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4249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1-d		6-b		11-c,e</a:t>
            </a:r>
          </a:p>
          <a:p>
            <a:r>
              <a:rPr lang="cs-CZ" sz="3200" dirty="0" smtClean="0"/>
              <a:t>2-b		7-b		12-a</a:t>
            </a:r>
          </a:p>
          <a:p>
            <a:r>
              <a:rPr lang="cs-CZ" sz="3200" dirty="0" smtClean="0"/>
              <a:t>3-a		8-b		13-c</a:t>
            </a:r>
          </a:p>
          <a:p>
            <a:r>
              <a:rPr lang="cs-CZ" sz="3200" dirty="0" smtClean="0"/>
              <a:t>4-d		9-d		14-c</a:t>
            </a:r>
          </a:p>
          <a:p>
            <a:r>
              <a:rPr lang="cs-CZ" sz="3200" dirty="0" smtClean="0"/>
              <a:t>5-c		10-b		15-b,d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88989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16832"/>
            <a:ext cx="86409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10.12.2011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4857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000">
        <p:pull/>
        <p:sndAc>
          <p:stSnd>
            <p:snd r:embed="rId2" name="cashreg.wav"/>
          </p:stSnd>
        </p:sndAc>
      </p:transition>
    </mc:Choice>
    <mc:Fallback xmlns="">
      <p:transition spd="slow" advTm="35000">
        <p:pull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91</TotalTime>
  <Words>796</Words>
  <Application>Microsoft Office PowerPoint</Application>
  <PresentationFormat>Předvádění na obrazovce (4:3)</PresentationFormat>
  <Paragraphs>182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Přehlednost</vt:lpstr>
      <vt:lpstr>Motiv systému Office</vt:lpstr>
      <vt:lpstr>Název školy: ZŠ Klášterec nad Ohří, Krátká 676 Autor: Mgr. Veronika Kubincová Název materiálu: VY_32_INOVACE_15_10_Test státní moc Číslo projektu: CZ.1.07/1.4.00/21.1115  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15</cp:revision>
  <dcterms:created xsi:type="dcterms:W3CDTF">2011-12-03T21:29:18Z</dcterms:created>
  <dcterms:modified xsi:type="dcterms:W3CDTF">2012-02-07T10:26:47Z</dcterms:modified>
</cp:coreProperties>
</file>