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64" r:id="rId5"/>
    <p:sldId id="265" r:id="rId6"/>
    <p:sldId id="266" r:id="rId7"/>
    <p:sldId id="268" r:id="rId8"/>
    <p:sldId id="267" r:id="rId9"/>
    <p:sldId id="269" r:id="rId10"/>
    <p:sldId id="263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290" y="1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C60810-606B-4DEE-8313-398AB432D11E}" type="datetimeFigureOut">
              <a:rPr lang="cs-CZ" smtClean="0"/>
              <a:pPr/>
              <a:t>17.7.2014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A431C9-0CC8-48A6-BCCE-EF3A805C4CB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890785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A431C9-0CC8-48A6-BCCE-EF3A805C4CB7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069726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17.7.2014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17.7.2014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17.7.2014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17.7.2014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17.7.2014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17.7.2014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17.7.2014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17.7.2014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17.7.2014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17.7.2014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17.7.2014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BB6705-9AD9-492F-BC7F-290BF935B7A7}" type="datetimeFigureOut">
              <a:rPr lang="cs-CZ" smtClean="0"/>
              <a:pPr/>
              <a:t>17.7.2014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28728" y="4929198"/>
            <a:ext cx="6086475" cy="15573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14348" y="642918"/>
            <a:ext cx="7772400" cy="1470025"/>
          </a:xfrm>
        </p:spPr>
        <p:txBody>
          <a:bodyPr/>
          <a:lstStyle/>
          <a:p>
            <a:r>
              <a:rPr lang="cs-CZ" b="1" dirty="0"/>
              <a:t>DUM - Digitální Učební Materiál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00100" y="2571744"/>
            <a:ext cx="7215238" cy="4000528"/>
          </a:xfrm>
        </p:spPr>
        <p:txBody>
          <a:bodyPr>
            <a:normAutofit lnSpcReduction="10000"/>
          </a:bodyPr>
          <a:lstStyle/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r>
              <a:rPr lang="cs-CZ" sz="800" dirty="0" smtClean="0"/>
              <a:t>Tento </a:t>
            </a:r>
            <a:r>
              <a:rPr lang="cs-CZ" sz="800" dirty="0"/>
              <a:t>projekt je spolufinancován Evropským sociálním fondem a státním rozpočtem České republiky.</a:t>
            </a:r>
          </a:p>
          <a:p>
            <a:endParaRPr lang="cs-CZ" dirty="0"/>
          </a:p>
        </p:txBody>
      </p:sp>
      <p:pic>
        <p:nvPicPr>
          <p:cNvPr id="4" name="Obrázek 3" descr="C:\Users\Maruška\Desktop\logo_barevne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43306" y="1785926"/>
            <a:ext cx="165735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/>
          <p:nvPr/>
        </p:nvSpPr>
        <p:spPr>
          <a:xfrm>
            <a:off x="1000100" y="2786058"/>
            <a:ext cx="74866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cs-CZ" sz="2000" b="1" dirty="0" smtClean="0"/>
              <a:t>Registrační číslo: </a:t>
            </a:r>
            <a:r>
              <a:rPr lang="cs-CZ" sz="2000" dirty="0" smtClean="0"/>
              <a:t>CZ.1.07/1.5.00/34.1012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cs-CZ" b="1" dirty="0" smtClean="0"/>
              <a:t>Šablona:</a:t>
            </a:r>
            <a:r>
              <a:rPr lang="cs-CZ" dirty="0" smtClean="0"/>
              <a:t> III/2                                                   </a:t>
            </a:r>
            <a:r>
              <a:rPr lang="cs-CZ" b="1" dirty="0" smtClean="0"/>
              <a:t>Sada: VY_32_INOVACE_A6_31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cs-CZ" b="1" dirty="0" smtClean="0"/>
              <a:t>Datum ověření ve výuce: 12. 12. 2013            Třída:  H – 2TA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8516" y="399329"/>
            <a:ext cx="8229600" cy="1143000"/>
          </a:xfrm>
        </p:spPr>
        <p:txBody>
          <a:bodyPr/>
          <a:lstStyle/>
          <a:p>
            <a:r>
              <a:rPr lang="cs-CZ" b="1" dirty="0" smtClean="0"/>
              <a:t>DUM - Digitální Učební Materiál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7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b="1" dirty="0" smtClean="0"/>
              <a:t>Tematická oblast:   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Truhlář</a:t>
            </a:r>
          </a:p>
          <a:p>
            <a:pPr>
              <a:buNone/>
            </a:pPr>
            <a:r>
              <a:rPr lang="cs-CZ" b="1" dirty="0" smtClean="0"/>
              <a:t>Předmět:                  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Anglický jazyk</a:t>
            </a:r>
          </a:p>
          <a:p>
            <a:pPr>
              <a:buNone/>
            </a:pPr>
            <a:r>
              <a:rPr lang="cs-CZ" b="1" dirty="0" smtClean="0"/>
              <a:t>Ročník:                      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2. ročník</a:t>
            </a:r>
          </a:p>
          <a:p>
            <a:pPr marL="3043238" indent="-3043238">
              <a:buNone/>
            </a:pPr>
            <a:r>
              <a:rPr lang="cs-CZ" b="1" dirty="0" smtClean="0"/>
              <a:t>Klíčová slova:           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jižní Čechy,  </a:t>
            </a:r>
            <a:r>
              <a:rPr lang="cs-CZ" b="1" dirty="0" err="1" smtClean="0">
                <a:solidFill>
                  <a:schemeClr val="accent1">
                    <a:lumMod val="75000"/>
                  </a:schemeClr>
                </a:solidFill>
              </a:rPr>
              <a:t>South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 Bohemia, </a:t>
            </a:r>
            <a:r>
              <a:rPr lang="cs-CZ" b="1" dirty="0" err="1" smtClean="0">
                <a:solidFill>
                  <a:schemeClr val="accent1">
                    <a:lumMod val="75000"/>
                  </a:schemeClr>
                </a:solidFill>
              </a:rPr>
              <a:t>Holašovice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,   </a:t>
            </a:r>
            <a:r>
              <a:rPr lang="cs-CZ" b="1" dirty="0" err="1" smtClean="0">
                <a:solidFill>
                  <a:schemeClr val="accent1">
                    <a:lumMod val="75000"/>
                  </a:schemeClr>
                </a:solidFill>
              </a:rPr>
              <a:t>Landštejn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,  Lipno, Zlatá Koruna</a:t>
            </a:r>
            <a:endParaRPr lang="cs-CZ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None/>
            </a:pPr>
            <a:r>
              <a:rPr lang="cs-CZ" b="1" dirty="0" smtClean="0"/>
              <a:t>Jméno autora:         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Mgr. Pavla </a:t>
            </a:r>
            <a:r>
              <a:rPr lang="cs-CZ" b="1" dirty="0" err="1" smtClean="0">
                <a:solidFill>
                  <a:schemeClr val="accent1">
                    <a:lumMod val="75000"/>
                  </a:schemeClr>
                </a:solidFill>
              </a:rPr>
              <a:t>Dřevikovská</a:t>
            </a:r>
            <a:endParaRPr lang="cs-CZ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None/>
            </a:pPr>
            <a:r>
              <a:rPr lang="cs-CZ" b="1" dirty="0" smtClean="0"/>
              <a:t>Škola:</a:t>
            </a:r>
            <a:r>
              <a:rPr lang="cs-CZ" dirty="0" smtClean="0"/>
              <a:t> 	</a:t>
            </a:r>
            <a:r>
              <a:rPr lang="cs-CZ" sz="2400" b="1" dirty="0" smtClean="0">
                <a:solidFill>
                  <a:schemeClr val="tx2"/>
                </a:solidFill>
              </a:rPr>
              <a:t>Střední </a:t>
            </a:r>
            <a:r>
              <a:rPr lang="cs-CZ" sz="2400" b="1" dirty="0">
                <a:solidFill>
                  <a:schemeClr val="tx2"/>
                </a:solidFill>
              </a:rPr>
              <a:t>odborné učiliště, </a:t>
            </a:r>
            <a:r>
              <a:rPr lang="cs-CZ" sz="2400" b="1" dirty="0" err="1">
                <a:solidFill>
                  <a:schemeClr val="tx2"/>
                </a:solidFill>
              </a:rPr>
              <a:t>Lišov</a:t>
            </a:r>
            <a:r>
              <a:rPr lang="cs-CZ" sz="2400" b="1" dirty="0">
                <a:solidFill>
                  <a:schemeClr val="tx2"/>
                </a:solidFill>
              </a:rPr>
              <a:t/>
            </a:r>
            <a:br>
              <a:rPr lang="cs-CZ" sz="2400" b="1" dirty="0">
                <a:solidFill>
                  <a:schemeClr val="tx2"/>
                </a:solidFill>
              </a:rPr>
            </a:br>
            <a:r>
              <a:rPr lang="cs-CZ" sz="2400" b="1" dirty="0">
                <a:solidFill>
                  <a:schemeClr val="tx2"/>
                </a:solidFill>
              </a:rPr>
              <a:t>	</a:t>
            </a:r>
            <a:r>
              <a:rPr lang="cs-CZ" sz="2400" b="1" dirty="0" smtClean="0">
                <a:solidFill>
                  <a:schemeClr val="tx2"/>
                </a:solidFill>
              </a:rPr>
              <a:t>	tř</a:t>
            </a:r>
            <a:r>
              <a:rPr lang="cs-CZ" sz="2400" b="1" dirty="0">
                <a:solidFill>
                  <a:schemeClr val="tx2"/>
                </a:solidFill>
              </a:rPr>
              <a:t>. 5. května 3</a:t>
            </a:r>
          </a:p>
          <a:p>
            <a:pPr>
              <a:buNone/>
            </a:pPr>
            <a:r>
              <a:rPr lang="cs-CZ" sz="2400" b="1" dirty="0">
                <a:solidFill>
                  <a:schemeClr val="tx2"/>
                </a:solidFill>
              </a:rPr>
              <a:t>		</a:t>
            </a:r>
            <a:r>
              <a:rPr lang="cs-CZ" sz="2400" b="1" dirty="0" smtClean="0">
                <a:solidFill>
                  <a:schemeClr val="tx2"/>
                </a:solidFill>
              </a:rPr>
              <a:t>	373 </a:t>
            </a:r>
            <a:r>
              <a:rPr lang="cs-CZ" sz="2400" b="1" dirty="0">
                <a:solidFill>
                  <a:schemeClr val="tx2"/>
                </a:solidFill>
              </a:rPr>
              <a:t>72 </a:t>
            </a:r>
            <a:r>
              <a:rPr lang="cs-CZ" sz="2400" b="1" dirty="0" err="1">
                <a:solidFill>
                  <a:schemeClr val="tx2"/>
                </a:solidFill>
              </a:rPr>
              <a:t>Lišov</a:t>
            </a:r>
            <a:endParaRPr lang="cs-CZ" sz="2400" b="1" dirty="0">
              <a:solidFill>
                <a:schemeClr val="tx2"/>
              </a:solidFill>
            </a:endParaRPr>
          </a:p>
          <a:p>
            <a:pPr>
              <a:buNone/>
            </a:pPr>
            <a:r>
              <a:rPr lang="cs-CZ" sz="2400" b="1" dirty="0">
                <a:solidFill>
                  <a:schemeClr val="tx2"/>
                </a:solidFill>
              </a:rPr>
              <a:t>		</a:t>
            </a:r>
            <a:r>
              <a:rPr lang="cs-CZ" sz="2400" b="1" dirty="0" smtClean="0">
                <a:solidFill>
                  <a:schemeClr val="tx2"/>
                </a:solidFill>
              </a:rPr>
              <a:t>	IČO</a:t>
            </a:r>
            <a:r>
              <a:rPr lang="cs-CZ" sz="2400" b="1" dirty="0">
                <a:solidFill>
                  <a:schemeClr val="tx2"/>
                </a:solidFill>
              </a:rPr>
              <a:t>: 75050111	REDIZO: </a:t>
            </a:r>
            <a:r>
              <a:rPr lang="cs-CZ" sz="2400" b="1" dirty="0" smtClean="0">
                <a:solidFill>
                  <a:schemeClr val="tx2"/>
                </a:solidFill>
              </a:rPr>
              <a:t>651023599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40000"/>
              <a:lumOff val="60000"/>
            </a:schemeClr>
          </a:solidFill>
        </p:spPr>
        <p:txBody>
          <a:bodyPr/>
          <a:lstStyle/>
          <a:p>
            <a:r>
              <a:rPr lang="en-GB" b="1" dirty="0" smtClean="0"/>
              <a:t>South Bohemia</a:t>
            </a:r>
            <a:endParaRPr lang="en-GB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96470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dirty="0" smtClean="0"/>
              <a:t>South Bohemia is known as a land of fishponds</a:t>
            </a:r>
            <a:r>
              <a:rPr lang="cs-CZ" dirty="0" smtClean="0"/>
              <a:t>. </a:t>
            </a:r>
            <a:endParaRPr lang="en-GB" dirty="0"/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457200" y="5352277"/>
            <a:ext cx="8229600" cy="110772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en-GB" sz="2400" dirty="0" smtClean="0"/>
              <a:t>But there are many historical </a:t>
            </a:r>
            <a:r>
              <a:rPr lang="en-GB" sz="2400" dirty="0" err="1" smtClean="0"/>
              <a:t>monum</a:t>
            </a:r>
            <a:r>
              <a:rPr lang="cs-CZ" sz="2400" dirty="0" smtClean="0"/>
              <a:t>e</a:t>
            </a:r>
            <a:r>
              <a:rPr lang="en-GB" sz="2400" dirty="0" err="1" smtClean="0"/>
              <a:t>nts</a:t>
            </a:r>
            <a:r>
              <a:rPr lang="en-GB" sz="2400" dirty="0" smtClean="0"/>
              <a:t>, castles, monastery,</a:t>
            </a:r>
          </a:p>
          <a:p>
            <a:pPr marL="0" indent="0" algn="ctr">
              <a:buFont typeface="Arial" pitchFamily="34" charset="0"/>
              <a:buNone/>
            </a:pPr>
            <a:r>
              <a:rPr lang="en-GB" sz="2400" dirty="0" smtClean="0"/>
              <a:t>Old town, recreational centres, large forests and beautiful sceneries.</a:t>
            </a:r>
            <a:endParaRPr lang="en-GB" sz="2400" dirty="0"/>
          </a:p>
        </p:txBody>
      </p:sp>
      <p:pic>
        <p:nvPicPr>
          <p:cNvPr id="1026" name="Picture 2" descr="https://upload.wikimedia.org/wikipedia/commons/5/50/2004_Jihocesky_kraj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228033"/>
            <a:ext cx="5472608" cy="3147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5652120" y="2204863"/>
            <a:ext cx="2880320" cy="83099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Area: </a:t>
            </a:r>
            <a:r>
              <a:rPr lang="cs-CZ" sz="2400" dirty="0"/>
              <a:t>10 056 km² </a:t>
            </a:r>
            <a:endParaRPr lang="cs-CZ" sz="2400" dirty="0" smtClean="0"/>
          </a:p>
          <a:p>
            <a:r>
              <a:rPr lang="en-GB" sz="2400" dirty="0" smtClean="0"/>
              <a:t>Population</a:t>
            </a:r>
            <a:r>
              <a:rPr lang="cs-CZ" sz="2400" dirty="0" smtClean="0"/>
              <a:t>: </a:t>
            </a:r>
            <a:r>
              <a:rPr lang="cs-CZ" sz="2400" dirty="0"/>
              <a:t>637 </a:t>
            </a:r>
            <a:r>
              <a:rPr lang="cs-CZ" sz="2400" dirty="0" smtClean="0"/>
              <a:t>460</a:t>
            </a:r>
            <a:endParaRPr lang="cs-CZ" sz="2400" dirty="0"/>
          </a:p>
        </p:txBody>
      </p:sp>
      <p:cxnSp>
        <p:nvCxnSpPr>
          <p:cNvPr id="8" name="Přímá spojovací šipka 7"/>
          <p:cNvCxnSpPr/>
          <p:nvPr/>
        </p:nvCxnSpPr>
        <p:spPr>
          <a:xfrm flipH="1">
            <a:off x="3131840" y="2996952"/>
            <a:ext cx="2520280" cy="1512168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  <a:solidFill>
            <a:schemeClr val="accent3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b="1" dirty="0" smtClean="0"/>
              <a:t>Holašovice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1" y="1349794"/>
            <a:ext cx="3250704" cy="373539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dirty="0" smtClean="0"/>
              <a:t>This small village  was entered in the UNESCO list in 1998. </a:t>
            </a:r>
          </a:p>
          <a:p>
            <a:pPr marL="0" indent="0" algn="ctr">
              <a:buNone/>
            </a:pPr>
            <a:r>
              <a:rPr lang="en-GB" dirty="0" smtClean="0"/>
              <a:t>There is unique set of folk barque architecture. </a:t>
            </a:r>
            <a:endParaRPr lang="en-GB" dirty="0"/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457200" y="4810709"/>
            <a:ext cx="4619947" cy="6766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en-GB" dirty="0"/>
          </a:p>
        </p:txBody>
      </p:sp>
      <p:pic>
        <p:nvPicPr>
          <p:cNvPr id="2050" name="Picture 2" descr="https://upload.wikimedia.org/wikipedia/commons/thumb/7/79/Hola%C5%A1ovice.jpg/800px-Hola%C5%A1ovic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47873" y="1572423"/>
            <a:ext cx="5073173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57200" y="5382862"/>
            <a:ext cx="842493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Every July there are celebrations </a:t>
            </a:r>
            <a:r>
              <a:rPr lang="en-GB" sz="3200" dirty="0" err="1" smtClean="0"/>
              <a:t>Selské</a:t>
            </a:r>
            <a:r>
              <a:rPr lang="en-GB" sz="3200" dirty="0" smtClean="0"/>
              <a:t> </a:t>
            </a:r>
            <a:r>
              <a:rPr lang="en-GB" sz="3200" dirty="0" err="1" smtClean="0"/>
              <a:t>slavnosti</a:t>
            </a:r>
            <a:r>
              <a:rPr lang="en-GB" sz="3200" dirty="0" smtClean="0"/>
              <a:t>  with folk craftspeople and  artists.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xmlns="" val="474945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  <a:solidFill>
            <a:schemeClr val="accent4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b="1" dirty="0" smtClean="0"/>
              <a:t>Zlatá Koruna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56792"/>
            <a:ext cx="4454886" cy="67667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dirty="0" smtClean="0"/>
              <a:t>This large Cistercian monastery was established in 1263 by the Bohemian king </a:t>
            </a:r>
            <a:r>
              <a:rPr lang="en-GB" dirty="0" err="1" smtClean="0"/>
              <a:t>Přemysl</a:t>
            </a:r>
            <a:r>
              <a:rPr lang="en-GB" dirty="0" smtClean="0"/>
              <a:t> </a:t>
            </a:r>
            <a:r>
              <a:rPr lang="en-GB" dirty="0" err="1" smtClean="0"/>
              <a:t>Otakar</a:t>
            </a:r>
            <a:r>
              <a:rPr lang="en-GB" dirty="0" smtClean="0"/>
              <a:t> II. </a:t>
            </a:r>
          </a:p>
          <a:p>
            <a:pPr marL="0" indent="0" algn="ctr">
              <a:buNone/>
            </a:pPr>
            <a:r>
              <a:rPr lang="en-GB" dirty="0" smtClean="0"/>
              <a:t>In the gothic monastery der is </a:t>
            </a:r>
            <a:r>
              <a:rPr lang="en-GB" dirty="0" err="1" smtClean="0"/>
              <a:t>kaple</a:t>
            </a:r>
            <a:r>
              <a:rPr lang="en-GB" dirty="0" smtClean="0"/>
              <a:t> </a:t>
            </a:r>
            <a:r>
              <a:rPr lang="en-GB" dirty="0" err="1" smtClean="0"/>
              <a:t>Andělů</a:t>
            </a:r>
            <a:r>
              <a:rPr lang="en-GB" dirty="0" smtClean="0"/>
              <a:t> </a:t>
            </a:r>
            <a:r>
              <a:rPr lang="en-GB" dirty="0" err="1" smtClean="0"/>
              <a:t>strážných</a:t>
            </a:r>
            <a:r>
              <a:rPr lang="en-GB" dirty="0" smtClean="0"/>
              <a:t>, the copy of Saint </a:t>
            </a:r>
            <a:r>
              <a:rPr lang="en-GB" dirty="0" err="1" smtClean="0"/>
              <a:t>Chapelle</a:t>
            </a:r>
            <a:r>
              <a:rPr lang="en-GB" dirty="0" smtClean="0"/>
              <a:t> in Paris.</a:t>
            </a:r>
            <a:endParaRPr lang="en-GB" dirty="0"/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467544" y="5320090"/>
            <a:ext cx="8229600" cy="113324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en-GB" dirty="0" smtClean="0"/>
              <a:t>.</a:t>
            </a:r>
            <a:endParaRPr lang="en-GB" dirty="0"/>
          </a:p>
        </p:txBody>
      </p:sp>
      <p:pic>
        <p:nvPicPr>
          <p:cNvPr id="3074" name="Picture 2" descr="https://upload.wikimedia.org/wikipedia/commons/thumb/8/8b/Zlata_koruna.JPG/1920px-Zlata_koruna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7545" t="-3116" r="-4765" b="8748"/>
          <a:stretch/>
        </p:blipFill>
        <p:spPr bwMode="auto">
          <a:xfrm>
            <a:off x="4788024" y="1196752"/>
            <a:ext cx="4622990" cy="4449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4788024" y="5868561"/>
            <a:ext cx="41044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It is open to the public</a:t>
            </a:r>
            <a:r>
              <a:rPr lang="cs-CZ" sz="3200" dirty="0" smtClean="0"/>
              <a:t>.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xmlns="" val="2450922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  <a:solidFill>
            <a:schemeClr val="bg2">
              <a:lumMod val="75000"/>
            </a:schemeClr>
          </a:solidFill>
        </p:spPr>
        <p:txBody>
          <a:bodyPr/>
          <a:lstStyle/>
          <a:p>
            <a:r>
              <a:rPr lang="cs-CZ" b="1" dirty="0" smtClean="0"/>
              <a:t>Český Krumlov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1" y="1456184"/>
            <a:ext cx="3754760" cy="67667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cs-CZ" dirty="0" smtClean="0"/>
              <a:t>Český </a:t>
            </a:r>
            <a:r>
              <a:rPr lang="cs-CZ" dirty="0" err="1" smtClean="0"/>
              <a:t>Krurmlov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in UNESCO list </a:t>
            </a:r>
            <a:r>
              <a:rPr lang="cs-CZ" dirty="0" err="1" smtClean="0"/>
              <a:t>because</a:t>
            </a:r>
            <a:r>
              <a:rPr lang="cs-CZ" dirty="0" smtClean="0"/>
              <a:t> </a:t>
            </a:r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best</a:t>
            </a:r>
            <a:r>
              <a:rPr lang="cs-CZ" dirty="0" smtClean="0"/>
              <a:t> – </a:t>
            </a:r>
            <a:r>
              <a:rPr lang="cs-CZ" dirty="0" err="1" smtClean="0"/>
              <a:t>preserved</a:t>
            </a:r>
            <a:r>
              <a:rPr lang="cs-CZ" dirty="0" smtClean="0"/>
              <a:t> </a:t>
            </a:r>
            <a:r>
              <a:rPr lang="cs-CZ" dirty="0" err="1" smtClean="0"/>
              <a:t>historical</a:t>
            </a:r>
            <a:r>
              <a:rPr lang="cs-CZ" dirty="0"/>
              <a:t> </a:t>
            </a:r>
            <a:r>
              <a:rPr lang="cs-CZ" dirty="0" err="1" smtClean="0"/>
              <a:t>town</a:t>
            </a:r>
            <a:r>
              <a:rPr lang="cs-CZ" dirty="0" smtClean="0"/>
              <a:t> in Bohemia.</a:t>
            </a:r>
            <a:endParaRPr lang="en-GB" dirty="0" smtClean="0"/>
          </a:p>
          <a:p>
            <a:pPr marL="0" indent="0" algn="ctr">
              <a:buNone/>
            </a:pPr>
            <a:endParaRPr lang="en-GB" dirty="0"/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457200" y="3789040"/>
            <a:ext cx="4619947" cy="6766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en-GB" dirty="0"/>
          </a:p>
        </p:txBody>
      </p:sp>
      <p:pic>
        <p:nvPicPr>
          <p:cNvPr id="4098" name="Picture 2" descr="F:\Dumky - fotky\Český Krumlov\P101005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83968" y="1700808"/>
            <a:ext cx="4343339" cy="3257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043608" y="5517232"/>
            <a:ext cx="7776864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400" dirty="0" smtClean="0"/>
              <a:t>You can see baroque theatre, the </a:t>
            </a:r>
            <a:r>
              <a:rPr lang="cs-CZ" sz="3400" dirty="0" smtClean="0"/>
              <a:t>G</a:t>
            </a:r>
            <a:r>
              <a:rPr lang="en-GB" sz="3400" dirty="0" err="1" smtClean="0"/>
              <a:t>otic</a:t>
            </a:r>
            <a:r>
              <a:rPr lang="en-GB" sz="3400" dirty="0" smtClean="0"/>
              <a:t> castle et </a:t>
            </a:r>
            <a:r>
              <a:rPr lang="cs-CZ" sz="3400" dirty="0" err="1" smtClean="0"/>
              <a:t>old</a:t>
            </a:r>
            <a:r>
              <a:rPr lang="cs-CZ" sz="3400" dirty="0" smtClean="0"/>
              <a:t> </a:t>
            </a:r>
            <a:r>
              <a:rPr lang="cs-CZ" sz="3400" dirty="0" err="1" smtClean="0"/>
              <a:t>town</a:t>
            </a:r>
            <a:r>
              <a:rPr lang="cs-CZ" sz="3400" dirty="0" smtClean="0"/>
              <a:t>.</a:t>
            </a:r>
            <a:endParaRPr lang="en-GB" sz="3400" dirty="0"/>
          </a:p>
        </p:txBody>
      </p:sp>
    </p:spTree>
    <p:extLst>
      <p:ext uri="{BB962C8B-B14F-4D97-AF65-F5344CB8AC3E}">
        <p14:creationId xmlns:p14="http://schemas.microsoft.com/office/powerpoint/2010/main" xmlns="" val="2515567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  <a:solidFill>
            <a:srgbClr val="FFFF99"/>
          </a:solidFill>
        </p:spPr>
        <p:txBody>
          <a:bodyPr/>
          <a:lstStyle/>
          <a:p>
            <a:r>
              <a:rPr lang="cs-CZ" b="1" dirty="0" smtClean="0"/>
              <a:t>Landštejn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1" y="1456184"/>
            <a:ext cx="3250703" cy="67667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dirty="0" smtClean="0"/>
              <a:t>There was one of the oldest stone castles from 13th century in Bohemia. Today there are only the ruins</a:t>
            </a:r>
            <a:r>
              <a:rPr lang="cs-CZ" dirty="0" smtClean="0"/>
              <a:t>.</a:t>
            </a:r>
            <a:endParaRPr lang="en-GB" dirty="0" smtClean="0"/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423809" y="2780928"/>
            <a:ext cx="3500120" cy="6766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en-GB" dirty="0" smtClean="0"/>
          </a:p>
        </p:txBody>
      </p:sp>
      <p:pic>
        <p:nvPicPr>
          <p:cNvPr id="5122" name="Picture 2" descr="F:\Dumky - fotky\Landštejn\DSC_1684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374" t="7982" r="20596" b="-402"/>
          <a:stretch/>
        </p:blipFill>
        <p:spPr bwMode="auto">
          <a:xfrm>
            <a:off x="3779912" y="1582024"/>
            <a:ext cx="4968552" cy="4108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79512" y="5589240"/>
            <a:ext cx="8856984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400" dirty="0" smtClean="0"/>
              <a:t>From the tower you can see many wonderful distant views.</a:t>
            </a:r>
            <a:endParaRPr lang="en-GB" sz="3400" dirty="0"/>
          </a:p>
        </p:txBody>
      </p:sp>
    </p:spTree>
    <p:extLst>
      <p:ext uri="{BB962C8B-B14F-4D97-AF65-F5344CB8AC3E}">
        <p14:creationId xmlns:p14="http://schemas.microsoft.com/office/powerpoint/2010/main" xmlns="" val="1653319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  <a:solidFill>
            <a:schemeClr val="accent1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b="1" dirty="0" smtClean="0"/>
              <a:t>Lipno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24744"/>
            <a:ext cx="8352928" cy="67667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800" dirty="0" smtClean="0"/>
              <a:t>The </a:t>
            </a:r>
            <a:r>
              <a:rPr lang="en-GB" sz="2800" dirty="0" err="1" smtClean="0"/>
              <a:t>Lipno</a:t>
            </a:r>
            <a:r>
              <a:rPr lang="en-GB" sz="2800" dirty="0" smtClean="0"/>
              <a:t> reservoir has changed the character of  the South Bohemia since </a:t>
            </a:r>
            <a:r>
              <a:rPr lang="en-GB" sz="2800" dirty="0" smtClean="0"/>
              <a:t>1959</a:t>
            </a:r>
            <a:r>
              <a:rPr lang="cs-CZ" sz="2800" dirty="0" smtClean="0"/>
              <a:t>.</a:t>
            </a:r>
            <a:r>
              <a:rPr lang="en-GB" sz="2800" dirty="0" smtClean="0"/>
              <a:t> </a:t>
            </a:r>
            <a:r>
              <a:rPr lang="cs-CZ" sz="2800" dirty="0" smtClean="0"/>
              <a:t>I</a:t>
            </a:r>
            <a:r>
              <a:rPr lang="en-GB" sz="2800" dirty="0" err="1" smtClean="0"/>
              <a:t>ts</a:t>
            </a:r>
            <a:r>
              <a:rPr lang="en-GB" sz="2800" dirty="0" smtClean="0"/>
              <a:t> </a:t>
            </a:r>
            <a:r>
              <a:rPr lang="en-GB" sz="2800" dirty="0" smtClean="0"/>
              <a:t>area is 4870 </a:t>
            </a:r>
            <a:r>
              <a:rPr lang="en-GB" sz="2800" dirty="0" smtClean="0"/>
              <a:t>ha</a:t>
            </a:r>
            <a:r>
              <a:rPr lang="cs-CZ" sz="2800" dirty="0" smtClean="0"/>
              <a:t>, </a:t>
            </a:r>
            <a:r>
              <a:rPr lang="en-GB" sz="2800" dirty="0" smtClean="0"/>
              <a:t>its </a:t>
            </a:r>
            <a:r>
              <a:rPr lang="en-GB" sz="2800" dirty="0" smtClean="0"/>
              <a:t>length is 48 km. </a:t>
            </a:r>
            <a:endParaRPr lang="en-GB" sz="2800" dirty="0"/>
          </a:p>
        </p:txBody>
      </p:sp>
      <p:pic>
        <p:nvPicPr>
          <p:cNvPr id="6147" name="Picture 3" descr="C:\Users\pc\Desktop\Fotky\Fotky 2014\7 Červenec 2014\5. 7. 2014 Návštěva u Ivana ve Frymburku\DSC_474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3768" y="2204864"/>
            <a:ext cx="6196923" cy="4104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95536" y="3501008"/>
            <a:ext cx="2160240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err="1"/>
              <a:t>Lipno</a:t>
            </a:r>
            <a:r>
              <a:rPr lang="en-GB" sz="2800" dirty="0"/>
              <a:t> offers many recreations facilities –</a:t>
            </a:r>
            <a:r>
              <a:rPr lang="cs-CZ" sz="2800" dirty="0"/>
              <a:t> </a:t>
            </a:r>
            <a:r>
              <a:rPr lang="en-GB" sz="2800" dirty="0"/>
              <a:t>water</a:t>
            </a:r>
            <a:r>
              <a:rPr lang="cs-CZ" sz="2800" dirty="0"/>
              <a:t> </a:t>
            </a:r>
            <a:r>
              <a:rPr lang="en-GB" sz="2800" dirty="0"/>
              <a:t>sports, hiking or cycling</a:t>
            </a:r>
            <a:r>
              <a:rPr lang="cs-CZ" sz="2800" dirty="0"/>
              <a:t>.</a:t>
            </a:r>
            <a:endParaRPr lang="en-GB" sz="28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078506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922115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en-GB" sz="4000" b="1" dirty="0" smtClean="0"/>
              <a:t>Your favourite place </a:t>
            </a:r>
            <a:endParaRPr lang="en-GB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340768"/>
            <a:ext cx="8352928" cy="108012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2800" smtClean="0"/>
              <a:t>Write</a:t>
            </a:r>
            <a:r>
              <a:rPr lang="en-GB" sz="2800" smtClean="0"/>
              <a:t> five sentences about some favourite place in South </a:t>
            </a:r>
            <a:r>
              <a:rPr lang="en-GB" sz="2800" smtClean="0"/>
              <a:t>Bohemia. </a:t>
            </a:r>
            <a:endParaRPr lang="en-GB" sz="2800"/>
          </a:p>
        </p:txBody>
      </p:sp>
      <p:sp>
        <p:nvSpPr>
          <p:cNvPr id="4" name="TextovéPole 3"/>
          <p:cNvSpPr txBox="1"/>
          <p:nvPr/>
        </p:nvSpPr>
        <p:spPr>
          <a:xfrm>
            <a:off x="539552" y="2564904"/>
            <a:ext cx="8064896" cy="403187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800" dirty="0" smtClean="0"/>
              <a:t>Write </a:t>
            </a:r>
            <a:r>
              <a:rPr lang="en-GB" sz="2800" dirty="0" smtClean="0"/>
              <a:t>one cave ………………………..</a:t>
            </a:r>
            <a:r>
              <a:rPr lang="en-GB" sz="2800" dirty="0" smtClean="0"/>
              <a:t>.,</a:t>
            </a:r>
          </a:p>
          <a:p>
            <a:pPr>
              <a:lnSpc>
                <a:spcPct val="150000"/>
              </a:lnSpc>
            </a:pPr>
            <a:r>
              <a:rPr lang="en-GB" sz="2800" dirty="0" smtClean="0"/>
              <a:t>           two castles ………………………,</a:t>
            </a:r>
          </a:p>
          <a:p>
            <a:pPr>
              <a:lnSpc>
                <a:spcPct val="150000"/>
              </a:lnSpc>
            </a:pPr>
            <a:r>
              <a:rPr lang="en-GB" sz="2800" dirty="0" smtClean="0"/>
              <a:t>           three pounds, rivers …………………….,</a:t>
            </a:r>
          </a:p>
          <a:p>
            <a:pPr>
              <a:lnSpc>
                <a:spcPct val="150000"/>
              </a:lnSpc>
            </a:pPr>
            <a:r>
              <a:rPr lang="en-GB" sz="2800" dirty="0" smtClean="0"/>
              <a:t>           four towns ………………………………….,</a:t>
            </a:r>
          </a:p>
          <a:p>
            <a:pPr>
              <a:lnSpc>
                <a:spcPct val="150000"/>
              </a:lnSpc>
            </a:pPr>
            <a:r>
              <a:rPr lang="en-GB" sz="2800" dirty="0" smtClean="0"/>
              <a:t>           and five villages …………………………….</a:t>
            </a:r>
          </a:p>
          <a:p>
            <a:r>
              <a:rPr lang="en-GB" sz="2800" dirty="0" smtClean="0"/>
              <a:t>In the South Bohemia.</a:t>
            </a:r>
            <a:endParaRPr lang="en-GB" sz="28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2078506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 </a:t>
            </a:r>
          </a:p>
          <a:p>
            <a:endParaRPr lang="cs-CZ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323528" y="5444643"/>
            <a:ext cx="8352928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628650" indent="-628650" fontAlgn="base">
              <a:spcBef>
                <a:spcPct val="0"/>
              </a:spcBef>
              <a:spcAft>
                <a:spcPct val="0"/>
              </a:spcAft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Slide 8 -  </a:t>
            </a:r>
            <a:r>
              <a:rPr lang="cs-CZ" sz="1400" dirty="0" smtClean="0"/>
              <a:t>fotoarchiv autora</a:t>
            </a: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395536" y="2042265"/>
            <a:ext cx="8208912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628650" indent="-628650" fontAlgn="base">
              <a:spcBef>
                <a:spcPct val="0"/>
              </a:spcBef>
              <a:spcAft>
                <a:spcPct val="0"/>
              </a:spcAft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Slide 4 -  HAWKINS</a:t>
            </a:r>
            <a:r>
              <a:rPr lang="cs-CZ" sz="1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, A. </a:t>
            </a:r>
            <a:r>
              <a:rPr lang="cs-CZ" sz="1400" dirty="0" smtClean="0"/>
              <a:t>Holašovice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 In </a:t>
            </a:r>
            <a:r>
              <a:rPr kumimoji="0" lang="cs-CZ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Wikimedia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cs-CZ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Commons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cs-CZ" sz="1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[online]. Poslední změna </a:t>
            </a:r>
            <a:r>
              <a:rPr lang="cs-CZ" sz="1400" dirty="0" smtClean="0"/>
              <a:t>21. 6. 2005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[cit. 5. 9. 2013]. Dostupný na WWW </a:t>
            </a:r>
            <a:r>
              <a:rPr lang="cs-CZ" sz="1400" dirty="0"/>
              <a:t>https://cs.wikipedia.org/wiki/Hola%C5%A1ovice#mediaviewer/Soubor:Hola%C5%A1ovice.jpg</a:t>
            </a:r>
            <a:endParaRPr lang="cs-CZ" sz="1400" dirty="0" smtClean="0"/>
          </a:p>
        </p:txBody>
      </p:sp>
      <p:sp>
        <p:nvSpPr>
          <p:cNvPr id="9" name="Obdélník 8"/>
          <p:cNvSpPr/>
          <p:nvPr/>
        </p:nvSpPr>
        <p:spPr>
          <a:xfrm>
            <a:off x="395536" y="6396335"/>
            <a:ext cx="77768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dirty="0"/>
          </a:p>
        </p:txBody>
      </p:sp>
      <p:sp>
        <p:nvSpPr>
          <p:cNvPr id="11" name="Rectangle 1"/>
          <p:cNvSpPr>
            <a:spLocks noChangeArrowheads="1"/>
          </p:cNvSpPr>
          <p:nvPr/>
        </p:nvSpPr>
        <p:spPr bwMode="auto">
          <a:xfrm>
            <a:off x="395536" y="2834353"/>
            <a:ext cx="8208912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628650" indent="-628650" fontAlgn="base">
              <a:spcBef>
                <a:spcPct val="0"/>
              </a:spcBef>
              <a:spcAft>
                <a:spcPct val="0"/>
              </a:spcAft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Slide 5 -  </a:t>
            </a:r>
            <a:r>
              <a:rPr lang="cs-CZ" sz="1400" dirty="0" smtClean="0"/>
              <a:t>SVICKOVA Zlatá Koruna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 In </a:t>
            </a:r>
            <a:r>
              <a:rPr kumimoji="0" lang="cs-CZ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Wikimedia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cs-CZ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Commons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cs-CZ" sz="1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[online]. Poslední změna </a:t>
            </a:r>
            <a:r>
              <a:rPr lang="cs-CZ" sz="1400" dirty="0" smtClean="0"/>
              <a:t>1. 5. 2008 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[cit. 5. 9. 2013]. Dostupný na WWW </a:t>
            </a:r>
            <a:r>
              <a:rPr lang="cs-CZ" sz="1400" dirty="0"/>
              <a:t>https://cs.wikipedia.org/wiki/Zlat%C3%A1_Koruna#mediaviewer/Soubor:Zlata_koruna.JPG</a:t>
            </a:r>
            <a:endParaRPr lang="cs-CZ" sz="1400" dirty="0" smtClean="0"/>
          </a:p>
        </p:txBody>
      </p:sp>
      <p:sp>
        <p:nvSpPr>
          <p:cNvPr id="13" name="Rectangle 1"/>
          <p:cNvSpPr>
            <a:spLocks noChangeArrowheads="1"/>
          </p:cNvSpPr>
          <p:nvPr/>
        </p:nvSpPr>
        <p:spPr bwMode="auto">
          <a:xfrm>
            <a:off x="395536" y="3769875"/>
            <a:ext cx="8208912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628650" indent="-628650" fontAlgn="base">
              <a:spcBef>
                <a:spcPct val="0"/>
              </a:spcBef>
              <a:spcAft>
                <a:spcPct val="0"/>
              </a:spcAft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Slide 6 -  </a:t>
            </a:r>
            <a:r>
              <a:rPr lang="cs-CZ" sz="1400" dirty="0" smtClean="0"/>
              <a:t>fotoarchiv autora</a:t>
            </a:r>
          </a:p>
        </p:txBody>
      </p:sp>
      <p:sp>
        <p:nvSpPr>
          <p:cNvPr id="15" name="Rectangle 1"/>
          <p:cNvSpPr>
            <a:spLocks noChangeArrowheads="1"/>
          </p:cNvSpPr>
          <p:nvPr/>
        </p:nvSpPr>
        <p:spPr bwMode="auto">
          <a:xfrm>
            <a:off x="395536" y="4598258"/>
            <a:ext cx="8208912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628650" indent="-628650" fontAlgn="base">
              <a:spcBef>
                <a:spcPct val="0"/>
              </a:spcBef>
              <a:spcAft>
                <a:spcPct val="0"/>
              </a:spcAft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Slide 7 -  </a:t>
            </a:r>
            <a:r>
              <a:rPr lang="cs-CZ" sz="1400" dirty="0" smtClean="0"/>
              <a:t>fotoarchiv autora</a:t>
            </a:r>
          </a:p>
        </p:txBody>
      </p:sp>
      <p:sp>
        <p:nvSpPr>
          <p:cNvPr id="17" name="Rectangle 1"/>
          <p:cNvSpPr>
            <a:spLocks noChangeArrowheads="1"/>
          </p:cNvSpPr>
          <p:nvPr/>
        </p:nvSpPr>
        <p:spPr bwMode="auto">
          <a:xfrm>
            <a:off x="323528" y="1161039"/>
            <a:ext cx="820891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628650" indent="-628650" fontAlgn="base">
              <a:spcBef>
                <a:spcPct val="0"/>
              </a:spcBef>
              <a:spcAft>
                <a:spcPct val="0"/>
              </a:spcAft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Slide 3 -  </a:t>
            </a:r>
            <a:r>
              <a:rPr lang="cs-CZ" sz="1400" dirty="0" smtClean="0"/>
              <a:t>2004 Jihočeský kraj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 In </a:t>
            </a:r>
            <a:r>
              <a:rPr kumimoji="0" lang="cs-CZ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Wikimedia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cs-CZ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Commons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cs-CZ" sz="1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[online]. Poslední změna  </a:t>
            </a:r>
            <a:r>
              <a:rPr lang="cs-CZ" sz="1400" dirty="0" smtClean="0"/>
              <a:t>14. 4. 2011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[cit. 5. 9. 2013]. Dostupný na WWW </a:t>
            </a:r>
            <a:r>
              <a:rPr lang="cs-CZ" sz="1400" dirty="0"/>
              <a:t>https://cs.wikipedia.org/wiki/Ji%C5%BEn%C3%AD_%C4%8Cechy#mediaviewer/Soubor:2004_Jihocesky_kraj.PNG</a:t>
            </a:r>
            <a:endParaRPr lang="cs-CZ" sz="1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39222</TotalTime>
  <Words>444</Words>
  <Application>Microsoft Office PowerPoint</Application>
  <PresentationFormat>Předvádění na obrazovce (4:3)</PresentationFormat>
  <Paragraphs>83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DUM - Digitální Učební Materiál </vt:lpstr>
      <vt:lpstr>DUM - Digitální Učební Materiál</vt:lpstr>
      <vt:lpstr>South Bohemia</vt:lpstr>
      <vt:lpstr>Holašovice</vt:lpstr>
      <vt:lpstr>Zlatá Koruna</vt:lpstr>
      <vt:lpstr>Český Krumlov</vt:lpstr>
      <vt:lpstr>Landštejn</vt:lpstr>
      <vt:lpstr>Lipno</vt:lpstr>
      <vt:lpstr>Your favourite place </vt:lpstr>
      <vt:lpstr>ZDROJE</vt:lpstr>
    </vt:vector>
  </TitlesOfParts>
  <Company>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DUM - Digitální Učební Materiál</dc:title>
  <dc:creator>mbenedova</dc:creator>
  <cp:lastModifiedBy>pdrevnikovska</cp:lastModifiedBy>
  <cp:revision>55</cp:revision>
  <dcterms:created xsi:type="dcterms:W3CDTF">2013-04-09T12:40:26Z</dcterms:created>
  <dcterms:modified xsi:type="dcterms:W3CDTF">2014-07-17T20:38:46Z</dcterms:modified>
</cp:coreProperties>
</file>