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66" r:id="rId4"/>
    <p:sldId id="267" r:id="rId5"/>
    <p:sldId id="268" r:id="rId6"/>
    <p:sldId id="270" r:id="rId7"/>
    <p:sldId id="271" r:id="rId8"/>
    <p:sldId id="272" r:id="rId9"/>
    <p:sldId id="278" r:id="rId10"/>
    <p:sldId id="275" r:id="rId11"/>
    <p:sldId id="277" r:id="rId12"/>
    <p:sldId id="273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6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9E8D3-B111-4FB0-A6AF-980BD290AC15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38C5A-2EEB-4475-BDA8-40212332AF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7793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9E8D3-B111-4FB0-A6AF-980BD290AC15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38C5A-2EEB-4475-BDA8-40212332AF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5996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9E8D3-B111-4FB0-A6AF-980BD290AC15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38C5A-2EEB-4475-BDA8-40212332AF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6306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9E8D3-B111-4FB0-A6AF-980BD290AC15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38C5A-2EEB-4475-BDA8-40212332AF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4118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9E8D3-B111-4FB0-A6AF-980BD290AC15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38C5A-2EEB-4475-BDA8-40212332AF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20119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9E8D3-B111-4FB0-A6AF-980BD290AC15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38C5A-2EEB-4475-BDA8-40212332AF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98629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9E8D3-B111-4FB0-A6AF-980BD290AC15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38C5A-2EEB-4475-BDA8-40212332AF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53789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9E8D3-B111-4FB0-A6AF-980BD290AC15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38C5A-2EEB-4475-BDA8-40212332AF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23262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9E8D3-B111-4FB0-A6AF-980BD290AC15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38C5A-2EEB-4475-BDA8-40212332AF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12347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9E8D3-B111-4FB0-A6AF-980BD290AC15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38C5A-2EEB-4475-BDA8-40212332AF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2467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9E8D3-B111-4FB0-A6AF-980BD290AC15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38C5A-2EEB-4475-BDA8-40212332AF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6286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49E8D3-B111-4FB0-A6AF-980BD290AC15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238C5A-2EEB-4475-BDA8-40212332AF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9759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1644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08744" y="4502576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VY_32_INOVACE_05-44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03847" y="1124744"/>
            <a:ext cx="25048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Termika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34775009"/>
              </p:ext>
            </p:extLst>
          </p:nvPr>
        </p:nvGraphicFramePr>
        <p:xfrm>
          <a:off x="1352075" y="2083514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VIII.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Termika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Výpočet tepla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29.5.2011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Materiál obsahuje úlohy na výpočet tepla i jejich řešení.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513984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Výpočet tepla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přijatého a odevzdaného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Chvíle přemýšlení – nad touto úlohou</a:t>
            </a:r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Chceme ohřát vodu na plotýnce elektrického sporáku. </a:t>
            </a:r>
          </a:p>
          <a:p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000" b="1" dirty="0" smtClean="0"/>
              <a:t>Na čem všem bude záviset množství tepla, které z plotýnky odebereme?</a:t>
            </a:r>
          </a:p>
          <a:p>
            <a:endParaRPr lang="cs-CZ" sz="2000" b="1" dirty="0" smtClean="0"/>
          </a:p>
          <a:p>
            <a:r>
              <a:rPr lang="cs-CZ" sz="2000" dirty="0" smtClean="0"/>
              <a:t>Určitě na množství vody, kterou chceme ohřát.</a:t>
            </a:r>
          </a:p>
          <a:p>
            <a:endParaRPr lang="cs-CZ" sz="2000" dirty="0"/>
          </a:p>
          <a:p>
            <a:r>
              <a:rPr lang="cs-CZ" sz="2000" dirty="0" smtClean="0"/>
              <a:t>Roli bude hrát i to, o kolik °C budu chtít vodu ohřát.</a:t>
            </a:r>
          </a:p>
          <a:p>
            <a:endParaRPr lang="cs-CZ" sz="2000" dirty="0"/>
          </a:p>
          <a:p>
            <a:r>
              <a:rPr lang="cs-CZ" sz="2000" dirty="0" smtClean="0"/>
              <a:t>Bude </a:t>
            </a:r>
            <a:r>
              <a:rPr lang="cs-CZ" sz="2000" dirty="0" smtClean="0">
                <a:solidFill>
                  <a:srgbClr val="00B050"/>
                </a:solidFill>
              </a:rPr>
              <a:t>stejné</a:t>
            </a:r>
            <a:r>
              <a:rPr lang="cs-CZ" sz="2000" dirty="0" smtClean="0"/>
              <a:t> množství tepla k ohřátí potřebovat  i kterákoli </a:t>
            </a:r>
            <a:r>
              <a:rPr lang="cs-CZ" sz="2000" dirty="0" smtClean="0">
                <a:solidFill>
                  <a:srgbClr val="00B050"/>
                </a:solidFill>
              </a:rPr>
              <a:t>jiná látka</a:t>
            </a:r>
            <a:r>
              <a:rPr lang="cs-CZ" sz="2000" dirty="0" smtClean="0"/>
              <a:t>?   </a:t>
            </a:r>
          </a:p>
          <a:p>
            <a:endParaRPr lang="cs-CZ" sz="2000" dirty="0"/>
          </a:p>
          <a:p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827584" y="3429000"/>
            <a:ext cx="4968552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27584" y="4221088"/>
            <a:ext cx="5472608" cy="28803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27584" y="4941168"/>
            <a:ext cx="7200800" cy="3600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1498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Rovnice</a:t>
            </a:r>
            <a:endParaRPr lang="cs-CZ" sz="24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>
                <a:solidFill>
                  <a:schemeClr val="accent2"/>
                </a:solidFill>
              </a:ln>
            </p:spPr>
            <p:txBody>
              <a:bodyPr>
                <a:normAutofit/>
              </a:bodyPr>
              <a:lstStyle/>
              <a:p>
                <a:endParaRPr lang="cs-CZ" sz="2000" dirty="0" smtClean="0"/>
              </a:p>
              <a:p>
                <a:r>
                  <a:rPr lang="cs-CZ" sz="2800" b="1" dirty="0" smtClean="0"/>
                  <a:t>Q = m . c .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latin typeface="Cambria Math"/>
                          </a:rPr>
                          <m:t>𝒕</m:t>
                        </m:r>
                      </m:e>
                      <m:sub>
                        <m:r>
                          <a:rPr lang="cs-CZ" sz="2800" b="1" i="1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800" b="1" dirty="0" smtClean="0"/>
                  <a:t> -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latin typeface="Cambria Math"/>
                          </a:rPr>
                          <m:t>𝒕</m:t>
                        </m:r>
                      </m:e>
                      <m:sub>
                        <m:r>
                          <a:rPr lang="cs-CZ" sz="2800" b="1" i="1" smtClean="0">
                            <a:latin typeface="Cambria Math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cs-CZ" sz="2800" b="1" dirty="0" smtClean="0"/>
                  <a:t>)</a:t>
                </a:r>
              </a:p>
              <a:p>
                <a:endParaRPr lang="cs-CZ" sz="2800" b="1" dirty="0"/>
              </a:p>
              <a:p>
                <a:r>
                  <a:rPr lang="cs-CZ" sz="2800" b="1" dirty="0" smtClean="0"/>
                  <a:t>Q = m . c .   t</a:t>
                </a:r>
              </a:p>
              <a:p>
                <a:endParaRPr lang="cs-CZ" sz="2800" b="1" dirty="0"/>
              </a:p>
              <a:p>
                <a:r>
                  <a:rPr lang="cs-CZ" sz="2000" b="1" dirty="0" smtClean="0"/>
                  <a:t>Q</a:t>
                </a:r>
                <a:r>
                  <a:rPr lang="cs-CZ" sz="2800" b="1" dirty="0" smtClean="0"/>
                  <a:t> – </a:t>
                </a:r>
                <a:r>
                  <a:rPr lang="cs-CZ" sz="2000" dirty="0" smtClean="0"/>
                  <a:t>teplo, jednotkou je joule – </a:t>
                </a:r>
                <a:r>
                  <a:rPr lang="cs-CZ" sz="2000" b="1" dirty="0" smtClean="0"/>
                  <a:t>J</a:t>
                </a:r>
              </a:p>
              <a:p>
                <a:r>
                  <a:rPr lang="cs-CZ" sz="2000" b="1" dirty="0" smtClean="0"/>
                  <a:t>m – </a:t>
                </a:r>
                <a:r>
                  <a:rPr lang="cs-CZ" sz="2000" dirty="0" smtClean="0"/>
                  <a:t>hmotnost, jednotkou je </a:t>
                </a:r>
                <a:r>
                  <a:rPr lang="cs-CZ" sz="2000" b="1" dirty="0" smtClean="0"/>
                  <a:t>kg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𝐭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000" b="1" dirty="0" smtClean="0"/>
                  <a:t> - </a:t>
                </a:r>
                <a:r>
                  <a:rPr lang="cs-CZ" sz="2000" dirty="0" smtClean="0"/>
                  <a:t>konečná teplota, jednotkou je </a:t>
                </a:r>
                <a:r>
                  <a:rPr lang="cs-CZ" sz="2000" b="1" dirty="0" smtClean="0"/>
                  <a:t>°C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𝒕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cs-CZ" sz="2000" b="1" dirty="0" smtClean="0"/>
                  <a:t> - </a:t>
                </a:r>
                <a:r>
                  <a:rPr lang="cs-CZ" sz="2000" dirty="0" smtClean="0"/>
                  <a:t>počáteční teplota, jednotkou je </a:t>
                </a:r>
                <a:r>
                  <a:rPr lang="cs-CZ" sz="2000" b="1" dirty="0" smtClean="0"/>
                  <a:t>°C</a:t>
                </a:r>
              </a:p>
              <a:p>
                <a:pPr marL="0" indent="0">
                  <a:buNone/>
                </a:pPr>
                <a:r>
                  <a:rPr lang="cs-CZ" sz="2000" b="1" dirty="0" smtClean="0"/>
                  <a:t>          </a:t>
                </a:r>
                <a:r>
                  <a:rPr lang="cs-CZ" sz="2400" b="1" dirty="0" smtClean="0"/>
                  <a:t>t – </a:t>
                </a:r>
                <a:r>
                  <a:rPr lang="cs-CZ" sz="2000" dirty="0" smtClean="0"/>
                  <a:t>čteme delta té, znamená rozdíl teplot nebo změnu teploty ve </a:t>
                </a:r>
                <a:r>
                  <a:rPr lang="cs-CZ" sz="2000" b="1" dirty="0" smtClean="0"/>
                  <a:t>°C</a:t>
                </a:r>
                <a:endParaRPr lang="cs-CZ" sz="2000" b="1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183" b="-2151"/>
                </a:stretch>
              </a:blipFill>
              <a:ln>
                <a:solidFill>
                  <a:schemeClr val="accent2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Rovnoramenný trojúhelník 4"/>
          <p:cNvSpPr/>
          <p:nvPr/>
        </p:nvSpPr>
        <p:spPr>
          <a:xfrm>
            <a:off x="2429564" y="3246128"/>
            <a:ext cx="144016" cy="144016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899592" y="5805264"/>
            <a:ext cx="144016" cy="144016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Pravá složená závorka 9"/>
          <p:cNvSpPr/>
          <p:nvPr/>
        </p:nvSpPr>
        <p:spPr>
          <a:xfrm>
            <a:off x="3707904" y="2148856"/>
            <a:ext cx="288032" cy="1241288"/>
          </a:xfrm>
          <a:prstGeom prst="rightBrace">
            <a:avLst>
              <a:gd name="adj1" fmla="val 8333"/>
              <a:gd name="adj2" fmla="val 49263"/>
            </a:avLst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571999" y="2276872"/>
            <a:ext cx="35130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Tvar rovnice pro výpočet přijatého </a:t>
            </a:r>
          </a:p>
          <a:p>
            <a:r>
              <a:rPr lang="cs-CZ" b="1" dirty="0" smtClean="0"/>
              <a:t>nebo odevzdaného tepla.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627500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A co je to </a:t>
            </a:r>
            <a:r>
              <a:rPr lang="cs-CZ" sz="2400" b="1" dirty="0" smtClean="0">
                <a:solidFill>
                  <a:srgbClr val="FF0000"/>
                </a:solidFill>
              </a:rPr>
              <a:t>c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 w="12700">
                <a:solidFill>
                  <a:schemeClr val="accent2"/>
                </a:solidFill>
              </a:ln>
            </p:spPr>
            <p:txBody>
              <a:bodyPr/>
              <a:lstStyle/>
              <a:p>
                <a:endParaRPr lang="cs-CZ" dirty="0" smtClean="0"/>
              </a:p>
              <a:p>
                <a:r>
                  <a:rPr lang="cs-CZ" sz="2000" dirty="0" smtClean="0"/>
                  <a:t>Je to </a:t>
                </a:r>
                <a:r>
                  <a:rPr lang="cs-CZ" sz="2000" b="1" dirty="0" smtClean="0"/>
                  <a:t>měrná tepelná kapacita</a:t>
                </a:r>
              </a:p>
              <a:p>
                <a:r>
                  <a:rPr lang="cs-CZ" sz="2000" b="1" dirty="0" smtClean="0">
                    <a:solidFill>
                      <a:srgbClr val="FF0000"/>
                    </a:solidFill>
                  </a:rPr>
                  <a:t>Říká, kolik tepla potřebuje kilogram nějaké látky k ohřátí o 1 °C.</a:t>
                </a:r>
              </a:p>
              <a:p>
                <a:r>
                  <a:rPr lang="cs-CZ" sz="2000" b="1" dirty="0" smtClean="0"/>
                  <a:t>Její jednotkou je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0" smtClean="0">
                            <a:latin typeface="Cambria Math"/>
                          </a:rPr>
                          <m:t>𝐤𝐉</m:t>
                        </m:r>
                      </m:num>
                      <m:den>
                        <m:r>
                          <a:rPr lang="cs-CZ" sz="2000" b="1" i="0" smtClean="0">
                            <a:latin typeface="Cambria Math"/>
                          </a:rPr>
                          <m:t>𝐤𝐠</m:t>
                        </m:r>
                        <m:r>
                          <a:rPr lang="cs-CZ" sz="2000" b="1" i="0" smtClean="0">
                            <a:latin typeface="Cambria Math"/>
                          </a:rPr>
                          <m:t> . °</m:t>
                        </m:r>
                        <m:r>
                          <a:rPr lang="cs-CZ" sz="2000" b="1" i="0" smtClean="0">
                            <a:latin typeface="Cambria Math"/>
                          </a:rPr>
                          <m:t>𝐂</m:t>
                        </m:r>
                      </m:den>
                    </m:f>
                  </m:oMath>
                </a14:m>
                <a:r>
                  <a:rPr lang="cs-CZ" sz="2000" b="1" i="1" dirty="0" smtClean="0"/>
                  <a:t>  (kilojoule na kilogram a stupeň Celsia)</a:t>
                </a:r>
              </a:p>
              <a:p>
                <a:r>
                  <a:rPr lang="cs-CZ" sz="2000" b="1" dirty="0" smtClean="0"/>
                  <a:t>Příklady měrných tepelných kapacit některých látek:</a:t>
                </a:r>
              </a:p>
              <a:p>
                <a:r>
                  <a:rPr lang="cs-CZ" sz="2000" b="1" dirty="0" smtClean="0"/>
                  <a:t>Cín		0,227		zinek		0,385</a:t>
                </a:r>
              </a:p>
              <a:p>
                <a:r>
                  <a:rPr lang="cs-CZ" sz="2000" b="1" dirty="0" smtClean="0"/>
                  <a:t>Hliník  	0,896		voda		4,2</a:t>
                </a:r>
              </a:p>
              <a:p>
                <a:r>
                  <a:rPr lang="cs-CZ" sz="2000" b="1" dirty="0" smtClean="0"/>
                  <a:t>Měď		0,383		</a:t>
                </a:r>
                <a:r>
                  <a:rPr lang="cs-CZ" sz="2000" b="1" dirty="0" err="1" smtClean="0"/>
                  <a:t>ethanol</a:t>
                </a:r>
                <a:r>
                  <a:rPr lang="cs-CZ" sz="2000" b="1" dirty="0" smtClean="0"/>
                  <a:t>		2,43</a:t>
                </a:r>
              </a:p>
              <a:p>
                <a:r>
                  <a:rPr lang="cs-CZ" sz="2000" b="1" dirty="0" smtClean="0"/>
                  <a:t>Olovo	0,129		glycerol		2,39</a:t>
                </a:r>
              </a:p>
              <a:p>
                <a:r>
                  <a:rPr lang="cs-CZ" sz="2000" b="1" dirty="0" smtClean="0"/>
                  <a:t>Železo	0,450		led		2,09</a:t>
                </a:r>
                <a:endParaRPr lang="cs-CZ" sz="2000" b="1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518"/>
                </a:stretch>
              </a:blipFill>
              <a:ln w="12700">
                <a:solidFill>
                  <a:schemeClr val="accent2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767285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A jdeme počítat</a:t>
            </a:r>
            <a:endParaRPr lang="cs-CZ" sz="32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ln>
                <a:solidFill>
                  <a:schemeClr val="accent2"/>
                </a:solidFill>
              </a:ln>
            </p:spPr>
            <p:txBody>
              <a:bodyPr>
                <a:normAutofit fontScale="92500" lnSpcReduction="10000"/>
              </a:bodyPr>
              <a:lstStyle/>
              <a:p>
                <a:r>
                  <a:rPr lang="cs-CZ" sz="2000" b="1" dirty="0" smtClean="0"/>
                  <a:t>Jaké teplo přijme voda</a:t>
                </a:r>
              </a:p>
              <a:p>
                <a:pPr marL="0" indent="0">
                  <a:buNone/>
                </a:pPr>
                <a:r>
                  <a:rPr lang="cs-CZ" sz="2000" b="1" dirty="0" smtClean="0"/>
                  <a:t>o hmotnosti 1 kg, zvýší–</a:t>
                </a:r>
                <a:r>
                  <a:rPr lang="cs-CZ" sz="2000" b="1" dirty="0" err="1" smtClean="0"/>
                  <a:t>li</a:t>
                </a:r>
                <a:r>
                  <a:rPr lang="cs-CZ" sz="2000" b="1" dirty="0" smtClean="0"/>
                  <a:t> se její teplota z 10 °C na 20 °C? </a:t>
                </a:r>
              </a:p>
              <a:p>
                <a:r>
                  <a:rPr lang="cs-CZ" sz="2000" dirty="0" smtClean="0"/>
                  <a:t>Zápis úlohy: </a:t>
                </a:r>
              </a:p>
              <a:p>
                <a:pPr marL="0" indent="0">
                  <a:buNone/>
                </a:pPr>
                <a:r>
                  <a:rPr lang="cs-CZ" sz="2000" dirty="0" smtClean="0"/>
                  <a:t>m = 1 kg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t</m:t>
                        </m:r>
                      </m:e>
                      <m:sub>
                        <m:r>
                          <a:rPr lang="cs-CZ" sz="2000" b="0" i="0" smtClean="0">
                            <a:latin typeface="Cambria Math"/>
                          </a:rPr>
                          <m:t>0</m:t>
                        </m:r>
                      </m:sub>
                    </m:sSub>
                  </m:oMath>
                </a14:m>
                <a:r>
                  <a:rPr lang="cs-CZ" sz="2000" dirty="0" smtClean="0"/>
                  <a:t> = 10 °C,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t</m:t>
                        </m:r>
                      </m:e>
                      <m:sub>
                        <m:r>
                          <a:rPr lang="cs-CZ" sz="2000" b="0" i="0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000" dirty="0" smtClean="0"/>
                  <a:t>= 20 °C, </a:t>
                </a:r>
              </a:p>
              <a:p>
                <a:pPr marL="0" indent="0">
                  <a:buNone/>
                </a:pPr>
                <a:r>
                  <a:rPr lang="cs-CZ" sz="2000" dirty="0" smtClean="0"/>
                  <a:t>Q = ?</a:t>
                </a:r>
              </a:p>
              <a:p>
                <a:pPr marL="0" indent="0">
                  <a:buNone/>
                </a:pPr>
                <a:r>
                  <a:rPr lang="cs-CZ" sz="2000" dirty="0"/>
                  <a:t>c</a:t>
                </a:r>
                <a:r>
                  <a:rPr lang="cs-CZ" sz="2000" dirty="0" smtClean="0"/>
                  <a:t> = 4,2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kJ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kg</m:t>
                        </m:r>
                        <m:r>
                          <a:rPr lang="cs-CZ" sz="2000" b="0" i="0" smtClean="0">
                            <a:latin typeface="Cambria Math"/>
                          </a:rPr>
                          <m:t>. °</m:t>
                        </m:r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C</m:t>
                        </m:r>
                      </m:den>
                    </m:f>
                  </m:oMath>
                </a14:m>
                <a:endParaRPr lang="cs-CZ" sz="2000" dirty="0" smtClean="0"/>
              </a:p>
              <a:p>
                <a:pPr marL="0" indent="0">
                  <a:buNone/>
                </a:pPr>
                <a:r>
                  <a:rPr lang="cs-CZ" sz="2000" b="1" dirty="0" smtClean="0"/>
                  <a:t>Q = m . c .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𝒕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000" b="1" dirty="0" smtClean="0"/>
                  <a:t>-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dirty="0" smtClean="0">
                            <a:latin typeface="Cambria Math"/>
                          </a:rPr>
                          <m:t>𝒕</m:t>
                        </m:r>
                      </m:e>
                      <m:sub>
                        <m:r>
                          <a:rPr lang="cs-CZ" sz="2000" b="1" i="1" dirty="0" smtClean="0">
                            <a:latin typeface="Cambria Math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cs-CZ" sz="2000" b="1" dirty="0" smtClean="0"/>
                  <a:t>)</a:t>
                </a:r>
              </a:p>
              <a:p>
                <a:pPr marL="0" indent="0">
                  <a:buNone/>
                </a:pPr>
                <a:r>
                  <a:rPr lang="cs-CZ" sz="2000" dirty="0" smtClean="0"/>
                  <a:t>Q = 1 . 4,2 . (20 – 10)</a:t>
                </a:r>
              </a:p>
              <a:p>
                <a:pPr marL="0" indent="0">
                  <a:buNone/>
                </a:pPr>
                <a:r>
                  <a:rPr lang="cs-CZ" sz="2000" dirty="0" smtClean="0"/>
                  <a:t>Q = 4,2 . 10 = </a:t>
                </a:r>
                <a:r>
                  <a:rPr lang="cs-CZ" sz="2000" u="sng" dirty="0" smtClean="0"/>
                  <a:t>42 </a:t>
                </a:r>
                <a:r>
                  <a:rPr lang="cs-CZ" sz="2000" u="sng" dirty="0" err="1" smtClean="0"/>
                  <a:t>kJ</a:t>
                </a:r>
                <a:endParaRPr lang="cs-CZ" sz="2000" u="sng" dirty="0" smtClean="0"/>
              </a:p>
              <a:p>
                <a:pPr marL="0" indent="0">
                  <a:buNone/>
                </a:pPr>
                <a:r>
                  <a:rPr lang="cs-CZ" sz="2000" dirty="0" smtClean="0"/>
                  <a:t>Voda přijme teplo 42 </a:t>
                </a:r>
                <a:r>
                  <a:rPr lang="cs-CZ" sz="2000" dirty="0" err="1" smtClean="0"/>
                  <a:t>kJ</a:t>
                </a:r>
                <a:r>
                  <a:rPr lang="cs-CZ" sz="2000" dirty="0" smtClean="0"/>
                  <a:t>.</a:t>
                </a:r>
              </a:p>
              <a:p>
                <a:endParaRPr lang="cs-CZ" sz="20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 cstate="print"/>
                <a:stretch>
                  <a:fillRect l="-1203" t="-1210"/>
                </a:stretch>
              </a:blipFill>
              <a:ln>
                <a:solidFill>
                  <a:schemeClr val="accent2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Zástupný symbol pro obsah 8"/>
              <p:cNvSpPr>
                <a:spLocks noGrp="1"/>
              </p:cNvSpPr>
              <p:nvPr>
                <p:ph sz="half" idx="2"/>
              </p:nvPr>
            </p:nvSpPr>
            <p:spPr>
              <a:ln>
                <a:solidFill>
                  <a:schemeClr val="accent2"/>
                </a:solidFill>
              </a:ln>
            </p:spPr>
            <p:txBody>
              <a:bodyPr>
                <a:normAutofit fontScale="92500" lnSpcReduction="10000"/>
              </a:bodyPr>
              <a:lstStyle/>
              <a:p>
                <a:r>
                  <a:rPr lang="cs-CZ" sz="2000" b="1" dirty="0" smtClean="0"/>
                  <a:t>Jaké teplo přijme led stejné hmotnosti, zvýší–</a:t>
                </a:r>
                <a:r>
                  <a:rPr lang="cs-CZ" sz="2000" b="1" dirty="0" err="1" smtClean="0"/>
                  <a:t>li</a:t>
                </a:r>
                <a:r>
                  <a:rPr lang="cs-CZ" sz="2000" b="1" dirty="0" smtClean="0"/>
                  <a:t> se jeho teplota </a:t>
                </a:r>
              </a:p>
              <a:p>
                <a:pPr marL="0" indent="0">
                  <a:buNone/>
                </a:pPr>
                <a:r>
                  <a:rPr lang="cs-CZ" sz="2000" b="1" dirty="0" smtClean="0"/>
                  <a:t>      z -10°C na 0 °C? </a:t>
                </a:r>
              </a:p>
              <a:p>
                <a:r>
                  <a:rPr lang="cs-CZ" sz="2000" dirty="0" smtClean="0"/>
                  <a:t>Zápis úlohy:</a:t>
                </a:r>
              </a:p>
              <a:p>
                <a:pPr marL="0" indent="0">
                  <a:buNone/>
                </a:pPr>
                <a:r>
                  <a:rPr lang="cs-CZ" sz="2000" dirty="0" smtClean="0"/>
                  <a:t>m = 1 kg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t</m:t>
                        </m:r>
                      </m:e>
                      <m:sub>
                        <m:r>
                          <a:rPr lang="cs-CZ" sz="2000" b="0" i="0" smtClean="0">
                            <a:latin typeface="Cambria Math"/>
                          </a:rPr>
                          <m:t>0 </m:t>
                        </m:r>
                      </m:sub>
                    </m:sSub>
                  </m:oMath>
                </a14:m>
                <a:r>
                  <a:rPr lang="cs-CZ" sz="2000" dirty="0" smtClean="0"/>
                  <a:t>= - 10 °C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𝑡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000" dirty="0" smtClean="0"/>
                  <a:t> = 0 °C</a:t>
                </a:r>
              </a:p>
              <a:p>
                <a:pPr marL="0" indent="0">
                  <a:buNone/>
                </a:pPr>
                <a:r>
                  <a:rPr lang="cs-CZ" sz="2000" dirty="0" smtClean="0"/>
                  <a:t>Q = ?</a:t>
                </a:r>
              </a:p>
              <a:p>
                <a:pPr marL="0" indent="0">
                  <a:buNone/>
                </a:pPr>
                <a:r>
                  <a:rPr lang="cs-CZ" sz="2000" dirty="0" smtClean="0"/>
                  <a:t>c = 2,09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kJ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kg</m:t>
                        </m:r>
                        <m:r>
                          <a:rPr lang="cs-CZ" sz="2000" b="0" i="0" smtClean="0">
                            <a:latin typeface="Cambria Math"/>
                          </a:rPr>
                          <m:t> . °</m:t>
                        </m:r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C</m:t>
                        </m:r>
                      </m:den>
                    </m:f>
                  </m:oMath>
                </a14:m>
                <a:endParaRPr lang="cs-CZ" sz="2000" dirty="0" smtClean="0"/>
              </a:p>
              <a:p>
                <a:pPr marL="0" indent="0">
                  <a:buNone/>
                </a:pPr>
                <a:r>
                  <a:rPr lang="cs-CZ" sz="2000" b="1" dirty="0" smtClean="0"/>
                  <a:t>Q = m . c .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𝒕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000" b="1" dirty="0" smtClean="0"/>
                  <a:t>-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dirty="0" smtClean="0">
                            <a:latin typeface="Cambria Math"/>
                          </a:rPr>
                          <m:t>𝒕</m:t>
                        </m:r>
                      </m:e>
                      <m:sub>
                        <m:r>
                          <a:rPr lang="cs-CZ" sz="2000" b="1" i="1" dirty="0" smtClean="0">
                            <a:latin typeface="Cambria Math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cs-CZ" sz="2000" b="1" dirty="0" smtClean="0"/>
                  <a:t>)</a:t>
                </a:r>
              </a:p>
              <a:p>
                <a:pPr marL="0" indent="0">
                  <a:buNone/>
                </a:pPr>
                <a:r>
                  <a:rPr lang="cs-CZ" sz="2000" dirty="0" smtClean="0"/>
                  <a:t>Q = 1 . 2,09 . 10</a:t>
                </a:r>
              </a:p>
              <a:p>
                <a:pPr marL="0" indent="0">
                  <a:buNone/>
                </a:pPr>
                <a:r>
                  <a:rPr lang="cs-CZ" sz="2000" dirty="0" smtClean="0"/>
                  <a:t>Q = </a:t>
                </a:r>
                <a:r>
                  <a:rPr lang="cs-CZ" sz="2000" u="sng" dirty="0" smtClean="0"/>
                  <a:t>20,9 </a:t>
                </a:r>
                <a:r>
                  <a:rPr lang="cs-CZ" sz="2000" u="sng" dirty="0" err="1" smtClean="0"/>
                  <a:t>kJ</a:t>
                </a:r>
                <a:endParaRPr lang="cs-CZ" sz="2000" u="sng" dirty="0" smtClean="0"/>
              </a:p>
              <a:p>
                <a:pPr marL="0" indent="0">
                  <a:buNone/>
                </a:pPr>
                <a:r>
                  <a:rPr lang="cs-CZ" sz="2000" dirty="0" smtClean="0"/>
                  <a:t>Led přijme 21 </a:t>
                </a:r>
                <a:r>
                  <a:rPr lang="cs-CZ" sz="2000" dirty="0" err="1" smtClean="0"/>
                  <a:t>kJ</a:t>
                </a:r>
                <a:r>
                  <a:rPr lang="cs-CZ" sz="2000" dirty="0" smtClean="0"/>
                  <a:t> tepla.</a:t>
                </a:r>
              </a:p>
            </p:txBody>
          </p:sp>
        </mc:Choice>
        <mc:Fallback>
          <p:sp>
            <p:nvSpPr>
              <p:cNvPr id="9" name="Zástupný symbol pro obsah 8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3" cstate="print"/>
                <a:stretch>
                  <a:fillRect l="-1355" t="-1210" r="-301"/>
                </a:stretch>
              </a:blipFill>
              <a:ln>
                <a:solidFill>
                  <a:schemeClr val="accent2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539552" y="2852936"/>
            <a:ext cx="1184076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552" y="4653136"/>
            <a:ext cx="2336204" cy="122413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716016" y="2852936"/>
            <a:ext cx="1296144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716016" y="4653136"/>
            <a:ext cx="2232248" cy="122413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5091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Ještě jeden společně řešený příklad</a:t>
            </a:r>
            <a:endParaRPr lang="cs-CZ" sz="32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Zástupný symbol pro obsah 5"/>
              <p:cNvSpPr>
                <a:spLocks noGrp="1"/>
              </p:cNvSpPr>
              <p:nvPr>
                <p:ph idx="1"/>
              </p:nvPr>
            </p:nvSpPr>
            <p:spPr>
              <a:ln>
                <a:solidFill>
                  <a:schemeClr val="accent2"/>
                </a:solidFill>
              </a:ln>
            </p:spPr>
            <p:txBody>
              <a:bodyPr>
                <a:normAutofit fontScale="92500" lnSpcReduction="10000"/>
              </a:bodyPr>
              <a:lstStyle/>
              <a:p>
                <a:r>
                  <a:rPr lang="cs-CZ" sz="2000" b="1" dirty="0" smtClean="0"/>
                  <a:t>V nádobě je voda o objemu 5,5 litru. Jaké teplo odevzdá voda tělesům ve svém okolí, ochladí-li se o 40 °C (ale nezmrzne)?</a:t>
                </a:r>
              </a:p>
              <a:p>
                <a:r>
                  <a:rPr lang="cs-CZ" sz="2000" dirty="0" smtClean="0"/>
                  <a:t>Zápis úlohy:</a:t>
                </a:r>
              </a:p>
              <a:p>
                <a:r>
                  <a:rPr lang="cs-CZ" sz="2000" b="1" dirty="0" smtClean="0"/>
                  <a:t>V = 5,5 l  	m = 5,5 kg     </a:t>
                </a:r>
                <a:r>
                  <a:rPr lang="cs-CZ" sz="2000" dirty="0" smtClean="0"/>
                  <a:t>(platí pouze u vody, a to jen přibližně)   </a:t>
                </a:r>
              </a:p>
              <a:p>
                <a:r>
                  <a:rPr lang="cs-CZ" sz="2000" b="1" dirty="0" smtClean="0"/>
                  <a:t>Q = ?</a:t>
                </a:r>
              </a:p>
              <a:p>
                <a:r>
                  <a:rPr lang="cs-CZ" sz="2000" dirty="0" smtClean="0"/>
                  <a:t>    </a:t>
                </a:r>
                <a:r>
                  <a:rPr lang="cs-CZ" sz="2400" b="1" dirty="0" smtClean="0"/>
                  <a:t>t = </a:t>
                </a:r>
                <a:r>
                  <a:rPr lang="cs-CZ" sz="2000" b="1" dirty="0" smtClean="0"/>
                  <a:t>40 °C</a:t>
                </a:r>
              </a:p>
              <a:p>
                <a:pPr marL="0" indent="0">
                  <a:buNone/>
                </a:pPr>
                <a:r>
                  <a:rPr lang="cs-CZ" sz="2000" dirty="0"/>
                  <a:t> </a:t>
                </a:r>
                <a:r>
                  <a:rPr lang="cs-CZ" sz="2000" dirty="0" smtClean="0"/>
                  <a:t>     </a:t>
                </a:r>
                <a:r>
                  <a:rPr lang="cs-CZ" sz="2000" b="1" dirty="0" smtClean="0"/>
                  <a:t>c = 4,2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0" smtClean="0">
                            <a:latin typeface="Cambria Math"/>
                          </a:rPr>
                          <m:t>𝐤𝐉</m:t>
                        </m:r>
                      </m:num>
                      <m:den>
                        <m:r>
                          <a:rPr lang="cs-CZ" sz="2000" b="1" i="0" smtClean="0">
                            <a:latin typeface="Cambria Math"/>
                          </a:rPr>
                          <m:t>𝐤𝐠</m:t>
                        </m:r>
                        <m:r>
                          <a:rPr lang="cs-CZ" sz="2000" b="1" i="0" smtClean="0">
                            <a:latin typeface="Cambria Math"/>
                          </a:rPr>
                          <m:t> . °</m:t>
                        </m:r>
                        <m:r>
                          <a:rPr lang="cs-CZ" sz="2000" b="1" i="0" smtClean="0">
                            <a:latin typeface="Cambria Math"/>
                          </a:rPr>
                          <m:t>𝐂</m:t>
                        </m:r>
                      </m:den>
                    </m:f>
                  </m:oMath>
                </a14:m>
                <a:endParaRPr lang="cs-CZ" sz="2400" b="1" dirty="0" smtClean="0"/>
              </a:p>
              <a:p>
                <a:r>
                  <a:rPr lang="cs-CZ" sz="2400" b="1" dirty="0" smtClean="0">
                    <a:solidFill>
                      <a:srgbClr val="FF0000"/>
                    </a:solidFill>
                  </a:rPr>
                  <a:t>Q = m . c .    t            </a:t>
                </a:r>
                <a:r>
                  <a:rPr lang="cs-CZ" sz="2400" dirty="0" smtClean="0"/>
                  <a:t>(</a:t>
                </a:r>
                <a:r>
                  <a:rPr lang="cs-CZ" sz="2000" dirty="0" smtClean="0"/>
                  <a:t>pro odevzdané teplo platí stejná rovnice jako </a:t>
                </a:r>
              </a:p>
              <a:p>
                <a:pPr marL="0" indent="0">
                  <a:buNone/>
                </a:pPr>
                <a:r>
                  <a:rPr lang="cs-CZ" sz="2000" dirty="0"/>
                  <a:t> </a:t>
                </a:r>
                <a:r>
                  <a:rPr lang="cs-CZ" sz="2000" dirty="0" smtClean="0"/>
                  <a:t>                                                 pro přijaté)</a:t>
                </a:r>
                <a:endParaRPr lang="cs-CZ" sz="2000" b="1" dirty="0" smtClean="0"/>
              </a:p>
              <a:p>
                <a:r>
                  <a:rPr lang="cs-CZ" sz="2400" b="1" dirty="0" smtClean="0"/>
                  <a:t>Q = 5,5 . 4,2 . 40</a:t>
                </a:r>
              </a:p>
              <a:p>
                <a:r>
                  <a:rPr lang="cs-CZ" sz="2400" b="1" dirty="0" smtClean="0"/>
                  <a:t>Q = </a:t>
                </a:r>
                <a:r>
                  <a:rPr lang="cs-CZ" sz="2400" b="1" u="sng" dirty="0" smtClean="0"/>
                  <a:t>924 </a:t>
                </a:r>
                <a:r>
                  <a:rPr lang="cs-CZ" sz="2400" b="1" u="sng" dirty="0" err="1" smtClean="0"/>
                  <a:t>kJ</a:t>
                </a:r>
                <a:endParaRPr lang="cs-CZ" sz="2400" b="1" u="sng" dirty="0" smtClean="0"/>
              </a:p>
              <a:p>
                <a:r>
                  <a:rPr lang="cs-CZ" sz="2400" b="1" dirty="0" smtClean="0"/>
                  <a:t>Voda odevzdá tělesům ve svém okolí 924 </a:t>
                </a:r>
                <a:r>
                  <a:rPr lang="cs-CZ" sz="2400" b="1" dirty="0" err="1" smtClean="0"/>
                  <a:t>kJ</a:t>
                </a:r>
                <a:r>
                  <a:rPr lang="cs-CZ" sz="2400" b="1" dirty="0" smtClean="0"/>
                  <a:t>.</a:t>
                </a:r>
              </a:p>
              <a:p>
                <a:endParaRPr lang="cs-CZ" sz="2000" b="1" dirty="0"/>
              </a:p>
            </p:txBody>
          </p:sp>
        </mc:Choice>
        <mc:Fallback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740" t="-1210"/>
                </a:stretch>
              </a:blipFill>
              <a:ln>
                <a:solidFill>
                  <a:schemeClr val="accent2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Rovnoramenný trojúhelník 6"/>
          <p:cNvSpPr/>
          <p:nvPr/>
        </p:nvSpPr>
        <p:spPr>
          <a:xfrm>
            <a:off x="899592" y="3284984"/>
            <a:ext cx="144016" cy="144016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1763688" y="2649496"/>
            <a:ext cx="432048" cy="0"/>
          </a:xfrm>
          <a:prstGeom prst="straightConnector1">
            <a:avLst/>
          </a:prstGeom>
          <a:ln w="19050">
            <a:solidFill>
              <a:schemeClr val="accent2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ovnoramenný trojúhelník 11"/>
          <p:cNvSpPr/>
          <p:nvPr/>
        </p:nvSpPr>
        <p:spPr>
          <a:xfrm>
            <a:off x="2123728" y="4150184"/>
            <a:ext cx="144016" cy="144016"/>
          </a:xfrm>
          <a:prstGeom prst="triangl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3884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Teď každý sám</a:t>
            </a:r>
            <a:endParaRPr lang="cs-CZ" sz="24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484784"/>
                <a:ext cx="8229600" cy="4641379"/>
              </a:xfrm>
              <a:ln>
                <a:solidFill>
                  <a:schemeClr val="accent2"/>
                </a:solidFill>
              </a:ln>
            </p:spPr>
            <p:txBody>
              <a:bodyPr>
                <a:normAutofit fontScale="92500"/>
              </a:bodyPr>
              <a:lstStyle/>
              <a:p>
                <a:r>
                  <a:rPr lang="cs-CZ" sz="2400" b="1" dirty="0" smtClean="0"/>
                  <a:t>Urči teplo, které musíme dodat 10 kg železa, aby se ohřálo z 20 °C </a:t>
                </a:r>
              </a:p>
              <a:p>
                <a:pPr marL="0" indent="0">
                  <a:buNone/>
                </a:pPr>
                <a:r>
                  <a:rPr lang="cs-CZ" sz="2400" b="1" dirty="0" smtClean="0"/>
                  <a:t>na 450 °C.</a:t>
                </a:r>
              </a:p>
              <a:p>
                <a:pPr marL="0" indent="0">
                  <a:buNone/>
                </a:pPr>
                <a:r>
                  <a:rPr lang="cs-CZ" sz="2000" dirty="0" smtClean="0"/>
                  <a:t>Zápis úlohy:</a:t>
                </a:r>
              </a:p>
              <a:p>
                <a:pPr marL="0" indent="0">
                  <a:buNone/>
                </a:pPr>
                <a:r>
                  <a:rPr lang="cs-CZ" sz="2000" dirty="0" smtClean="0"/>
                  <a:t>Q = ?</a:t>
                </a:r>
              </a:p>
              <a:p>
                <a:pPr marL="0" indent="0">
                  <a:buNone/>
                </a:pPr>
                <a:r>
                  <a:rPr lang="cs-CZ" sz="2000" dirty="0" smtClean="0"/>
                  <a:t>m = 10 kg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𝑡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0</m:t>
                        </m:r>
                      </m:sub>
                    </m:sSub>
                  </m:oMath>
                </a14:m>
                <a:r>
                  <a:rPr lang="cs-CZ" sz="2000" dirty="0" smtClean="0"/>
                  <a:t> = 20 °C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𝑡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000" dirty="0" smtClean="0"/>
                  <a:t> = 450 °C</a:t>
                </a:r>
              </a:p>
              <a:p>
                <a:pPr marL="0" indent="0">
                  <a:buNone/>
                </a:pPr>
                <a:r>
                  <a:rPr lang="cs-CZ" sz="2000" dirty="0" smtClean="0"/>
                  <a:t>c = 0,45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kJ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kg</m:t>
                        </m:r>
                        <m:r>
                          <a:rPr lang="cs-CZ" sz="2000" b="0" i="0" smtClean="0">
                            <a:latin typeface="Cambria Math"/>
                          </a:rPr>
                          <m:t> . °</m:t>
                        </m:r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C</m:t>
                        </m:r>
                      </m:den>
                    </m:f>
                  </m:oMath>
                </a14:m>
                <a:endParaRPr lang="cs-CZ" sz="2000" dirty="0" smtClean="0"/>
              </a:p>
              <a:p>
                <a:pPr marL="0" indent="0">
                  <a:buNone/>
                </a:pPr>
                <a:r>
                  <a:rPr lang="cs-CZ" sz="2000" b="1" dirty="0" smtClean="0"/>
                  <a:t>Q = m . c .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𝒕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000" b="1" dirty="0" smtClean="0"/>
                  <a:t> -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𝒕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cs-CZ" sz="2000" b="1" dirty="0" smtClean="0"/>
                  <a:t>)</a:t>
                </a:r>
                <a:endParaRPr lang="cs-CZ" sz="2000" dirty="0" smtClean="0"/>
              </a:p>
              <a:p>
                <a:pPr marL="0" indent="0">
                  <a:buNone/>
                </a:pPr>
                <a:r>
                  <a:rPr lang="cs-CZ" sz="2000" dirty="0" smtClean="0"/>
                  <a:t>Q = 10 . 0,45 . (450 – 20)</a:t>
                </a:r>
              </a:p>
              <a:p>
                <a:pPr marL="0" indent="0">
                  <a:buNone/>
                </a:pPr>
                <a:r>
                  <a:rPr lang="cs-CZ" sz="2000" dirty="0" smtClean="0"/>
                  <a:t>Q = 4,5 . 430</a:t>
                </a:r>
              </a:p>
              <a:p>
                <a:pPr marL="0" indent="0">
                  <a:buNone/>
                </a:pPr>
                <a:r>
                  <a:rPr lang="cs-CZ" sz="2000" dirty="0" smtClean="0"/>
                  <a:t>Q = </a:t>
                </a:r>
                <a:r>
                  <a:rPr lang="cs-CZ" sz="2000" u="sng" dirty="0" smtClean="0"/>
                  <a:t>1 935 </a:t>
                </a:r>
                <a:r>
                  <a:rPr lang="cs-CZ" sz="2000" u="sng" dirty="0" err="1" smtClean="0"/>
                  <a:t>kJ</a:t>
                </a:r>
                <a:r>
                  <a:rPr lang="cs-CZ" sz="2000" u="sng" dirty="0" smtClean="0"/>
                  <a:t>  </a:t>
                </a:r>
                <a:r>
                  <a:rPr lang="cs-CZ" sz="2000" dirty="0" smtClean="0"/>
                  <a:t>        Železu musíme dodat 1 935 </a:t>
                </a:r>
                <a:r>
                  <a:rPr lang="cs-CZ" sz="2000" dirty="0" err="1" smtClean="0"/>
                  <a:t>kJ</a:t>
                </a:r>
                <a:r>
                  <a:rPr lang="cs-CZ" sz="2000" dirty="0" smtClean="0"/>
                  <a:t> tepla.</a:t>
                </a:r>
              </a:p>
              <a:p>
                <a:pPr marL="0" indent="0">
                  <a:buNone/>
                </a:pPr>
                <a:endParaRPr lang="cs-CZ" sz="2000" dirty="0" smtClean="0"/>
              </a:p>
              <a:p>
                <a:pPr marL="0" indent="0">
                  <a:buNone/>
                </a:pPr>
                <a:endParaRPr lang="cs-CZ" sz="20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484784"/>
                <a:ext cx="8229600" cy="4641379"/>
              </a:xfrm>
              <a:blipFill rotWithShape="1">
                <a:blip r:embed="rId2" cstate="print"/>
                <a:stretch>
                  <a:fillRect l="-814" t="-655"/>
                </a:stretch>
              </a:blipFill>
              <a:ln>
                <a:solidFill>
                  <a:schemeClr val="accent2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554435" y="2636912"/>
            <a:ext cx="1440160" cy="19442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54435" y="4655408"/>
            <a:ext cx="5760640" cy="144016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0104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Samostatné počítání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endParaRPr lang="cs-CZ" sz="2400" b="1" dirty="0" smtClean="0"/>
          </a:p>
          <a:p>
            <a:r>
              <a:rPr lang="cs-CZ" sz="2400" b="1" dirty="0" smtClean="0">
                <a:solidFill>
                  <a:srgbClr val="FF0000"/>
                </a:solidFill>
              </a:rPr>
              <a:t>V nádobě je voda o objemu 250 ml. Jaké teplo přijme tato voda, zvýší-li se její teplota o 60 °C?</a:t>
            </a:r>
          </a:p>
          <a:p>
            <a:r>
              <a:rPr lang="cs-CZ" sz="2400" b="1" i="1" dirty="0" smtClean="0"/>
              <a:t>Udělej zápis úlohy.</a:t>
            </a:r>
          </a:p>
          <a:p>
            <a:r>
              <a:rPr lang="cs-CZ" sz="2400" b="1" i="1" dirty="0" smtClean="0"/>
              <a:t>Chybějící údaj najdi v tabulkách.</a:t>
            </a:r>
          </a:p>
          <a:p>
            <a:r>
              <a:rPr lang="cs-CZ" sz="2400" b="1" i="1" dirty="0" smtClean="0"/>
              <a:t>Napiš vzorec.</a:t>
            </a:r>
          </a:p>
          <a:p>
            <a:r>
              <a:rPr lang="cs-CZ" sz="2400" b="1" i="1" dirty="0" smtClean="0"/>
              <a:t>Dosaď do vzorce.</a:t>
            </a:r>
          </a:p>
          <a:p>
            <a:r>
              <a:rPr lang="cs-CZ" sz="2400" b="1" i="1" dirty="0" smtClean="0"/>
              <a:t>Proveď výpočet.</a:t>
            </a:r>
          </a:p>
          <a:p>
            <a:r>
              <a:rPr lang="cs-CZ" sz="2400" b="1" i="1" dirty="0" smtClean="0"/>
              <a:t>Podtrhni výsledek.</a:t>
            </a:r>
          </a:p>
          <a:p>
            <a:r>
              <a:rPr lang="cs-CZ" sz="2400" b="1" i="1" dirty="0" smtClean="0"/>
              <a:t>Napiš odpověď.</a:t>
            </a:r>
          </a:p>
        </p:txBody>
      </p:sp>
    </p:spTree>
    <p:extLst>
      <p:ext uri="{BB962C8B-B14F-4D97-AF65-F5344CB8AC3E}">
        <p14:creationId xmlns:p14="http://schemas.microsoft.com/office/powerpoint/2010/main" xmlns="" val="2697647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Odpověď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/>
            </a:solidFill>
          </a:ln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>
                <a:sym typeface="Wingdings"/>
                <a:hlinkClick r:id="rId2" action="ppaction://hlinksldjump"/>
              </a:rPr>
              <a:t></a:t>
            </a:r>
            <a:r>
              <a:rPr lang="cs-CZ" dirty="0">
                <a:sym typeface="Wingdings"/>
              </a:rPr>
              <a:t> </a:t>
            </a:r>
            <a:r>
              <a:rPr lang="cs-CZ" dirty="0" smtClean="0"/>
              <a:t>Tato voda přijme 6,3 </a:t>
            </a:r>
            <a:r>
              <a:rPr lang="cs-CZ" dirty="0" err="1" smtClean="0"/>
              <a:t>kJ</a:t>
            </a:r>
            <a:r>
              <a:rPr lang="cs-CZ" dirty="0" smtClean="0"/>
              <a:t> tepla.</a:t>
            </a:r>
          </a:p>
          <a:p>
            <a:pPr marL="0" indent="0">
              <a:buNone/>
            </a:pPr>
            <a:r>
              <a:rPr lang="cs-CZ" dirty="0">
                <a:sym typeface="Wingdings"/>
                <a:hlinkClick r:id="rId2" action="ppaction://hlinksldjump"/>
              </a:rPr>
              <a:t></a:t>
            </a:r>
            <a:r>
              <a:rPr lang="cs-CZ" dirty="0">
                <a:sym typeface="Wingdings"/>
              </a:rPr>
              <a:t> </a:t>
            </a:r>
            <a:r>
              <a:rPr lang="cs-CZ" dirty="0" smtClean="0"/>
              <a:t>Tato voda přijme 63 J tepla.</a:t>
            </a:r>
          </a:p>
          <a:p>
            <a:pPr marL="0" indent="0">
              <a:buNone/>
            </a:pPr>
            <a:r>
              <a:rPr lang="cs-CZ" dirty="0">
                <a:sym typeface="Wingdings"/>
                <a:hlinkClick r:id="rId3" action="ppaction://hlinksldjump"/>
              </a:rPr>
              <a:t></a:t>
            </a:r>
            <a:r>
              <a:rPr lang="cs-CZ" dirty="0">
                <a:sym typeface="Wingdings"/>
              </a:rPr>
              <a:t> </a:t>
            </a:r>
            <a:r>
              <a:rPr lang="cs-CZ" dirty="0" smtClean="0"/>
              <a:t>Tato voda přijme 63 </a:t>
            </a:r>
            <a:r>
              <a:rPr lang="cs-CZ" dirty="0" err="1" smtClean="0"/>
              <a:t>kJ</a:t>
            </a:r>
            <a:r>
              <a:rPr lang="cs-CZ" dirty="0" smtClean="0"/>
              <a:t> tepla.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1172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5000" dirty="0" smtClean="0">
                <a:solidFill>
                  <a:srgbClr val="00B050"/>
                </a:solidFill>
                <a:sym typeface="Wingdings" pitchFamily="2" charset="2"/>
              </a:rPr>
              <a:t></a:t>
            </a:r>
            <a:endParaRPr lang="cs-CZ" sz="35000" dirty="0">
              <a:solidFill>
                <a:srgbClr val="00B05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080000" y="3240000"/>
            <a:ext cx="8178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ym typeface="Wingdings"/>
                <a:hlinkClick r:id="rId2" action="ppaction://hlinksldjump"/>
              </a:rPr>
              <a:t></a:t>
            </a:r>
            <a:r>
              <a:rPr lang="cs-CZ" dirty="0" smtClean="0">
                <a:sym typeface="Wingdings"/>
              </a:rPr>
              <a:t>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617767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5000" dirty="0" smtClean="0">
                <a:solidFill>
                  <a:srgbClr val="FF0000"/>
                </a:solidFill>
                <a:sym typeface="Wingdings" pitchFamily="2" charset="2"/>
              </a:rPr>
              <a:t></a:t>
            </a:r>
            <a:endParaRPr lang="cs-CZ" sz="35000" b="1" dirty="0">
              <a:solidFill>
                <a:srgbClr val="FF0000"/>
              </a:solidFill>
              <a:hlinkClick r:id="rId2" action="ppaction://hlinksldjump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080000" y="3240000"/>
            <a:ext cx="8470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ym typeface="Wingdings"/>
                <a:hlinkClick r:id="rId3" action="ppaction://hlinksldjump"/>
              </a:rPr>
              <a:t></a:t>
            </a:r>
            <a:r>
              <a:rPr lang="cs-CZ" dirty="0" smtClean="0">
                <a:sym typeface="Wingdings"/>
              </a:rPr>
              <a:t> 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557085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Řešení úlohy</a:t>
            </a:r>
            <a:endParaRPr lang="cs-CZ" sz="24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628800"/>
                <a:ext cx="8229600" cy="4525963"/>
              </a:xfrm>
              <a:ln>
                <a:solidFill>
                  <a:schemeClr val="accent2"/>
                </a:solidFill>
              </a:ln>
            </p:spPr>
            <p:txBody>
              <a:bodyPr>
                <a:normAutofit/>
              </a:bodyPr>
              <a:lstStyle/>
              <a:p>
                <a:r>
                  <a:rPr lang="cs-CZ" sz="2400" b="1" dirty="0" smtClean="0"/>
                  <a:t>V = 250 ml           m = 250 g = 0,250 kg</a:t>
                </a:r>
              </a:p>
              <a:p>
                <a:r>
                  <a:rPr lang="cs-CZ" sz="2400" b="1" dirty="0" smtClean="0"/>
                  <a:t>Q = ?</a:t>
                </a:r>
              </a:p>
              <a:p>
                <a:r>
                  <a:rPr lang="cs-CZ" sz="2400" b="1" dirty="0" smtClean="0"/>
                  <a:t>    t = 60 °C</a:t>
                </a:r>
              </a:p>
              <a:p>
                <a:r>
                  <a:rPr lang="cs-CZ" sz="2400" b="1" dirty="0" smtClean="0"/>
                  <a:t>c = 4,2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0" smtClean="0">
                            <a:latin typeface="Cambria Math"/>
                          </a:rPr>
                          <m:t>𝐤𝐉</m:t>
                        </m:r>
                      </m:num>
                      <m:den>
                        <m:r>
                          <a:rPr lang="cs-CZ" sz="2400" b="1" i="0" smtClean="0">
                            <a:latin typeface="Cambria Math"/>
                          </a:rPr>
                          <m:t>𝐤𝐠</m:t>
                        </m:r>
                        <m:r>
                          <a:rPr lang="cs-CZ" sz="2400" b="1" i="0" smtClean="0">
                            <a:latin typeface="Cambria Math"/>
                          </a:rPr>
                          <m:t> . °</m:t>
                        </m:r>
                        <m:r>
                          <a:rPr lang="cs-CZ" sz="2400" b="1" i="0" smtClean="0">
                            <a:latin typeface="Cambria Math"/>
                          </a:rPr>
                          <m:t>𝐂</m:t>
                        </m:r>
                      </m:den>
                    </m:f>
                  </m:oMath>
                </a14:m>
                <a:endParaRPr lang="cs-CZ" sz="2400" b="1" dirty="0" smtClean="0"/>
              </a:p>
              <a:p>
                <a:r>
                  <a:rPr lang="cs-CZ" sz="2400" b="1" dirty="0" smtClean="0">
                    <a:solidFill>
                      <a:srgbClr val="FF0000"/>
                    </a:solidFill>
                  </a:rPr>
                  <a:t>Q = m . c .     t</a:t>
                </a:r>
              </a:p>
              <a:p>
                <a:r>
                  <a:rPr lang="cs-CZ" sz="2400" b="1" dirty="0" smtClean="0"/>
                  <a:t>Q = 0,25 . 4,2 . 60</a:t>
                </a:r>
              </a:p>
              <a:p>
                <a:r>
                  <a:rPr lang="cs-CZ" sz="2400" b="1" dirty="0" smtClean="0"/>
                  <a:t>Q = </a:t>
                </a:r>
                <a:r>
                  <a:rPr lang="cs-CZ" sz="2400" b="1" u="sng" dirty="0" smtClean="0"/>
                  <a:t>63 </a:t>
                </a:r>
                <a:r>
                  <a:rPr lang="cs-CZ" sz="2400" b="1" u="sng" dirty="0" err="1" smtClean="0"/>
                  <a:t>kJ</a:t>
                </a:r>
                <a:endParaRPr lang="cs-CZ" sz="2400" b="1" u="sng" dirty="0" smtClean="0"/>
              </a:p>
              <a:p>
                <a:r>
                  <a:rPr lang="cs-CZ" sz="2400" b="1" dirty="0" smtClean="0"/>
                  <a:t>Tato voda přijme 63 </a:t>
                </a:r>
                <a:r>
                  <a:rPr lang="cs-CZ" sz="2400" b="1" dirty="0" err="1" smtClean="0"/>
                  <a:t>kJ</a:t>
                </a:r>
                <a:r>
                  <a:rPr lang="cs-CZ" sz="2400" b="1" dirty="0" smtClean="0"/>
                  <a:t> tepla.</a:t>
                </a:r>
              </a:p>
              <a:p>
                <a:endParaRPr lang="cs-CZ" sz="24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628800"/>
                <a:ext cx="8229600" cy="4525963"/>
              </a:xfrm>
              <a:blipFill rotWithShape="1">
                <a:blip r:embed="rId2" cstate="print"/>
                <a:stretch>
                  <a:fillRect l="-962" t="-940"/>
                </a:stretch>
              </a:blipFill>
              <a:ln>
                <a:solidFill>
                  <a:schemeClr val="accent2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Rovnoramenný trojúhelník 3"/>
          <p:cNvSpPr/>
          <p:nvPr/>
        </p:nvSpPr>
        <p:spPr>
          <a:xfrm>
            <a:off x="964792" y="2665496"/>
            <a:ext cx="144016" cy="144016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2267744" y="1844824"/>
            <a:ext cx="489204" cy="6057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2267744" y="3789040"/>
            <a:ext cx="144016" cy="144016"/>
          </a:xfrm>
          <a:prstGeom prst="triangl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42373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Použitá literatura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BOHUNĚK, Jiří. </a:t>
            </a:r>
            <a:r>
              <a:rPr lang="cs-CZ" sz="2000" i="1" dirty="0" smtClean="0"/>
              <a:t>Sbírka úloh z fyziky pro ZŠ, 2.díl.</a:t>
            </a:r>
            <a:r>
              <a:rPr lang="cs-CZ" sz="2000" dirty="0" smtClean="0"/>
              <a:t> 2. vydání. Praha: Prometheus,1993. ISBN 80-85849-15-1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www.office.</a:t>
            </a:r>
            <a:r>
              <a:rPr lang="cs-CZ" sz="2000" dirty="0" err="1" smtClean="0"/>
              <a:t>microsoft</a:t>
            </a:r>
            <a:r>
              <a:rPr lang="cs-CZ" sz="2000" dirty="0" err="1" smtClean="0"/>
              <a:t>.</a:t>
            </a:r>
            <a:r>
              <a:rPr lang="cs-CZ" sz="2000" dirty="0" err="1" smtClean="0"/>
              <a:t>com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129646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</TotalTime>
  <Words>246</Words>
  <Application>Microsoft Office PowerPoint</Application>
  <PresentationFormat>Předvádění na obrazovce (4:3)</PresentationFormat>
  <Paragraphs>73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Výpočet tepla přijatého a odevzdaného</vt:lpstr>
      <vt:lpstr>Rovnice</vt:lpstr>
      <vt:lpstr>A co je to c?</vt:lpstr>
      <vt:lpstr>A jdeme počítat</vt:lpstr>
      <vt:lpstr>Ještě jeden společně řešený příklad</vt:lpstr>
      <vt:lpstr>Teď každý sám</vt:lpstr>
      <vt:lpstr>Samostatné počítání</vt:lpstr>
      <vt:lpstr>Odpověď</vt:lpstr>
      <vt:lpstr>Snímek 10</vt:lpstr>
      <vt:lpstr>Snímek 11</vt:lpstr>
      <vt:lpstr>Řešení úlohy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Dum</cp:lastModifiedBy>
  <cp:revision>41</cp:revision>
  <dcterms:created xsi:type="dcterms:W3CDTF">2011-05-29T15:05:57Z</dcterms:created>
  <dcterms:modified xsi:type="dcterms:W3CDTF">2012-04-10T18:30:56Z</dcterms:modified>
</cp:coreProperties>
</file>