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58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67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01AB9-993C-421D-AD25-A6EF4831087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8C8C2-8D10-4D1E-AFAA-100026A0FD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– poznávání rostlin, doplňovačka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Sekunda, 1. ročník a kvinta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Poznávání rostlin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86409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Botanika – poznávání rostlin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412776"/>
            <a:ext cx="6400800" cy="64807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Doplňovačka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472514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Petr Vondráček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530120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Matiční gymnázium Ostrava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" name="Obrázek 7" descr="vachta trojlistá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132855"/>
            <a:ext cx="5760639" cy="43204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Pomocí doplňovačky urči název rostliny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" name="Obrázek 4" descr="vachta trojlistá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268760"/>
            <a:ext cx="4536504" cy="3402378"/>
          </a:xfrm>
          <a:prstGeom prst="rect">
            <a:avLst/>
          </a:prstGeom>
        </p:spPr>
      </p:pic>
      <p:pic>
        <p:nvPicPr>
          <p:cNvPr id="7" name="Obrázek 6" descr="vachta trojlistá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268760"/>
            <a:ext cx="4032448" cy="31981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4797152"/>
            <a:ext cx="5400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mělké tůně, bažiny, rašeliny, mokré louky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výskyt vzácný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kvete od května do června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listy obsahují hořčiny, třísloviny, jód, vitamin 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užívaná k léčebným účelům (podporuje trávení a chuť k jídlu), v likérnictví</a:t>
            </a:r>
            <a:endParaRPr lang="cs-CZ" dirty="0"/>
          </a:p>
        </p:txBody>
      </p:sp>
      <p:pic>
        <p:nvPicPr>
          <p:cNvPr id="8" name="Obrázek 7" descr="vachta trojlistá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36162" y="4581128"/>
            <a:ext cx="2712301" cy="20342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Doplňuj rodové názvy rostlin podle fotografií.</a:t>
            </a:r>
            <a:br>
              <a:rPr lang="cs-CZ" sz="2400" dirty="0" smtClean="0"/>
            </a:br>
            <a:r>
              <a:rPr lang="cs-CZ" sz="2400" dirty="0" smtClean="0"/>
              <a:t>Tajenka se čte přes písmeno, každé slovo zvlášť. </a:t>
            </a:r>
            <a:endParaRPr lang="cs-CZ" sz="2400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843808" y="1484784"/>
          <a:ext cx="3564000" cy="486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88032"/>
                <a:gridCol w="305968"/>
                <a:gridCol w="297000"/>
                <a:gridCol w="297000"/>
                <a:gridCol w="297000"/>
                <a:gridCol w="297000"/>
                <a:gridCol w="297000"/>
                <a:gridCol w="297000"/>
                <a:gridCol w="297000"/>
                <a:gridCol w="297000"/>
                <a:gridCol w="297000"/>
                <a:gridCol w="297000"/>
              </a:tblGrid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2" action="ppaction://hlinksldjump"/>
                        </a:rPr>
                        <a:t>1.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3" action="ppaction://hlinksldjump"/>
                        </a:rPr>
                        <a:t>2.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4" action="ppaction://hlinksldjump"/>
                        </a:rPr>
                        <a:t>3.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5" action="ppaction://hlinksldjump"/>
                        </a:rPr>
                        <a:t>4.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6" action="ppaction://hlinksldjump"/>
                        </a:rPr>
                        <a:t>5.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7" action="ppaction://hlinksldjump"/>
                        </a:rPr>
                        <a:t>6.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12700" cmpd="sng">
                      <a:noFill/>
                    </a:lnT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8" action="ppaction://hlinksldjump"/>
                        </a:rPr>
                        <a:t>7.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9" action="ppaction://hlinksldjump"/>
                        </a:rPr>
                        <a:t>8.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0" action="ppaction://hlinksldjump"/>
                        </a:rPr>
                        <a:t>9.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1" action="ppaction://hlinksldjump"/>
                        </a:rPr>
                        <a:t>10.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2" action="ppaction://hlinksldjump"/>
                        </a:rPr>
                        <a:t>11.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3" action="ppaction://hlinksldjump"/>
                        </a:rPr>
                        <a:t>12.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4" action="ppaction://hlinksldjump"/>
                        </a:rPr>
                        <a:t>13.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  <a:hlinkClick r:id="rId15" action="ppaction://hlinksldjump"/>
                        </a:rPr>
                        <a:t>14.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76256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6" action="ppaction://hlinksldjump"/>
              </a:rPr>
              <a:t>rozluštění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štírovník růžkat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196752"/>
            <a:ext cx="7056784" cy="52925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44408" y="62116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etel luční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24744"/>
            <a:ext cx="7296811" cy="547260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44408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sasanka hajní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052736"/>
            <a:ext cx="7236296" cy="54272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16416" y="6165304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4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čekanka obecná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5832648" cy="4374486"/>
          </a:xfrm>
          <a:prstGeom prst="rect">
            <a:avLst/>
          </a:prstGeom>
        </p:spPr>
      </p:pic>
      <p:pic>
        <p:nvPicPr>
          <p:cNvPr id="4" name="Obrázek 3" descr="čekanka obec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537012"/>
            <a:ext cx="3888431" cy="29163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hluchavka skvrni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124744"/>
            <a:ext cx="7164288" cy="53732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44408" y="61653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6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devětsil lékařský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052736"/>
            <a:ext cx="7200800" cy="5400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16416" y="61653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7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divizna černá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976664" cy="4482498"/>
          </a:xfrm>
          <a:prstGeom prst="rect">
            <a:avLst/>
          </a:prstGeom>
        </p:spPr>
      </p:pic>
      <p:pic>
        <p:nvPicPr>
          <p:cNvPr id="4" name="Obrázek 3" descr="divizna čer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645024"/>
            <a:ext cx="3600400" cy="27003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8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rozrazil rezekvít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868144" cy="4401108"/>
          </a:xfrm>
          <a:prstGeom prst="rect">
            <a:avLst/>
          </a:prstGeom>
        </p:spPr>
      </p:pic>
      <p:pic>
        <p:nvPicPr>
          <p:cNvPr id="4" name="Obrázek 3" descr="rozrazil rezekvítek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501008"/>
            <a:ext cx="3816424" cy="28623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9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orsej jarn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980728"/>
            <a:ext cx="7272808" cy="54546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351912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10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kopřiva dvoudom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836712"/>
            <a:ext cx="7272808" cy="54546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44408" y="59492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11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prstnatec májov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980728"/>
            <a:ext cx="7272808" cy="54546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316416" y="6165304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avor klen, hráz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980728"/>
            <a:ext cx="6336704" cy="4752528"/>
          </a:xfrm>
          <a:prstGeom prst="rect">
            <a:avLst/>
          </a:prstGeom>
        </p:spPr>
      </p:pic>
      <p:pic>
        <p:nvPicPr>
          <p:cNvPr id="4" name="Obrázek 3" descr="javor kl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717032"/>
            <a:ext cx="3552395" cy="26642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028384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česnáček lékařský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6312701" cy="4734526"/>
          </a:xfrm>
          <a:prstGeom prst="rect">
            <a:avLst/>
          </a:prstGeom>
        </p:spPr>
      </p:pic>
      <p:pic>
        <p:nvPicPr>
          <p:cNvPr id="4" name="Obrázek 3" descr="česnáček lékařsk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501008"/>
            <a:ext cx="3816424" cy="28623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Rostlina 14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kuklík měst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052736"/>
            <a:ext cx="5184576" cy="3888432"/>
          </a:xfrm>
          <a:prstGeom prst="rect">
            <a:avLst/>
          </a:prstGeom>
        </p:spPr>
      </p:pic>
      <p:pic>
        <p:nvPicPr>
          <p:cNvPr id="4" name="Obrázek 3" descr="kuklík městsk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356992"/>
            <a:ext cx="4176464" cy="31323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59492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Rozluštění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340768"/>
          <a:ext cx="3564000" cy="486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24000"/>
                <a:gridCol w="324000"/>
                <a:gridCol w="324000"/>
                <a:gridCol w="324000"/>
                <a:gridCol w="324000"/>
                <a:gridCol w="324000"/>
                <a:gridCol w="324000"/>
                <a:gridCol w="324000"/>
                <a:gridCol w="324000"/>
                <a:gridCol w="324000"/>
                <a:gridCol w="324000"/>
              </a:tblGrid>
              <a:tr h="3240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Š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Í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V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N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Í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324000">
                <a:tc grid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J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L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</a:tr>
              <a:tr h="324000"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N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K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Č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N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K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24000"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H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L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U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CH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V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K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</a:tr>
              <a:tr h="324000">
                <a:tc gridSpan="1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D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V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Ě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I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L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T w="12700" cmpd="sng">
                      <a:noFill/>
                    </a:lnT>
                  </a:tcPr>
                </a:tc>
              </a:tr>
              <a:tr h="324000"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D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V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Z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N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 rowSpan="2"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O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Z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Z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I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L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4000">
                <a:tc gridSpan="2"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O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J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 row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P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Ř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I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V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P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N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C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24000"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J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V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3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00"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Č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S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Á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Č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K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4000">
                <a:tc grid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/>
                        <a:t>U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Í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/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R w="12700" cmpd="sng">
                      <a:noFill/>
                    </a:lnR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932040" y="350100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Tajenka: VACHTA TROJLISTÁ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Použitá a doporučená literatura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2500306"/>
            <a:ext cx="85011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dirty="0" smtClean="0"/>
              <a:t>HENDRYCH, R. </a:t>
            </a:r>
            <a:r>
              <a:rPr lang="sv-SE" i="1" dirty="0" smtClean="0"/>
              <a:t>Systém a evoluce vyšších rostlin</a:t>
            </a:r>
            <a:r>
              <a:rPr lang="sv-SE" dirty="0" smtClean="0"/>
              <a:t>. 2. vyd. Praha: SPN, 1986.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7158" y="3000372"/>
            <a:ext cx="85011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HROUDA, L., CHRTEK, J. jun., KAPLAN, Z., KIRSCHNER, J., ŠTĚPÁNEK, J. (</a:t>
            </a:r>
            <a:r>
              <a:rPr lang="cs-CZ" dirty="0" err="1" smtClean="0"/>
              <a:t>eds</a:t>
            </a:r>
            <a:r>
              <a:rPr lang="cs-CZ" dirty="0" smtClean="0"/>
              <a:t>.) </a:t>
            </a:r>
            <a:r>
              <a:rPr lang="cs-CZ" i="1" dirty="0" smtClean="0"/>
              <a:t>Klíč ke květeně České republiky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Academia, 2002, 928 p. ISBN 80-200-0836-5.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7158" y="1571612"/>
            <a:ext cx="87868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DEYL, M., HÍSEK, K. </a:t>
            </a:r>
            <a:r>
              <a:rPr lang="cs-CZ" i="1" dirty="0" smtClean="0"/>
              <a:t>Naše květiny</a:t>
            </a:r>
            <a:r>
              <a:rPr lang="cs-CZ" dirty="0" smtClean="0"/>
              <a:t>. 3rd </a:t>
            </a:r>
            <a:r>
              <a:rPr lang="cs-CZ" dirty="0" err="1" smtClean="0"/>
              <a:t>rev</a:t>
            </a:r>
            <a:r>
              <a:rPr lang="cs-CZ" dirty="0" smtClean="0"/>
              <a:t>. </a:t>
            </a:r>
            <a:r>
              <a:rPr lang="cs-CZ" dirty="0" err="1" smtClean="0"/>
              <a:t>ed</a:t>
            </a:r>
            <a:r>
              <a:rPr lang="cs-CZ" dirty="0" smtClean="0"/>
              <a:t>. Praha: Academia, 2001, 690 p. ISBN 80-200-0940-X.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7158" y="4500570"/>
            <a:ext cx="8358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VOKURKA, </a:t>
            </a:r>
            <a:r>
              <a:rPr lang="cs-CZ" dirty="0" smtClean="0"/>
              <a:t>M., HUGO, J. a kol.</a:t>
            </a:r>
            <a:r>
              <a:rPr lang="cs-CZ" dirty="0" smtClean="0"/>
              <a:t> </a:t>
            </a:r>
            <a:r>
              <a:rPr lang="cs-CZ" i="1" dirty="0" smtClean="0"/>
              <a:t>Velký lékařský slovník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MAXDORF-JESSENIUS, 2002, </a:t>
            </a:r>
            <a:r>
              <a:rPr lang="cs-CZ" dirty="0" err="1" smtClean="0"/>
              <a:t>xiv</a:t>
            </a:r>
            <a:r>
              <a:rPr lang="cs-CZ" dirty="0" smtClean="0"/>
              <a:t>, 925 s. ISBN 80-859-1243-0.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58" y="3786190"/>
            <a:ext cx="8429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Květena České </a:t>
            </a:r>
            <a:r>
              <a:rPr lang="cs-CZ" i="1" dirty="0" smtClean="0"/>
              <a:t>republiky (6. díl)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Editor Bohumil Slavík. Praha: Academia, 2000, 770 s. ISBN 80-200-0306-1.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401</Words>
  <Application>Microsoft Office PowerPoint</Application>
  <PresentationFormat>Předvádění na obrazovce (4:3)</PresentationFormat>
  <Paragraphs>183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Botanika – poznávání rostlin</vt:lpstr>
      <vt:lpstr>Pomocí doplňovačky urči název rostliny</vt:lpstr>
      <vt:lpstr>Doplňuj rodové názvy rostlin podle fotografií. Tajenka se čte přes písmeno, každé slovo zvlášť. </vt:lpstr>
      <vt:lpstr>Rostlina 1</vt:lpstr>
      <vt:lpstr>Rostlina 2</vt:lpstr>
      <vt:lpstr>Rostlina 3</vt:lpstr>
      <vt:lpstr>Rostlina 4</vt:lpstr>
      <vt:lpstr>Rostlina 5</vt:lpstr>
      <vt:lpstr>Rostlina 6</vt:lpstr>
      <vt:lpstr>Rostlina 7</vt:lpstr>
      <vt:lpstr>Rostlina 8</vt:lpstr>
      <vt:lpstr>Rostlina 9</vt:lpstr>
      <vt:lpstr>Rostlina 10</vt:lpstr>
      <vt:lpstr>Rostlina 11</vt:lpstr>
      <vt:lpstr>Rostlina 12</vt:lpstr>
      <vt:lpstr>Rostlina 13</vt:lpstr>
      <vt:lpstr>Rostlina 14</vt:lpstr>
      <vt:lpstr>Rozluštění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27</cp:revision>
  <dcterms:created xsi:type="dcterms:W3CDTF">2012-12-17T18:23:41Z</dcterms:created>
  <dcterms:modified xsi:type="dcterms:W3CDTF">2014-06-20T06:48:53Z</dcterms:modified>
</cp:coreProperties>
</file>