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80" r:id="rId2"/>
    <p:sldId id="256" r:id="rId3"/>
    <p:sldId id="257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58" r:id="rId21"/>
    <p:sldId id="260" r:id="rId22"/>
    <p:sldId id="259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091" autoAdjust="0"/>
    <p:restoredTop sz="94667" autoAdjust="0"/>
  </p:normalViewPr>
  <p:slideViewPr>
    <p:cSldViewPr>
      <p:cViewPr varScale="1">
        <p:scale>
          <a:sx n="73" d="100"/>
          <a:sy n="73" d="100"/>
        </p:scale>
        <p:origin x="-105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62DEC5-DC08-4C06-BF13-3D73D8CD6E89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38BB0B-5D51-4723-BBCE-73756C0074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FF8D-D60B-4611-BA91-D830A883FA6E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E47A7-C151-4E5C-AF2B-A515B84A23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– systém, čeleď  bobovité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 Vondráček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Botanika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geologie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Sekunda, 1. ročník a kvinta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Charakteristika čeledi, seznámení s vybranými zástupci čeledi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Forma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PowerPoint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fotografie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93610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Botanika - systém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628800"/>
            <a:ext cx="8136904" cy="79208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Čeleď : BOBOVITÉ (VIKVOVITÉ, MOTÝLOKVĚTÉ)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3" descr="jetel luční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708920"/>
            <a:ext cx="4464496" cy="33483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56176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Petr Vondráček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486916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Matiční gymnázium Ostrava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849694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solidFill>
                <a:schemeClr val="bg1">
                  <a:lumMod val="8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v ČR 44 rodů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rozlišení korunních lístků na pavézu, dvě křídla a člunek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hlinkClick r:id="rId3" action="ppaction://hlinksldjump"/>
              </a:rPr>
              <a:t> často hroznovitá květenství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  <a:hlinkClick r:id="rId4" action="ppaction://hlinksldjump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hlinkClick r:id="rId4" action="ppaction://hlinksldjump"/>
              </a:rPr>
              <a:t>listy někdy zakončené úponky</a:t>
            </a:r>
            <a:endParaRPr lang="cs-CZ" sz="2800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plodem je lusk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na kořenech se tvoří hlízky, v nich hlízkovité bakterie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luštěniny a pícniny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914400" y="260648"/>
            <a:ext cx="6825952" cy="9361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</a:rPr>
              <a:t>Charakteristika čeledi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Čičorka pestrá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čičorka pestrá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3176972"/>
            <a:ext cx="4248472" cy="3186354"/>
          </a:xfrm>
          <a:prstGeom prst="rect">
            <a:avLst/>
          </a:prstGeom>
        </p:spPr>
      </p:pic>
      <p:pic>
        <p:nvPicPr>
          <p:cNvPr id="3" name="Obrázek 2" descr="čičorka pestrá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052736"/>
            <a:ext cx="4680520" cy="351039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-252536" y="4869160"/>
            <a:ext cx="46805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2000" dirty="0" smtClean="0"/>
              <a:t> travnaté stráně, meze, suché louky a pastviny, lesní lemy</a:t>
            </a:r>
          </a:p>
          <a:p>
            <a:pPr lvl="1">
              <a:buFont typeface="Arial" pitchFamily="34" charset="0"/>
              <a:buChar char="•"/>
            </a:pPr>
            <a:r>
              <a:rPr lang="cs-CZ" sz="2000" dirty="0" smtClean="0"/>
              <a:t> roztroušeně až hojně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72008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Hrachor hlíznatý (hrachor </a:t>
            </a:r>
            <a:r>
              <a:rPr lang="cs-CZ" sz="2400" dirty="0" err="1" smtClean="0">
                <a:solidFill>
                  <a:schemeClr val="bg1"/>
                </a:solidFill>
              </a:rPr>
              <a:t>ořeška</a:t>
            </a:r>
            <a:r>
              <a:rPr lang="cs-CZ" sz="2400" dirty="0" smtClean="0">
                <a:solidFill>
                  <a:schemeClr val="bg1"/>
                </a:solidFill>
              </a:rPr>
              <a:t>)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hrachor hlíznatý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5436096" cy="4077072"/>
          </a:xfrm>
          <a:prstGeom prst="rect">
            <a:avLst/>
          </a:prstGeom>
        </p:spPr>
      </p:pic>
      <p:pic>
        <p:nvPicPr>
          <p:cNvPr id="4" name="Obrázek 3" descr="hrachor hlíznatý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3501008"/>
            <a:ext cx="3960440" cy="29703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229200"/>
            <a:ext cx="40324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suché úhory, cesty, náspy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dosti hojně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květy voní po růžích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kořenové hlízy jedlé s oříškovou příchutí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Hrachor jarní (hrachor </a:t>
            </a:r>
            <a:r>
              <a:rPr lang="cs-CZ" sz="2400" dirty="0" err="1" smtClean="0">
                <a:solidFill>
                  <a:schemeClr val="bg1"/>
                </a:solidFill>
              </a:rPr>
              <a:t>lecha</a:t>
            </a:r>
            <a:r>
              <a:rPr lang="cs-CZ" sz="2400" dirty="0" smtClean="0">
                <a:solidFill>
                  <a:schemeClr val="bg1"/>
                </a:solidFill>
              </a:rPr>
              <a:t>, </a:t>
            </a:r>
            <a:r>
              <a:rPr lang="cs-CZ" sz="2400" dirty="0" err="1" smtClean="0">
                <a:solidFill>
                  <a:schemeClr val="bg1"/>
                </a:solidFill>
              </a:rPr>
              <a:t>lecha</a:t>
            </a:r>
            <a:r>
              <a:rPr lang="cs-CZ" sz="2400" dirty="0" smtClean="0">
                <a:solidFill>
                  <a:schemeClr val="bg1"/>
                </a:solidFill>
              </a:rPr>
              <a:t> jarní)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hrachor jarní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24744"/>
            <a:ext cx="5544616" cy="4158462"/>
          </a:xfrm>
          <a:prstGeom prst="rect">
            <a:avLst/>
          </a:prstGeom>
        </p:spPr>
      </p:pic>
      <p:pic>
        <p:nvPicPr>
          <p:cNvPr id="5" name="Obrázek 4" descr="hrachor jarní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573016"/>
            <a:ext cx="3600400" cy="27003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5445224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smíšené a listnaté lesy, mýtiny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dosti hojně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Hrachor luční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hrachor lučn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2942946"/>
            <a:ext cx="4896544" cy="3672408"/>
          </a:xfrm>
          <a:prstGeom prst="rect">
            <a:avLst/>
          </a:prstGeom>
        </p:spPr>
      </p:pic>
      <p:pic>
        <p:nvPicPr>
          <p:cNvPr id="4" name="Obrázek 3" descr="hrachor luč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052736"/>
            <a:ext cx="4608512" cy="34563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20072" y="1052736"/>
            <a:ext cx="36004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louky, příkopy, vlhčí lesy a jejich lemy, rumiště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hojně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chabé lodyhy, pnou se přichycováním pomocí </a:t>
            </a:r>
            <a:r>
              <a:rPr lang="cs-CZ" sz="2000" dirty="0" err="1" smtClean="0"/>
              <a:t>úponků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Jehlice trnitá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jehlice trnitá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256584" cy="3942438"/>
          </a:xfrm>
          <a:prstGeom prst="rect">
            <a:avLst/>
          </a:prstGeom>
        </p:spPr>
      </p:pic>
      <p:pic>
        <p:nvPicPr>
          <p:cNvPr id="4" name="Obrázek 3" descr="jehlice trnit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3068960"/>
            <a:ext cx="4464496" cy="33483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96136" y="980728"/>
            <a:ext cx="30963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suché louky, pastviny, úhory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roztroušeně v teplejších územích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polokřovitá trnitá rostlina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Jetel horský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jetel horsk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052736"/>
            <a:ext cx="5544616" cy="4158462"/>
          </a:xfrm>
          <a:prstGeom prst="rect">
            <a:avLst/>
          </a:prstGeom>
        </p:spPr>
      </p:pic>
      <p:pic>
        <p:nvPicPr>
          <p:cNvPr id="4" name="Obrázek 3" descr="jetel horský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64020" y="3501008"/>
            <a:ext cx="4019939" cy="30149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012160" y="1124744"/>
            <a:ext cx="29878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louky, pastviny, světlé lesy, na vápnitých půdách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roztroušeně až hojně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Jetel ladní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jetel lad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124744"/>
            <a:ext cx="3744416" cy="2808312"/>
          </a:xfrm>
          <a:prstGeom prst="rect">
            <a:avLst/>
          </a:prstGeom>
        </p:spPr>
      </p:pic>
      <p:pic>
        <p:nvPicPr>
          <p:cNvPr id="3" name="Obrázek 2" descr="jetel ladní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07904" y="2582906"/>
            <a:ext cx="5148064" cy="386104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427984" y="1268760"/>
            <a:ext cx="4248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suché trávníky, okraje cest, meze, okraje polí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dosti hojně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Jetel luční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jetel luční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124744"/>
            <a:ext cx="5328592" cy="3996444"/>
          </a:xfrm>
          <a:prstGeom prst="rect">
            <a:avLst/>
          </a:prstGeom>
        </p:spPr>
      </p:pic>
      <p:pic>
        <p:nvPicPr>
          <p:cNvPr id="4" name="Obrázek 3" descr="jetel lučn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645024"/>
            <a:ext cx="3923928" cy="294294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96136" y="1340768"/>
            <a:ext cx="30963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louky, pastviny, lesní lemy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hojně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pícnina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květenství hlávky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Komonice bílá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komonice bíl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24744"/>
            <a:ext cx="4860032" cy="3645024"/>
          </a:xfrm>
          <a:prstGeom prst="rect">
            <a:avLst/>
          </a:prstGeom>
        </p:spPr>
      </p:pic>
      <p:pic>
        <p:nvPicPr>
          <p:cNvPr id="5" name="Obrázek 4" descr="komonice bílá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3410998"/>
            <a:ext cx="3995936" cy="29969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80112" y="1268760"/>
            <a:ext cx="31683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úhory, skládky, rumiště, okraje cest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hojně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někdy pěstována jako medonosná rostlina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Komonice lékařská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komonice lékařská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124744"/>
            <a:ext cx="5472608" cy="4104456"/>
          </a:xfrm>
          <a:prstGeom prst="rect">
            <a:avLst/>
          </a:prstGeom>
        </p:spPr>
      </p:pic>
      <p:pic>
        <p:nvPicPr>
          <p:cNvPr id="5" name="Obrázek 4" descr="komonice lékařsk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3501008"/>
            <a:ext cx="3984444" cy="298833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558924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rumiště, skládky, náspy, okraje cest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hojně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Lupina mnoholistá (vlčí bob mnoholistý)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lupina mnoholistá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052736"/>
            <a:ext cx="5472608" cy="4104456"/>
          </a:xfrm>
          <a:prstGeom prst="rect">
            <a:avLst/>
          </a:prstGeom>
        </p:spPr>
      </p:pic>
      <p:pic>
        <p:nvPicPr>
          <p:cNvPr id="4" name="Obrázek 3" descr="lupina mnoholistá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3573016"/>
            <a:ext cx="3912435" cy="2934326"/>
          </a:xfrm>
          <a:prstGeom prst="rect">
            <a:avLst/>
          </a:prstGeom>
        </p:spPr>
      </p:pic>
      <p:pic>
        <p:nvPicPr>
          <p:cNvPr id="5" name="Obrázek 4" descr="lupina mnoholistá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68144" y="1052736"/>
            <a:ext cx="2747798" cy="20608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5301208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mýtiny, lesní lemy, podél cest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pěstována jako okrasná rostlina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roztroušeně až hojně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dříve jako krmivo pro zvěř, zelené hnojivo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Štírovník růžkatý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štírovník růžkat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472608" cy="4104456"/>
          </a:xfrm>
          <a:prstGeom prst="rect">
            <a:avLst/>
          </a:prstGeom>
        </p:spPr>
      </p:pic>
      <p:pic>
        <p:nvPicPr>
          <p:cNvPr id="4" name="Obrázek 3" descr="štírovník růžkatý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573016"/>
            <a:ext cx="3744416" cy="28083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5229200"/>
            <a:ext cx="4464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louky, stráně, pastviny, meze, písčiny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hojně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velmi variabilní druh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Úročník bolhoj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úročník bolhoj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980728"/>
            <a:ext cx="5532107" cy="4149080"/>
          </a:xfrm>
          <a:prstGeom prst="rect">
            <a:avLst/>
          </a:prstGeom>
        </p:spPr>
      </p:pic>
      <p:pic>
        <p:nvPicPr>
          <p:cNvPr id="4" name="Obrázek 3" descr="úročník bolhoj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717032"/>
            <a:ext cx="3779912" cy="283493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5373216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sušší louky, travnaté stráně, zarostlé pískovny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roztroušeně až hojně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dříve hojně pěstován jako pícnina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Vičenec ligrus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vičenec ligr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5664629" cy="4248472"/>
          </a:xfrm>
          <a:prstGeom prst="rect">
            <a:avLst/>
          </a:prstGeom>
        </p:spPr>
      </p:pic>
      <p:pic>
        <p:nvPicPr>
          <p:cNvPr id="4" name="Obrázek 3" descr="vičenec ligrus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3501008"/>
            <a:ext cx="3672408" cy="275430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156176" y="1124744"/>
            <a:ext cx="27363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dirty="0" smtClean="0"/>
              <a:t> sušší louky, náspy, okraje cest, meze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roztroušeně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dříve pěstována jako pícnina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Vikev plotní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vikev plotn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052736"/>
            <a:ext cx="5904656" cy="4428492"/>
          </a:xfrm>
          <a:prstGeom prst="rect">
            <a:avLst/>
          </a:prstGeom>
        </p:spPr>
      </p:pic>
      <p:pic>
        <p:nvPicPr>
          <p:cNvPr id="4" name="Obrázek 3" descr="vikev plotní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3789040"/>
            <a:ext cx="3312368" cy="248427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00192" y="1268760"/>
            <a:ext cx="24482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louky, křoviny, světlé lesy a jejich lemy, okraje cest, zahrady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hojně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listy s úponky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Vikev ptačí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vikev ptačí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052736"/>
            <a:ext cx="5808645" cy="4464496"/>
          </a:xfrm>
          <a:prstGeom prst="rect">
            <a:avLst/>
          </a:prstGeom>
        </p:spPr>
      </p:pic>
      <p:pic>
        <p:nvPicPr>
          <p:cNvPr id="4" name="Obrázek 3" descr="vikev ptač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3861048"/>
            <a:ext cx="3491880" cy="26189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300192" y="1124744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/>
              <a:t>louky, pastviny, lesní lemy, křoviny, náspy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hojně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rachor jarní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19" y="1196752"/>
            <a:ext cx="7032781" cy="527458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24328" y="342900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pavéza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96336" y="429309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křídla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4328" y="50851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člunek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8" name="Přímá spojovací čára 7"/>
          <p:cNvCxnSpPr>
            <a:endCxn id="4" idx="1"/>
          </p:cNvCxnSpPr>
          <p:nvPr/>
        </p:nvCxnSpPr>
        <p:spPr>
          <a:xfrm flipV="1">
            <a:off x="4355976" y="3659833"/>
            <a:ext cx="3168352" cy="12920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5" idx="1"/>
          </p:cNvCxnSpPr>
          <p:nvPr/>
        </p:nvCxnSpPr>
        <p:spPr>
          <a:xfrm>
            <a:off x="4211960" y="4509120"/>
            <a:ext cx="3384376" cy="1480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>
            <a:endCxn id="6" idx="1"/>
          </p:cNvCxnSpPr>
          <p:nvPr/>
        </p:nvCxnSpPr>
        <p:spPr>
          <a:xfrm>
            <a:off x="3923928" y="4725144"/>
            <a:ext cx="3600400" cy="59087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Nadpis 12"/>
          <p:cNvSpPr>
            <a:spLocks noGrp="1"/>
          </p:cNvSpPr>
          <p:nvPr>
            <p:ph type="title" idx="4294967295"/>
          </p:nvPr>
        </p:nvSpPr>
        <p:spPr>
          <a:xfrm>
            <a:off x="179512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Korunní lístky (hrachor jarní)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6237312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3" action="ppaction://hlinksldjump"/>
              </a:rPr>
              <a:t>zpět</a:t>
            </a: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008112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Ú</a:t>
            </a:r>
            <a:r>
              <a:rPr lang="cs-CZ" sz="2400" dirty="0" smtClean="0">
                <a:solidFill>
                  <a:schemeClr val="bg1"/>
                </a:solidFill>
              </a:rPr>
              <a:t>ponky listů (vikev ptačí)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Obrázek 2" descr="vikev ptačí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1186851"/>
            <a:ext cx="7416824" cy="528448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172400" y="6309320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3" action="ppaction://hlinksldjump"/>
              </a:rPr>
              <a:t>zpět</a:t>
            </a: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ikev ptač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111805"/>
            <a:ext cx="7128792" cy="5179513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Hroznovité květenství (vikev ptačí)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72400" y="616530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3" action="ppaction://hlinksldjump"/>
              </a:rPr>
              <a:t>zpět</a:t>
            </a: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</a:rPr>
              <a:t>Použitá a doporučená literatura</a:t>
            </a:r>
            <a:endParaRPr lang="cs-CZ" sz="32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596" y="3929066"/>
            <a:ext cx="8286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Květena České </a:t>
            </a:r>
            <a:r>
              <a:rPr lang="cs-CZ" i="1" dirty="0" smtClean="0"/>
              <a:t>republiky (4. díl)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Editor Bohumil Slavík. Praha: Academia, 1995, 529 s. ISBN 80-200-0384-3.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8596" y="1643050"/>
            <a:ext cx="8286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DEYL, M., HÍSEK, K. </a:t>
            </a:r>
            <a:r>
              <a:rPr lang="cs-CZ" i="1" dirty="0" smtClean="0"/>
              <a:t>Naše květiny</a:t>
            </a:r>
            <a:r>
              <a:rPr lang="cs-CZ" dirty="0" smtClean="0"/>
              <a:t>. 3rd </a:t>
            </a:r>
            <a:r>
              <a:rPr lang="cs-CZ" dirty="0" err="1" smtClean="0"/>
              <a:t>rev</a:t>
            </a:r>
            <a:r>
              <a:rPr lang="cs-CZ" dirty="0" smtClean="0"/>
              <a:t>. </a:t>
            </a:r>
            <a:r>
              <a:rPr lang="cs-CZ" dirty="0" err="1" smtClean="0"/>
              <a:t>ed</a:t>
            </a:r>
            <a:r>
              <a:rPr lang="cs-CZ" dirty="0" smtClean="0"/>
              <a:t>. Praha: Academia, 2001, 690 p. ISBN 80-200-0940-X.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8596" y="2500306"/>
            <a:ext cx="807249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sv-SE" dirty="0" smtClean="0"/>
              <a:t>HENDRYCH, R. </a:t>
            </a:r>
            <a:r>
              <a:rPr lang="sv-SE" i="1" dirty="0" smtClean="0"/>
              <a:t>Systém a evoluce vyšších rostlin</a:t>
            </a:r>
            <a:r>
              <a:rPr lang="sv-SE" dirty="0" smtClean="0"/>
              <a:t>. 2. vyd. Praha: SPN, 1986.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428596" y="3143248"/>
            <a:ext cx="85011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KUBÁT, K., HROUDA, L., CHRTEK, J. jun., KAPLAN, Z., KIRSCHNER, J., ŠTĚPÁNEK, J. (</a:t>
            </a:r>
            <a:r>
              <a:rPr lang="cs-CZ" dirty="0" err="1" smtClean="0"/>
              <a:t>eds</a:t>
            </a:r>
            <a:r>
              <a:rPr lang="cs-CZ" dirty="0" smtClean="0"/>
              <a:t>.) </a:t>
            </a:r>
            <a:r>
              <a:rPr lang="cs-CZ" i="1" dirty="0" smtClean="0"/>
              <a:t>Klíč ke květeně České republiky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Praha: Academia, 2002, 928 p. ISBN 80-200-0836-5.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557</Words>
  <Application>Microsoft Office PowerPoint</Application>
  <PresentationFormat>Předvádění na obrazovce (4:3)</PresentationFormat>
  <Paragraphs>110</Paragraphs>
  <Slides>23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Snímek 1</vt:lpstr>
      <vt:lpstr>Botanika - systém</vt:lpstr>
      <vt:lpstr>Charakteristika čeledi</vt:lpstr>
      <vt:lpstr>Čičorka pestrá</vt:lpstr>
      <vt:lpstr>Hrachor hlíznatý (hrachor ořeška)</vt:lpstr>
      <vt:lpstr>Hrachor jarní (hrachor lecha, lecha jarní)</vt:lpstr>
      <vt:lpstr>Hrachor luční</vt:lpstr>
      <vt:lpstr>Jehlice trnitá</vt:lpstr>
      <vt:lpstr>Jetel horský</vt:lpstr>
      <vt:lpstr>Jetel ladní</vt:lpstr>
      <vt:lpstr>Jetel luční</vt:lpstr>
      <vt:lpstr>Komonice bílá</vt:lpstr>
      <vt:lpstr>Komonice lékařská</vt:lpstr>
      <vt:lpstr>Lupina mnoholistá (vlčí bob mnoholistý)</vt:lpstr>
      <vt:lpstr>Štírovník růžkatý</vt:lpstr>
      <vt:lpstr>Úročník bolhoj</vt:lpstr>
      <vt:lpstr>Vičenec ligrus</vt:lpstr>
      <vt:lpstr>Vikev plotní</vt:lpstr>
      <vt:lpstr>Vikev ptačí</vt:lpstr>
      <vt:lpstr>Korunní lístky (hrachor jarní)</vt:lpstr>
      <vt:lpstr>Úponky listů (vikev ptačí)</vt:lpstr>
      <vt:lpstr>Hroznovité květenství (vikev ptačí)</vt:lpstr>
      <vt:lpstr>Použitá a doporučená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Botanika - systém</dc:title>
  <dc:creator>petr</dc:creator>
  <cp:lastModifiedBy>Petr</cp:lastModifiedBy>
  <cp:revision>43</cp:revision>
  <dcterms:created xsi:type="dcterms:W3CDTF">2012-12-16T07:34:47Z</dcterms:created>
  <dcterms:modified xsi:type="dcterms:W3CDTF">2014-06-20T06:53:12Z</dcterms:modified>
</cp:coreProperties>
</file>