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94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1E05C-D12D-443D-BEB7-AE519BA8B670}" type="datetimeFigureOut">
              <a:rPr lang="cs-CZ" smtClean="0"/>
              <a:pPr/>
              <a:t>20. 6. 2014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8C8E6-E10B-435E-92B6-BE856F6121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ceskatelevize.cz/ivysilani/1129337346-pridej-se/406235100163005-jeseniky-bez-klece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ceskatelevize.cz/ivysilani/1129337346-pridej-se/408235100161002-navrat-jedle-do-beskyd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129337346-pridej-se/408235100161009-horske-smrciny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129337346-pridej-se/410235100161004-vrati-se-tis-do-beskyd/" TargetMode="Externa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slide" Target="slide30.xml"/><Relationship Id="rId13" Type="http://schemas.openxmlformats.org/officeDocument/2006/relationships/slide" Target="slide23.xml"/><Relationship Id="rId3" Type="http://schemas.openxmlformats.org/officeDocument/2006/relationships/slide" Target="slide24.xml"/><Relationship Id="rId7" Type="http://schemas.openxmlformats.org/officeDocument/2006/relationships/slide" Target="slide29.xml"/><Relationship Id="rId12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28.xml"/><Relationship Id="rId11" Type="http://schemas.openxmlformats.org/officeDocument/2006/relationships/slide" Target="slide33.xml"/><Relationship Id="rId5" Type="http://schemas.openxmlformats.org/officeDocument/2006/relationships/slide" Target="slide27.xml"/><Relationship Id="rId10" Type="http://schemas.openxmlformats.org/officeDocument/2006/relationships/slide" Target="slide32.xml"/><Relationship Id="rId4" Type="http://schemas.openxmlformats.org/officeDocument/2006/relationships/slide" Target="slide26.xml"/><Relationship Id="rId9" Type="http://schemas.openxmlformats.org/officeDocument/2006/relationships/slide" Target="slide31.xml"/><Relationship Id="rId14" Type="http://schemas.openxmlformats.org/officeDocument/2006/relationships/slide" Target="slide2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Relationship Id="rId5" Type="http://schemas.openxmlformats.org/officeDocument/2006/relationships/slide" Target="slide22.xml"/><Relationship Id="rId4" Type="http://schemas.openxmlformats.org/officeDocument/2006/relationships/image" Target="../media/image49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Relationship Id="rId4" Type="http://schemas.openxmlformats.org/officeDocument/2006/relationships/slide" Target="slid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9.jpeg"/><Relationship Id="rId4" Type="http://schemas.openxmlformats.org/officeDocument/2006/relationships/slide" Target="slide2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3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" TargetMode="External"/><Relationship Id="rId2" Type="http://schemas.openxmlformats.org/officeDocument/2006/relationships/hyperlink" Target="http://commons.wikimedia.org/wiki/File:Cycas_revoluta1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Šmerala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Jehličnany ČR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Sekunda, 1. ročník a kvinta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Seznámení s vybranými zástupci jehličnanů ČR, poznávání, opakování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prezentace PowerPoint , fotografie, doplňovačka k opakování, odkazy na  pořady na Internetu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Jehličnany ČR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 descr="čerťá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84784"/>
            <a:ext cx="6528726" cy="48965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020272" y="4365104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Petr Vondráček</a:t>
            </a:r>
          </a:p>
          <a:p>
            <a:endParaRPr lang="cs-CZ" dirty="0" smtClean="0"/>
          </a:p>
          <a:p>
            <a:r>
              <a:rPr lang="cs-CZ" sz="1400" dirty="0" smtClean="0">
                <a:solidFill>
                  <a:schemeClr val="bg1"/>
                </a:solidFill>
              </a:rPr>
              <a:t>Matiční gymnázium Ostrava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792087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lesní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5" name="Obrázek 4" descr="borovice les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4744"/>
            <a:ext cx="4176464" cy="5568619"/>
          </a:xfrm>
          <a:prstGeom prst="rect">
            <a:avLst/>
          </a:prstGeom>
        </p:spPr>
      </p:pic>
      <p:pic>
        <p:nvPicPr>
          <p:cNvPr id="6" name="Obrázek 5" descr="borovice lesní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717032"/>
            <a:ext cx="3923928" cy="294294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148064" y="1124744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mohutné kořeny, koruna až deštníkovitá</a:t>
            </a:r>
          </a:p>
          <a:p>
            <a:r>
              <a:rPr lang="cs-CZ" dirty="0" smtClean="0"/>
              <a:t>• jehlice po dvou na brachyblastech, délka 4-7 cm</a:t>
            </a:r>
          </a:p>
          <a:p>
            <a:r>
              <a:rPr lang="cs-CZ" dirty="0" smtClean="0"/>
              <a:t>• bory, původní i pěstovaná, okrasná dřevina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kleč, kosodřevina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1412776"/>
            <a:ext cx="35283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keř až 2,5 m vysoký</a:t>
            </a:r>
          </a:p>
          <a:p>
            <a:r>
              <a:rPr lang="cs-CZ" dirty="0" smtClean="0"/>
              <a:t>• jehlice po dvou na brachyblastech</a:t>
            </a:r>
          </a:p>
          <a:p>
            <a:r>
              <a:rPr lang="cs-CZ" dirty="0" smtClean="0"/>
              <a:t>• původní jen v Krkonoších, Jizerských horách a na Šumavě nad hranicí lesa, vysazována i v parcích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64088" y="5949280"/>
            <a:ext cx="3563888" cy="6463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ceskatelevize.cz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ivysilani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pridej</a:t>
            </a:r>
            <a:r>
              <a:rPr lang="cs-CZ" dirty="0" smtClean="0">
                <a:hlinkClick r:id="rId2"/>
              </a:rPr>
              <a:t>-se-</a:t>
            </a:r>
            <a:r>
              <a:rPr lang="cs-CZ" dirty="0" err="1" smtClean="0">
                <a:hlinkClick r:id="rId2"/>
              </a:rPr>
              <a:t>jeseniky</a:t>
            </a:r>
            <a:r>
              <a:rPr lang="cs-CZ" dirty="0" smtClean="0">
                <a:hlinkClick r:id="rId2"/>
              </a:rPr>
              <a:t>-bez-klece/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551723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Zajímavé:</a:t>
            </a:r>
            <a:endParaRPr lang="cs-CZ" dirty="0"/>
          </a:p>
        </p:txBody>
      </p:sp>
      <p:pic>
        <p:nvPicPr>
          <p:cNvPr id="6" name="Obrázek 5" descr="kosodřevina 4.JPG"/>
          <p:cNvPicPr>
            <a:picLocks noChangeAspect="1"/>
          </p:cNvPicPr>
          <p:nvPr/>
        </p:nvPicPr>
        <p:blipFill>
          <a:blip r:embed="rId3" cstate="print"/>
          <a:srcRect t="4016"/>
          <a:stretch>
            <a:fillRect/>
          </a:stretch>
        </p:blipFill>
        <p:spPr>
          <a:xfrm>
            <a:off x="285720" y="1071546"/>
            <a:ext cx="4500594" cy="3239895"/>
          </a:xfrm>
          <a:prstGeom prst="rect">
            <a:avLst/>
          </a:prstGeom>
        </p:spPr>
      </p:pic>
      <p:pic>
        <p:nvPicPr>
          <p:cNvPr id="7" name="Obrázek 6" descr="kosodřevina 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57818" y="3000372"/>
            <a:ext cx="3333774" cy="2500330"/>
          </a:xfrm>
          <a:prstGeom prst="rect">
            <a:avLst/>
          </a:prstGeom>
        </p:spPr>
      </p:pic>
      <p:pic>
        <p:nvPicPr>
          <p:cNvPr id="9" name="Obrázek 8" descr="kosodřevin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28728" y="4143380"/>
            <a:ext cx="2571770" cy="2571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blatka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4088" y="1196752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po dvou na brachyblastech</a:t>
            </a:r>
          </a:p>
          <a:p>
            <a:r>
              <a:rPr lang="cs-CZ" dirty="0" smtClean="0"/>
              <a:t>• roste na rašeliništích – např. </a:t>
            </a:r>
            <a:r>
              <a:rPr lang="cs-CZ" dirty="0" err="1" smtClean="0"/>
              <a:t>Rejvíz</a:t>
            </a:r>
            <a:r>
              <a:rPr lang="cs-CZ" dirty="0" smtClean="0"/>
              <a:t> v Hr. Jeseníku</a:t>
            </a:r>
          </a:p>
          <a:p>
            <a:r>
              <a:rPr lang="cs-CZ" dirty="0" smtClean="0"/>
              <a:t>• dřevo pro stavbu </a:t>
            </a:r>
            <a:r>
              <a:rPr lang="cs-CZ" dirty="0" err="1" smtClean="0"/>
              <a:t>haťových</a:t>
            </a:r>
            <a:r>
              <a:rPr lang="cs-CZ" dirty="0" smtClean="0"/>
              <a:t> cest </a:t>
            </a:r>
            <a:endParaRPr lang="cs-CZ" dirty="0"/>
          </a:p>
        </p:txBody>
      </p:sp>
      <p:pic>
        <p:nvPicPr>
          <p:cNvPr id="5" name="Obrázek 4" descr="borovice blatka 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3143248"/>
            <a:ext cx="3714776" cy="2786082"/>
          </a:xfrm>
          <a:prstGeom prst="rect">
            <a:avLst/>
          </a:prstGeom>
        </p:spPr>
      </p:pic>
      <p:pic>
        <p:nvPicPr>
          <p:cNvPr id="7" name="Obrázek 6" descr="borovice blatka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1214422"/>
            <a:ext cx="4857784" cy="3643338"/>
          </a:xfrm>
          <a:prstGeom prst="rect">
            <a:avLst/>
          </a:prstGeom>
        </p:spPr>
      </p:pic>
      <p:pic>
        <p:nvPicPr>
          <p:cNvPr id="9" name="Obrázek 8" descr="borovice blatka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85918" y="4429132"/>
            <a:ext cx="3000364" cy="22502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černá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borovice čern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908720"/>
            <a:ext cx="6480720" cy="48605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3568" y="587727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koruna kuželovitá až deštníkovitá</a:t>
            </a:r>
          </a:p>
          <a:p>
            <a:r>
              <a:rPr lang="cs-CZ" dirty="0" smtClean="0"/>
              <a:t>• původní ve Středozemí, v ČR vysazována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černá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borovice černá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4414" y="1000108"/>
            <a:ext cx="6143668" cy="460775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8596" y="5715016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po dvou ve svazečcích, délka 8-16 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vejmutovka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borovice vejmutov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-305401" y="1609657"/>
            <a:ext cx="5607496" cy="4205622"/>
          </a:xfrm>
          <a:prstGeom prst="rect">
            <a:avLst/>
          </a:prstGeom>
        </p:spPr>
      </p:pic>
      <p:pic>
        <p:nvPicPr>
          <p:cNvPr id="5" name="Obrázek 4" descr="borovice vejmutovka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908720"/>
            <a:ext cx="4067944" cy="30509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16016" y="4221088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po pěti ve svazečcích, tenké, 5-14 cm dlouhé</a:t>
            </a:r>
          </a:p>
          <a:p>
            <a:r>
              <a:rPr lang="cs-CZ" dirty="0" smtClean="0"/>
              <a:t>• původní v </a:t>
            </a:r>
            <a:r>
              <a:rPr lang="cs-CZ" dirty="0" err="1" smtClean="0"/>
              <a:t>Sev</a:t>
            </a:r>
            <a:r>
              <a:rPr lang="cs-CZ" dirty="0" smtClean="0"/>
              <a:t>. Americe, v ČR vysazována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Borovice limba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borovice limb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952661" cy="4464496"/>
          </a:xfrm>
          <a:prstGeom prst="rect">
            <a:avLst/>
          </a:prstGeom>
        </p:spPr>
      </p:pic>
      <p:pic>
        <p:nvPicPr>
          <p:cNvPr id="4" name="Obrázek 3" descr="borovice limba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3825044"/>
            <a:ext cx="3779912" cy="28349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517232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koruna kuželovitá</a:t>
            </a:r>
          </a:p>
          <a:p>
            <a:r>
              <a:rPr lang="cs-CZ" dirty="0" smtClean="0"/>
              <a:t>• jehlice po pěti ve svazečcích, 5-8 cm dlouhé</a:t>
            </a:r>
          </a:p>
          <a:p>
            <a:r>
              <a:rPr lang="cs-CZ" dirty="0" smtClean="0"/>
              <a:t>• původní ve vysokých polohách např. Karpat, v ČR vysazována</a:t>
            </a:r>
            <a:endParaRPr lang="cs-CZ" dirty="0"/>
          </a:p>
        </p:txBody>
      </p:sp>
      <p:pic>
        <p:nvPicPr>
          <p:cNvPr id="6" name="Obrázek 5" descr="borovice limba, šišk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1285860"/>
            <a:ext cx="2857488" cy="21431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Modřín opadavý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modřín opadav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80728"/>
            <a:ext cx="3834426" cy="51125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616530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původní byl pouze v oblasti na východ od Hr. Jeseníku, často pěstován</a:t>
            </a:r>
            <a:endParaRPr lang="cs-CZ" dirty="0"/>
          </a:p>
        </p:txBody>
      </p:sp>
      <p:pic>
        <p:nvPicPr>
          <p:cNvPr id="6" name="Obrázek 5" descr="modřín opadavý 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1000108"/>
            <a:ext cx="3804074" cy="50720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Modřín opadavý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modřín opadav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340768"/>
            <a:ext cx="4416491" cy="331236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331640" y="49411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brachyblasty</a:t>
            </a:r>
            <a:endParaRPr lang="cs-CZ" b="1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331640" y="2924944"/>
            <a:ext cx="576064" cy="20162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2051720" y="3140968"/>
            <a:ext cx="144016" cy="180020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H="1">
            <a:off x="2339752" y="3501008"/>
            <a:ext cx="504056" cy="144016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0034" y="564357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na brachyblastech ve svazečcích po 30-50</a:t>
            </a:r>
          </a:p>
          <a:p>
            <a:r>
              <a:rPr lang="cs-CZ" dirty="0" smtClean="0"/>
              <a:t>• dřevo k výrobě nábytku, jako stavební dřevo (středověké stavby), dříve k bednářským a kolářským účelům</a:t>
            </a:r>
            <a:endParaRPr lang="cs-CZ" dirty="0"/>
          </a:p>
        </p:txBody>
      </p:sp>
      <p:pic>
        <p:nvPicPr>
          <p:cNvPr id="9" name="Obrázek 8" descr="modřín opadavý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1000108"/>
            <a:ext cx="3714744" cy="2786058"/>
          </a:xfrm>
          <a:prstGeom prst="rect">
            <a:avLst/>
          </a:prstGeom>
        </p:spPr>
      </p:pic>
      <p:pic>
        <p:nvPicPr>
          <p:cNvPr id="13" name="Obrázek 12" descr="modřín opadavý 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43570" y="3571876"/>
            <a:ext cx="2857520" cy="21431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Jedle bělokorá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36096" y="1196752"/>
            <a:ext cx="35283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koruna kuželovitá až válcovitá</a:t>
            </a:r>
          </a:p>
          <a:p>
            <a:r>
              <a:rPr lang="cs-CZ" dirty="0" smtClean="0"/>
              <a:t>• stáří 300-400 let</a:t>
            </a:r>
          </a:p>
          <a:p>
            <a:r>
              <a:rPr lang="cs-CZ" dirty="0" smtClean="0"/>
              <a:t>• jehlice dvouřadě uspořádané, na rubu dva bílé proužky</a:t>
            </a:r>
          </a:p>
          <a:p>
            <a:r>
              <a:rPr lang="cs-CZ" dirty="0" smtClean="0"/>
              <a:t>• šišky vzpřímené, rozpadavé</a:t>
            </a:r>
          </a:p>
          <a:p>
            <a:r>
              <a:rPr lang="cs-CZ" dirty="0" smtClean="0"/>
              <a:t>• roste v bučinách, i </a:t>
            </a:r>
            <a:r>
              <a:rPr lang="cs-CZ" dirty="0" err="1" smtClean="0"/>
              <a:t>dubohabřinách</a:t>
            </a:r>
            <a:endParaRPr lang="cs-CZ" dirty="0" smtClean="0"/>
          </a:p>
          <a:p>
            <a:r>
              <a:rPr lang="cs-CZ" dirty="0" smtClean="0"/>
              <a:t>• dřevo k výrobě nábytku, hudebních nástrojů, stavební či palivové dříví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20072" y="5877272"/>
            <a:ext cx="3635896" cy="6463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ceskatelevize.cz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ivysilani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pridej</a:t>
            </a:r>
            <a:r>
              <a:rPr lang="cs-CZ" dirty="0" smtClean="0">
                <a:hlinkClick r:id="rId2"/>
              </a:rPr>
              <a:t>-se/</a:t>
            </a:r>
            <a:r>
              <a:rPr lang="cs-CZ" dirty="0" err="1" smtClean="0">
                <a:hlinkClick r:id="rId2"/>
              </a:rPr>
              <a:t>navrat</a:t>
            </a:r>
            <a:r>
              <a:rPr lang="cs-CZ" dirty="0" smtClean="0">
                <a:hlinkClick r:id="rId2"/>
              </a:rPr>
              <a:t>-jedle-do-</a:t>
            </a:r>
            <a:r>
              <a:rPr lang="cs-CZ" dirty="0" err="1" smtClean="0">
                <a:hlinkClick r:id="rId2"/>
              </a:rPr>
              <a:t>beskyd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544522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Zajímavé:</a:t>
            </a:r>
            <a:endParaRPr lang="cs-CZ" dirty="0"/>
          </a:p>
        </p:txBody>
      </p:sp>
      <p:pic>
        <p:nvPicPr>
          <p:cNvPr id="6" name="Obrázek 5" descr="jedle bělokorá6.JPG"/>
          <p:cNvPicPr>
            <a:picLocks noChangeAspect="1"/>
          </p:cNvPicPr>
          <p:nvPr/>
        </p:nvPicPr>
        <p:blipFill>
          <a:blip r:embed="rId3" cstate="print"/>
          <a:srcRect l="10276" r="6378"/>
          <a:stretch>
            <a:fillRect/>
          </a:stretch>
        </p:blipFill>
        <p:spPr>
          <a:xfrm>
            <a:off x="571472" y="1000108"/>
            <a:ext cx="3929090" cy="3535828"/>
          </a:xfrm>
          <a:prstGeom prst="rect">
            <a:avLst/>
          </a:prstGeom>
        </p:spPr>
      </p:pic>
      <p:pic>
        <p:nvPicPr>
          <p:cNvPr id="8" name="Obrázek 7" descr="jedle bělokorá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4714884"/>
            <a:ext cx="2286016" cy="1714512"/>
          </a:xfrm>
          <a:prstGeom prst="rect">
            <a:avLst/>
          </a:prstGeom>
        </p:spPr>
      </p:pic>
      <p:pic>
        <p:nvPicPr>
          <p:cNvPr id="9" name="Obrázek 8" descr="jedle bělokor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714612" y="4714884"/>
            <a:ext cx="2381267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Smrk </a:t>
            </a:r>
            <a:r>
              <a:rPr lang="cs-CZ" sz="2400" dirty="0" err="1" smtClean="0">
                <a:solidFill>
                  <a:schemeClr val="bg1"/>
                </a:solidFill>
              </a:rPr>
              <a:t>ztepilý</a:t>
            </a:r>
            <a:r>
              <a:rPr lang="cs-CZ" sz="2400" dirty="0" smtClean="0">
                <a:solidFill>
                  <a:schemeClr val="bg1"/>
                </a:solidFill>
              </a:rPr>
              <a:t>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smrk ztepil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3504" y="3196826"/>
            <a:ext cx="3764428" cy="282332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6021288"/>
            <a:ext cx="860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kořen plochý, koruna kuželovitá, stáří 200-300 let</a:t>
            </a:r>
          </a:p>
          <a:p>
            <a:r>
              <a:rPr lang="cs-CZ" dirty="0" smtClean="0"/>
              <a:t>• původně horská dřevina, často vysazována – monokultury, lesnicky nejdůležitější dřevina</a:t>
            </a:r>
            <a:endParaRPr lang="cs-CZ" dirty="0"/>
          </a:p>
        </p:txBody>
      </p:sp>
      <p:pic>
        <p:nvPicPr>
          <p:cNvPr id="5" name="Obrázek 4" descr="horské smrčiny 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58" y="1071546"/>
            <a:ext cx="5048286" cy="37862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Smrk </a:t>
            </a:r>
            <a:r>
              <a:rPr lang="cs-CZ" sz="2400" dirty="0" err="1" smtClean="0">
                <a:solidFill>
                  <a:schemeClr val="bg1"/>
                </a:solidFill>
              </a:rPr>
              <a:t>ztepilý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smrk ztepil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282" y="1000108"/>
            <a:ext cx="4667283" cy="350046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5445224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1-2,5 cm dlouhé, tuhé</a:t>
            </a:r>
          </a:p>
          <a:p>
            <a:r>
              <a:rPr lang="cs-CZ" dirty="0" smtClean="0"/>
              <a:t>• šišky převislé, nerozpadavé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67944" y="5949280"/>
            <a:ext cx="4572000" cy="646331"/>
          </a:xfrm>
          <a:prstGeom prst="rect">
            <a:avLst/>
          </a:prstGeom>
          <a:solidFill>
            <a:srgbClr val="00B050"/>
          </a:solidFill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ceskatelevize.cz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ivysilani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pridej</a:t>
            </a:r>
            <a:r>
              <a:rPr lang="cs-CZ" dirty="0" smtClean="0">
                <a:hlinkClick r:id="rId3"/>
              </a:rPr>
              <a:t>-se-</a:t>
            </a:r>
            <a:r>
              <a:rPr lang="cs-CZ" dirty="0" err="1" smtClean="0">
                <a:hlinkClick r:id="rId3"/>
              </a:rPr>
              <a:t>horske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smrciny</a:t>
            </a:r>
            <a:r>
              <a:rPr lang="cs-CZ" dirty="0" smtClean="0">
                <a:hlinkClick r:id="rId3"/>
              </a:rPr>
              <a:t>/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551723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Zajímavé:</a:t>
            </a:r>
            <a:endParaRPr lang="cs-CZ" dirty="0"/>
          </a:p>
        </p:txBody>
      </p:sp>
      <p:pic>
        <p:nvPicPr>
          <p:cNvPr id="7" name="Obrázek 6" descr="horské smrčiny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3438" y="2285992"/>
            <a:ext cx="4143372" cy="31075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Smrk pichlavý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smrk pichlav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08720"/>
            <a:ext cx="4248472" cy="5664629"/>
          </a:xfrm>
          <a:prstGeom prst="rect">
            <a:avLst/>
          </a:prstGeom>
        </p:spPr>
      </p:pic>
      <p:pic>
        <p:nvPicPr>
          <p:cNvPr id="4" name="Obrázek 3" descr="smrk pichlavý3.JPG"/>
          <p:cNvPicPr>
            <a:picLocks noChangeAspect="1"/>
          </p:cNvPicPr>
          <p:nvPr/>
        </p:nvPicPr>
        <p:blipFill>
          <a:blip r:embed="rId3" cstate="print"/>
          <a:srcRect r="9653"/>
          <a:stretch>
            <a:fillRect/>
          </a:stretch>
        </p:blipFill>
        <p:spPr>
          <a:xfrm>
            <a:off x="4860032" y="908720"/>
            <a:ext cx="4043941" cy="335699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4653136"/>
            <a:ext cx="4032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2-3cm dlouhé, tuhé, silně pichlavé</a:t>
            </a:r>
          </a:p>
          <a:p>
            <a:r>
              <a:rPr lang="cs-CZ" dirty="0" smtClean="0"/>
              <a:t>• původní v z. části </a:t>
            </a:r>
            <a:r>
              <a:rPr lang="cs-CZ" dirty="0" err="1" smtClean="0"/>
              <a:t>Sev</a:t>
            </a:r>
            <a:r>
              <a:rPr lang="cs-CZ" dirty="0" smtClean="0"/>
              <a:t>. Ameriky, nejčastěji pěstovaný smrk našich parků a zahrad (tzv. stříbrný smrk)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Douglaska tisolistá – č. </a:t>
            </a:r>
            <a:r>
              <a:rPr lang="cs-CZ" sz="2400" dirty="0" err="1" smtClean="0">
                <a:solidFill>
                  <a:schemeClr val="bg1"/>
                </a:solidFill>
              </a:rPr>
              <a:t>borovicovité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douglaska tisolis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4299942" cy="5733256"/>
          </a:xfrm>
          <a:prstGeom prst="rect">
            <a:avLst/>
          </a:prstGeom>
        </p:spPr>
      </p:pic>
      <p:pic>
        <p:nvPicPr>
          <p:cNvPr id="4" name="Obrázek 3" descr="douglaska tisolistá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980728"/>
            <a:ext cx="3264362" cy="24482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4941168"/>
            <a:ext cx="4032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strom až 70 m vysoký, mohutný kmen</a:t>
            </a:r>
          </a:p>
          <a:p>
            <a:r>
              <a:rPr lang="cs-CZ" dirty="0" smtClean="0"/>
              <a:t>• jehlice na rubu se dvěma bílými proužky, rozemnuty voní po citrusech</a:t>
            </a:r>
          </a:p>
          <a:p>
            <a:r>
              <a:rPr lang="cs-CZ" dirty="0" smtClean="0"/>
              <a:t>• původní v tichomořské oblasti </a:t>
            </a:r>
            <a:r>
              <a:rPr lang="cs-CZ" dirty="0" err="1" smtClean="0"/>
              <a:t>Sev</a:t>
            </a:r>
            <a:r>
              <a:rPr lang="cs-CZ" dirty="0" smtClean="0"/>
              <a:t>. Ameriky, v ČR lesnicky hojně pěstována, okrasná dřevina</a:t>
            </a:r>
            <a:endParaRPr lang="cs-CZ" dirty="0"/>
          </a:p>
        </p:txBody>
      </p:sp>
      <p:pic>
        <p:nvPicPr>
          <p:cNvPr id="6" name="Obrázek 5" descr="douglaska tisolistá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84168" y="2762926"/>
            <a:ext cx="2843808" cy="21328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Jalovec obecný – č. cypřišovité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alovec obecn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908720"/>
            <a:ext cx="6480720" cy="48605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5733256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keř, řidčeji strom, koruna kuželovitá, válcovitá</a:t>
            </a:r>
          </a:p>
          <a:p>
            <a:r>
              <a:rPr lang="cs-CZ" dirty="0" smtClean="0"/>
              <a:t>• pastviny, skály, okraje lesů, zahradní kultivary</a:t>
            </a:r>
            <a:endParaRPr lang="cs-CZ" dirty="0"/>
          </a:p>
          <a:p>
            <a:r>
              <a:rPr lang="cs-CZ" dirty="0" smtClean="0"/>
              <a:t>• dřevo vonné, v řezbářství, dříve k výrobě holí, dýmek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Jalovec obecný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alovec obecný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1" y="908720"/>
            <a:ext cx="5760640" cy="4320480"/>
          </a:xfrm>
          <a:prstGeom prst="rect">
            <a:avLst/>
          </a:prstGeom>
        </p:spPr>
      </p:pic>
      <p:pic>
        <p:nvPicPr>
          <p:cNvPr id="4" name="Obrázek 3" descr="jalovec obec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717032"/>
            <a:ext cx="3779912" cy="28349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380672"/>
            <a:ext cx="52200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v trojčetných přeslenech, ostře zašpičatělé</a:t>
            </a:r>
          </a:p>
          <a:p>
            <a:r>
              <a:rPr lang="cs-CZ" dirty="0" smtClean="0"/>
              <a:t>• šiška se podobá bobuli, tzv. </a:t>
            </a:r>
            <a:r>
              <a:rPr lang="cs-CZ" dirty="0" err="1" smtClean="0"/>
              <a:t>galbulus</a:t>
            </a:r>
            <a:endParaRPr lang="cs-CZ" dirty="0" smtClean="0"/>
          </a:p>
          <a:p>
            <a:r>
              <a:rPr lang="cs-CZ" dirty="0" smtClean="0"/>
              <a:t>• </a:t>
            </a:r>
            <a:r>
              <a:rPr lang="cs-CZ" dirty="0" err="1" smtClean="0"/>
              <a:t>galbuly</a:t>
            </a:r>
            <a:r>
              <a:rPr lang="cs-CZ" dirty="0" smtClean="0"/>
              <a:t> v potravinářství (borovička, gin), koření, lékařské účely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Zerav (túje) – č. cypřišovité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0694" y="1071546"/>
            <a:ext cx="33843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keř nebo strom až 20 m vysoký</a:t>
            </a:r>
          </a:p>
          <a:p>
            <a:r>
              <a:rPr lang="cs-CZ" dirty="0" smtClean="0"/>
              <a:t>• šupinovité listy asi 4 mm dlouhé</a:t>
            </a:r>
          </a:p>
          <a:p>
            <a:r>
              <a:rPr lang="cs-CZ" dirty="0" smtClean="0"/>
              <a:t>• původní ve </a:t>
            </a:r>
            <a:r>
              <a:rPr lang="cs-CZ" dirty="0" err="1" smtClean="0"/>
              <a:t>vých</a:t>
            </a:r>
            <a:r>
              <a:rPr lang="cs-CZ" dirty="0" smtClean="0"/>
              <a:t>. části </a:t>
            </a:r>
            <a:r>
              <a:rPr lang="cs-CZ" dirty="0" err="1" smtClean="0"/>
              <a:t>Sev</a:t>
            </a:r>
            <a:r>
              <a:rPr lang="cs-CZ" dirty="0" smtClean="0"/>
              <a:t>. Ameriky, nejhojněji pěstovaná dřevina z č. cypřišovitých</a:t>
            </a:r>
            <a:endParaRPr lang="cs-CZ" dirty="0"/>
          </a:p>
        </p:txBody>
      </p:sp>
      <p:pic>
        <p:nvPicPr>
          <p:cNvPr id="4" name="Obrázek 3" descr="zerav západní 7.JPG"/>
          <p:cNvPicPr>
            <a:picLocks noChangeAspect="1"/>
          </p:cNvPicPr>
          <p:nvPr/>
        </p:nvPicPr>
        <p:blipFill>
          <a:blip r:embed="rId2" cstate="print"/>
          <a:srcRect l="6909" r="5492"/>
          <a:stretch>
            <a:fillRect/>
          </a:stretch>
        </p:blipFill>
        <p:spPr>
          <a:xfrm>
            <a:off x="214283" y="1071546"/>
            <a:ext cx="5172388" cy="4429156"/>
          </a:xfrm>
          <a:prstGeom prst="rect">
            <a:avLst/>
          </a:prstGeom>
        </p:spPr>
      </p:pic>
      <p:pic>
        <p:nvPicPr>
          <p:cNvPr id="5" name="Obrázek 4" descr="zerav západní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0694" y="2571744"/>
            <a:ext cx="3500430" cy="2625323"/>
          </a:xfrm>
          <a:prstGeom prst="rect">
            <a:avLst/>
          </a:prstGeom>
        </p:spPr>
      </p:pic>
      <p:pic>
        <p:nvPicPr>
          <p:cNvPr id="6" name="Obrázek 5" descr="zerav západní 6.JPG"/>
          <p:cNvPicPr>
            <a:picLocks noChangeAspect="1"/>
          </p:cNvPicPr>
          <p:nvPr/>
        </p:nvPicPr>
        <p:blipFill>
          <a:blip r:embed="rId4" cstate="print"/>
          <a:srcRect l="2835" r="6555" b="8740"/>
          <a:stretch>
            <a:fillRect/>
          </a:stretch>
        </p:blipFill>
        <p:spPr>
          <a:xfrm>
            <a:off x="3936637" y="4768462"/>
            <a:ext cx="2524352" cy="19069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Tis červený – č. </a:t>
            </a:r>
            <a:r>
              <a:rPr lang="cs-CZ" sz="2400" dirty="0" err="1" smtClean="0">
                <a:solidFill>
                  <a:schemeClr val="bg1"/>
                </a:solidFill>
              </a:rPr>
              <a:t>tisovité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tis červe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08720"/>
            <a:ext cx="4299941" cy="573325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04048" y="4221088"/>
            <a:ext cx="38164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dvoudomý keř nebo strom, 12-20 m vysoký, často </a:t>
            </a:r>
            <a:r>
              <a:rPr lang="cs-CZ" dirty="0" err="1" smtClean="0"/>
              <a:t>vícekmenný</a:t>
            </a:r>
            <a:endParaRPr lang="cs-CZ" dirty="0" smtClean="0"/>
          </a:p>
          <a:p>
            <a:r>
              <a:rPr lang="cs-CZ" dirty="0" smtClean="0"/>
              <a:t>• stáří 300 let, i více</a:t>
            </a:r>
          </a:p>
          <a:p>
            <a:r>
              <a:rPr lang="cs-CZ" dirty="0" smtClean="0"/>
              <a:t>• podhorské oblasti, jako podrost v suťových lesích, stínomilný, hojně vysazován</a:t>
            </a:r>
            <a:endParaRPr lang="cs-CZ" dirty="0"/>
          </a:p>
        </p:txBody>
      </p:sp>
      <p:pic>
        <p:nvPicPr>
          <p:cNvPr id="5" name="Obrázek 4" descr="tis červený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052736"/>
            <a:ext cx="3923928" cy="29429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Tis červený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tis červen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1071546"/>
            <a:ext cx="4572032" cy="34290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4653136"/>
            <a:ext cx="46085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• jehlice 1,5-3 cm dlouhé, na líci temně zelené, na rubu světlejší</a:t>
            </a:r>
          </a:p>
          <a:p>
            <a:r>
              <a:rPr lang="cs-CZ" dirty="0" smtClean="0"/>
              <a:t>• dřevo tvrdé, dříve k výrobě kuší a luků</a:t>
            </a:r>
          </a:p>
          <a:p>
            <a:r>
              <a:rPr lang="cs-CZ" dirty="0" smtClean="0"/>
              <a:t>• semena v dužnatém červeném míšku (</a:t>
            </a:r>
            <a:r>
              <a:rPr lang="cs-CZ" dirty="0" err="1" smtClean="0"/>
              <a:t>epimatium</a:t>
            </a:r>
            <a:r>
              <a:rPr lang="cs-CZ" dirty="0" smtClean="0"/>
              <a:t>)</a:t>
            </a:r>
          </a:p>
          <a:p>
            <a:r>
              <a:rPr lang="cs-CZ" dirty="0" smtClean="0"/>
              <a:t>• celá rostlina kromě </a:t>
            </a:r>
            <a:r>
              <a:rPr lang="cs-CZ" dirty="0" err="1" smtClean="0"/>
              <a:t>epimatia</a:t>
            </a:r>
            <a:r>
              <a:rPr lang="cs-CZ" dirty="0" smtClean="0"/>
              <a:t> jedovatá, obsahuje směs </a:t>
            </a:r>
            <a:r>
              <a:rPr lang="cs-CZ" dirty="0" err="1" smtClean="0"/>
              <a:t>pseudoalkaloidů</a:t>
            </a:r>
            <a:r>
              <a:rPr lang="cs-CZ" dirty="0" smtClean="0"/>
              <a:t> – tzv. </a:t>
            </a:r>
            <a:r>
              <a:rPr lang="cs-CZ" dirty="0" err="1" smtClean="0"/>
              <a:t>taxin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0" y="5661248"/>
            <a:ext cx="4320480" cy="923330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ceskatelevize.cz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ivysilani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pridej</a:t>
            </a:r>
            <a:r>
              <a:rPr lang="cs-CZ" dirty="0" smtClean="0">
                <a:hlinkClick r:id="rId3"/>
              </a:rPr>
              <a:t>-se/</a:t>
            </a:r>
            <a:r>
              <a:rPr lang="cs-CZ" dirty="0" err="1" smtClean="0">
                <a:hlinkClick r:id="rId3"/>
              </a:rPr>
              <a:t>vrati</a:t>
            </a:r>
            <a:r>
              <a:rPr lang="cs-CZ" dirty="0" smtClean="0">
                <a:hlinkClick r:id="rId3"/>
              </a:rPr>
              <a:t>-se-tis-do-</a:t>
            </a:r>
            <a:r>
              <a:rPr lang="cs-CZ" dirty="0" err="1" smtClean="0">
                <a:hlinkClick r:id="rId3"/>
              </a:rPr>
              <a:t>beskyd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22920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Zajímavé: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Doplňovačka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36296" y="6093296"/>
            <a:ext cx="1296144" cy="40011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2" action="ppaction://hlinksldjump"/>
              </a:rPr>
              <a:t>rozluštění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31640" y="1196752"/>
          <a:ext cx="4968553" cy="2520282"/>
        </p:xfrm>
        <a:graphic>
          <a:graphicData uri="http://schemas.openxmlformats.org/drawingml/2006/table">
            <a:tbl>
              <a:tblPr/>
              <a:tblGrid>
                <a:gridCol w="438594"/>
                <a:gridCol w="438594"/>
                <a:gridCol w="438594"/>
                <a:gridCol w="438594"/>
                <a:gridCol w="438594"/>
                <a:gridCol w="471327"/>
                <a:gridCol w="405862"/>
                <a:gridCol w="438594"/>
                <a:gridCol w="438594"/>
                <a:gridCol w="438594"/>
                <a:gridCol w="582612"/>
              </a:tblGrid>
              <a:tr h="420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047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4077072"/>
          <a:ext cx="4824534" cy="2520282"/>
        </p:xfrm>
        <a:graphic>
          <a:graphicData uri="http://schemas.openxmlformats.org/drawingml/2006/table">
            <a:tbl>
              <a:tblPr/>
              <a:tblGrid>
                <a:gridCol w="438594"/>
                <a:gridCol w="438594"/>
                <a:gridCol w="438594"/>
                <a:gridCol w="438594"/>
                <a:gridCol w="438594"/>
                <a:gridCol w="438594"/>
                <a:gridCol w="438594"/>
                <a:gridCol w="438594"/>
                <a:gridCol w="438594"/>
                <a:gridCol w="438594"/>
                <a:gridCol w="438594"/>
              </a:tblGrid>
              <a:tr h="420047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0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 gridSpan="5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047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04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1628800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2.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492896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2924944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356992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077072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 action="ppaction://hlinksldjump"/>
              </a:rPr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4509120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 action="ppaction://hlinksldjump"/>
              </a:rPr>
              <a:t>8.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941168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9" action="ppaction://hlinksldjump"/>
              </a:rPr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5373216"/>
            <a:ext cx="50405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0" action="ppaction://hlinksldjump"/>
              </a:rPr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6" y="5805264"/>
            <a:ext cx="50405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1" action="ppaction://hlinksldjump"/>
              </a:rPr>
              <a:t>11.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6237312"/>
            <a:ext cx="504056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2" action="ppaction://hlinksldjump"/>
              </a:rPr>
              <a:t>12.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196752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3" action="ppaction://hlinksldjump"/>
              </a:rPr>
              <a:t>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2051556"/>
            <a:ext cx="36004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14" action="ppaction://hlinksldjump"/>
              </a:rPr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1. Doplň druhový název jehličnanu, roste na rašeliništích.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84368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borovice blatka 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57224" y="1428736"/>
            <a:ext cx="6667547" cy="500066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2. Doplň druhový název jehličnanu, roste na horách nad hranicí lesa.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72400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kosodřevina a Boriš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14414" y="1571612"/>
            <a:ext cx="6572296" cy="4929222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3. Doplň rodový název jehličnanu, dřevina jedovatá.</a:t>
            </a:r>
            <a:endParaRPr lang="cs-CZ" sz="3200" dirty="0"/>
          </a:p>
        </p:txBody>
      </p:sp>
      <p:pic>
        <p:nvPicPr>
          <p:cNvPr id="3" name="Obrázek 2" descr="tis červen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340768"/>
            <a:ext cx="3957904" cy="5277205"/>
          </a:xfrm>
          <a:prstGeom prst="rect">
            <a:avLst/>
          </a:prstGeom>
        </p:spPr>
      </p:pic>
      <p:pic>
        <p:nvPicPr>
          <p:cNvPr id="4" name="Obrázek 3" descr="tis červen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484784"/>
            <a:ext cx="3275856" cy="2456892"/>
          </a:xfrm>
          <a:prstGeom prst="rect">
            <a:avLst/>
          </a:prstGeom>
        </p:spPr>
      </p:pic>
      <p:pic>
        <p:nvPicPr>
          <p:cNvPr id="5" name="Obrázek 4" descr="tis červený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8024" y="4149080"/>
            <a:ext cx="3203848" cy="24028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172400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hlinkClick r:id="rId5" action="ppaction://hlinksldjump"/>
              </a:rPr>
              <a:t>zpět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Doplň jiný rodový název pro túji.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00392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4" name="Obrázek 3" descr="zerav západní 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1285860"/>
            <a:ext cx="6215074" cy="4661306"/>
          </a:xfrm>
          <a:prstGeom prst="rect">
            <a:avLst/>
          </a:prstGeom>
        </p:spPr>
      </p:pic>
      <p:pic>
        <p:nvPicPr>
          <p:cNvPr id="5" name="Obrázek 4" descr="zerav západní 5.JPG"/>
          <p:cNvPicPr>
            <a:picLocks noChangeAspect="1"/>
          </p:cNvPicPr>
          <p:nvPr/>
        </p:nvPicPr>
        <p:blipFill>
          <a:blip r:embed="rId4" cstate="print"/>
          <a:srcRect l="4961" r="2657"/>
          <a:stretch>
            <a:fillRect/>
          </a:stretch>
        </p:blipFill>
        <p:spPr>
          <a:xfrm>
            <a:off x="6215074" y="1500174"/>
            <a:ext cx="2639742" cy="2143140"/>
          </a:xfrm>
          <a:prstGeom prst="rect">
            <a:avLst/>
          </a:prstGeom>
        </p:spPr>
      </p:pic>
      <p:pic>
        <p:nvPicPr>
          <p:cNvPr id="6" name="Obrázek 5" descr="zerav západní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43636" y="4071942"/>
            <a:ext cx="2762237" cy="2071678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5. Doplň rodový název jehličnanu, původně horská dřevina, dnes monokultury.</a:t>
            </a:r>
            <a:endParaRPr lang="cs-CZ" sz="3200" dirty="0"/>
          </a:p>
        </p:txBody>
      </p:sp>
      <p:pic>
        <p:nvPicPr>
          <p:cNvPr id="3" name="Obrázek 2" descr="smrk ztepil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484784"/>
            <a:ext cx="4704523" cy="3528392"/>
          </a:xfrm>
          <a:prstGeom prst="rect">
            <a:avLst/>
          </a:prstGeom>
        </p:spPr>
      </p:pic>
      <p:pic>
        <p:nvPicPr>
          <p:cNvPr id="4" name="Obrázek 3" descr="čerťák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3501008"/>
            <a:ext cx="4187957" cy="314096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6237312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6. Doplň rodový název jehličnanu,šiška podobná bobuli-</a:t>
            </a:r>
            <a:r>
              <a:rPr lang="cs-CZ" sz="3200" dirty="0" err="1" smtClean="0"/>
              <a:t>galbulus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3" name="Obrázek 2" descr="jalovec obecný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2087470"/>
            <a:ext cx="5976664" cy="4482498"/>
          </a:xfrm>
          <a:prstGeom prst="rect">
            <a:avLst/>
          </a:prstGeom>
        </p:spPr>
      </p:pic>
      <p:pic>
        <p:nvPicPr>
          <p:cNvPr id="4" name="Obrázek 3" descr="jalovec obecný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24128" y="1340768"/>
            <a:ext cx="3227851" cy="24208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884368" y="6237312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hlinkClick r:id="rId4" action="ppaction://hlinksldjump"/>
              </a:rPr>
              <a:t>zpět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7. Doplň rodový název jehličnanu.</a:t>
            </a:r>
            <a:endParaRPr lang="cs-CZ" sz="3200" dirty="0"/>
          </a:p>
        </p:txBody>
      </p:sp>
      <p:pic>
        <p:nvPicPr>
          <p:cNvPr id="3" name="Obrázek 2" descr="modřín opadav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1124744"/>
            <a:ext cx="4104456" cy="5472608"/>
          </a:xfrm>
          <a:prstGeom prst="rect">
            <a:avLst/>
          </a:prstGeom>
        </p:spPr>
      </p:pic>
      <p:pic>
        <p:nvPicPr>
          <p:cNvPr id="4" name="Obrázek 3" descr="modřín opadavý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124744"/>
            <a:ext cx="3995936" cy="29969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316416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zpět</a:t>
            </a:r>
            <a:endParaRPr lang="cs-CZ" dirty="0"/>
          </a:p>
        </p:txBody>
      </p:sp>
      <p:pic>
        <p:nvPicPr>
          <p:cNvPr id="6" name="Obrázek 5" descr="modřín opadavý 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00628" y="4286256"/>
            <a:ext cx="2952770" cy="2214578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8. Doplň název postranní zkrácené větvičky.</a:t>
            </a:r>
            <a:endParaRPr lang="cs-CZ" sz="3200" dirty="0"/>
          </a:p>
        </p:txBody>
      </p:sp>
      <p:pic>
        <p:nvPicPr>
          <p:cNvPr id="3" name="Obrázek 2" descr="modřín opadavý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3" y="1268760"/>
            <a:ext cx="7008779" cy="5256584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 flipH="1" flipV="1">
            <a:off x="5004048" y="2276872"/>
            <a:ext cx="2808312" cy="1440160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3923928" y="3356992"/>
            <a:ext cx="3888432" cy="43204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12360" y="3429000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72400" y="6237312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9. Doplň název dužnatého červeného útvaru kolem semen (</a:t>
            </a:r>
            <a:r>
              <a:rPr lang="cs-CZ" sz="3200" dirty="0" err="1" smtClean="0"/>
              <a:t>epimatium</a:t>
            </a:r>
            <a:r>
              <a:rPr lang="cs-CZ" sz="3200" dirty="0" smtClean="0"/>
              <a:t>).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56376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10. Doplň název třídy nahosemenných rostlin, největší rozvoj v druhohorách.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5122" name="Picture 2" descr="Soubor:Cycas revolut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531872"/>
            <a:ext cx="3590553" cy="48331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44208" y="5229200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Zdroj: </a:t>
            </a:r>
            <a:r>
              <a:rPr lang="cs-CZ" sz="1600" dirty="0" err="1" smtClean="0"/>
              <a:t>Wikipedia</a:t>
            </a:r>
            <a:endParaRPr lang="cs-CZ" sz="1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11. Doplň název třídy nahosemenných rostlin, původní v Číně, často vysazovány.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00392" y="6237312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pic>
        <p:nvPicPr>
          <p:cNvPr id="5" name="Obrázek 4" descr="jinan dvoulaločný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1428736"/>
            <a:ext cx="3964809" cy="5286412"/>
          </a:xfrm>
          <a:prstGeom prst="rect">
            <a:avLst/>
          </a:prstGeom>
        </p:spPr>
      </p:pic>
      <p:pic>
        <p:nvPicPr>
          <p:cNvPr id="6" name="Obrázek 5" descr="jinan dvoulaločný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929190" y="2214554"/>
            <a:ext cx="4000528" cy="3000396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12. Doplň název protikladného děje k fotosyntéze, probíhá v mitochondriích buněk.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100392" y="6309320"/>
            <a:ext cx="648072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Rozluštění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4653136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• pěnkavovitý pták</a:t>
            </a:r>
          </a:p>
          <a:p>
            <a:r>
              <a:rPr lang="cs-CZ" sz="2000" dirty="0" smtClean="0"/>
              <a:t>• mohutný zobák s překříženými špičkami přizpůsobený k otevírání šišek smrků a vybírání semen</a:t>
            </a:r>
          </a:p>
          <a:p>
            <a:r>
              <a:rPr lang="cs-CZ" sz="2000" dirty="0" smtClean="0"/>
              <a:t>• hnízdí i v zimě – leden, únor</a:t>
            </a:r>
            <a:endParaRPr lang="cs-CZ" sz="2000" dirty="0"/>
          </a:p>
        </p:txBody>
      </p:sp>
      <p:pic>
        <p:nvPicPr>
          <p:cNvPr id="2050" name="Picture 2" descr="Soubor:Red Crossbill (Female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196752"/>
            <a:ext cx="3889695" cy="25948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380312" y="364502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          Zdroj: </a:t>
            </a:r>
            <a:r>
              <a:rPr lang="cs-CZ" sz="1400" dirty="0" err="1" smtClean="0"/>
              <a:t>Wikipedia</a:t>
            </a:r>
            <a:endParaRPr lang="cs-CZ" sz="1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268760"/>
          <a:ext cx="3981450" cy="2376264"/>
        </p:xfrm>
        <a:graphic>
          <a:graphicData uri="http://schemas.openxmlformats.org/drawingml/2006/table">
            <a:tbl>
              <a:tblPr/>
              <a:tblGrid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</a:tblGrid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51520" y="4005064"/>
          <a:ext cx="3981450" cy="2304256"/>
        </p:xfrm>
        <a:graphic>
          <a:graphicData uri="http://schemas.openxmlformats.org/drawingml/2006/table">
            <a:tbl>
              <a:tblPr/>
              <a:tblGrid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  <a:gridCol w="361950"/>
              </a:tblGrid>
              <a:tr h="387840">
                <a:tc gridSpan="4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84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7840">
                <a:tc gridSpan="5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840"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505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932040" y="422108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KŘIVKA OBECNÁ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Použitá a doporučená literatura, odkazy na elektronické zdroje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306896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3645024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708920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1484784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i="1" dirty="0" smtClean="0"/>
          </a:p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KUBÁT, K., KALINA, T., KOVÁČ, J., KUBÁTOVÁ, D., PRACH, K., URBAN, Z. Botanika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Scientia</a:t>
            </a:r>
            <a:r>
              <a:rPr lang="cs-CZ" dirty="0" smtClean="0"/>
              <a:t>, 1998, 231 s. ISBN 80-718-3053-4.</a:t>
            </a:r>
          </a:p>
          <a:p>
            <a:endParaRPr lang="cs-CZ" dirty="0" smtClean="0"/>
          </a:p>
          <a:p>
            <a:r>
              <a:rPr lang="cs-CZ" dirty="0" smtClean="0"/>
              <a:t>MARTINOVSKÝ, J., POZDĚNA , M. </a:t>
            </a:r>
            <a:r>
              <a:rPr lang="cs-CZ" i="1" dirty="0" smtClean="0"/>
              <a:t>Klíč k určování stromů a keřů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SPN, 1987.</a:t>
            </a:r>
          </a:p>
          <a:p>
            <a:endParaRPr lang="cs-CZ" dirty="0" smtClean="0"/>
          </a:p>
          <a:p>
            <a:r>
              <a:rPr lang="cs-CZ" dirty="0" smtClean="0"/>
              <a:t>KREMER, Bruno P. </a:t>
            </a:r>
            <a:r>
              <a:rPr lang="cs-CZ" i="1" dirty="0" smtClean="0"/>
              <a:t>Stromy: v Evropě zdomácnělé a zavedené druhy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Ikar</a:t>
            </a:r>
            <a:r>
              <a:rPr lang="cs-CZ" dirty="0" smtClean="0"/>
              <a:t>, 1995, 287 s. Průvodce přírodou (</a:t>
            </a:r>
            <a:r>
              <a:rPr lang="cs-CZ" dirty="0" err="1" smtClean="0"/>
              <a:t>Ikar</a:t>
            </a:r>
            <a:r>
              <a:rPr lang="cs-CZ" dirty="0" smtClean="0"/>
              <a:t>). ISBN 80-858-3092-2.</a:t>
            </a:r>
          </a:p>
          <a:p>
            <a:endParaRPr lang="cs-CZ" dirty="0" smtClean="0"/>
          </a:p>
          <a:p>
            <a:r>
              <a:rPr lang="cs-CZ" i="1" dirty="0" smtClean="0"/>
              <a:t>Květena České republiky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Editor Slavomil </a:t>
            </a:r>
            <a:r>
              <a:rPr lang="cs-CZ" dirty="0" err="1" smtClean="0"/>
              <a:t>Hejný</a:t>
            </a:r>
            <a:r>
              <a:rPr lang="cs-CZ" dirty="0" smtClean="0"/>
              <a:t>, Bohumil Slavík. Praha: Academia, 1997, 557 s. ISBN 80-200-0643-5.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commons.wikimedia.org/wiki/File:Cycas_revoluta1.jpg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ceskatelevize.cz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1700808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dirty="0" smtClean="0"/>
              <a:t>HENDRYCH, R. </a:t>
            </a:r>
            <a:r>
              <a:rPr lang="sv-SE" i="1" dirty="0" smtClean="0"/>
              <a:t>Systém a evoluce vyšších rostlin</a:t>
            </a:r>
            <a:r>
              <a:rPr lang="sv-SE" dirty="0" smtClean="0"/>
              <a:t>. 2. vyd. Praha: SPN, 1986.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FFFF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1083</Words>
  <Application>Microsoft Office PowerPoint</Application>
  <PresentationFormat>Předvádění na obrazovce (4:3)</PresentationFormat>
  <Paragraphs>252</Paragraphs>
  <Slides>36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40" baseType="lpstr">
      <vt:lpstr>Arial</vt:lpstr>
      <vt:lpstr>Calibri</vt:lpstr>
      <vt:lpstr>Times New Roman</vt:lpstr>
      <vt:lpstr>Motiv sady Office</vt:lpstr>
      <vt:lpstr>Prezentace aplikace PowerPoint</vt:lpstr>
      <vt:lpstr>Jehličnany ČR</vt:lpstr>
      <vt:lpstr>Borovice lesní – č. borovicovité</vt:lpstr>
      <vt:lpstr>Borovice kleč, kosodřevina – č. borovicovité</vt:lpstr>
      <vt:lpstr>Borovice blatka – č. borovicovité</vt:lpstr>
      <vt:lpstr>Borovice černá – č. borovicovité</vt:lpstr>
      <vt:lpstr>Borovice černá</vt:lpstr>
      <vt:lpstr>Borovice vejmutovka – č. borovicovité</vt:lpstr>
      <vt:lpstr>Borovice limba – č. borovicovité</vt:lpstr>
      <vt:lpstr>Modřín opadavý – č. borovicovité</vt:lpstr>
      <vt:lpstr>Modřín opadavý</vt:lpstr>
      <vt:lpstr>Jedle bělokorá – č. borovicovité</vt:lpstr>
      <vt:lpstr>Smrk ztepilý – č. borovicovité</vt:lpstr>
      <vt:lpstr>Smrk ztepilý</vt:lpstr>
      <vt:lpstr>Smrk pichlavý – č. borovicovité</vt:lpstr>
      <vt:lpstr>Douglaska tisolistá – č. borovicovité</vt:lpstr>
      <vt:lpstr>Jalovec obecný – č. cypřišovité</vt:lpstr>
      <vt:lpstr>Jalovec obecný</vt:lpstr>
      <vt:lpstr>Zerav (túje) – č. cypřišovité </vt:lpstr>
      <vt:lpstr>Tis červený – č. tisovité</vt:lpstr>
      <vt:lpstr>Tis červený</vt:lpstr>
      <vt:lpstr>Doplňovačka</vt:lpstr>
      <vt:lpstr>1. Doplň druhový název jehličnanu, roste na rašeliništích.</vt:lpstr>
      <vt:lpstr>2. Doplň druhový název jehličnanu, roste na horách nad hranicí lesa.</vt:lpstr>
      <vt:lpstr>3. Doplň rodový název jehličnanu, dřevina jedovatá.</vt:lpstr>
      <vt:lpstr>4. Doplň jiný rodový název pro túji.</vt:lpstr>
      <vt:lpstr>5. Doplň rodový název jehličnanu, původně horská dřevina, dnes monokultury.</vt:lpstr>
      <vt:lpstr>6. Doplň rodový název jehličnanu,šiška podobná bobuli-galbulus.</vt:lpstr>
      <vt:lpstr>7. Doplň rodový název jehličnanu.</vt:lpstr>
      <vt:lpstr>8. Doplň název postranní zkrácené větvičky.</vt:lpstr>
      <vt:lpstr>9. Doplň název dužnatého červeného útvaru kolem semen (epimatium).</vt:lpstr>
      <vt:lpstr>10. Doplň název třídy nahosemenných rostlin, největší rozvoj v druhohorách.</vt:lpstr>
      <vt:lpstr>11. Doplň název třídy nahosemenných rostlin, původní v Číně, často vysazovány.</vt:lpstr>
      <vt:lpstr>12. Doplň název protikladného děje k fotosyntéze, probíhá v mitochondriích buněk.</vt:lpstr>
      <vt:lpstr>Rozluštění</vt:lpstr>
      <vt:lpstr>Použitá a doporučená literatura, odkazy na elektronické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Jehličnany ČR</dc:title>
  <dc:creator>petr</dc:creator>
  <cp:lastModifiedBy>Fismol Tomáš</cp:lastModifiedBy>
  <cp:revision>72</cp:revision>
  <dcterms:created xsi:type="dcterms:W3CDTF">2013-03-29T09:51:35Z</dcterms:created>
  <dcterms:modified xsi:type="dcterms:W3CDTF">2014-06-20T11:59:28Z</dcterms:modified>
</cp:coreProperties>
</file>