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69" r:id="rId2"/>
    <p:sldId id="256" r:id="rId3"/>
    <p:sldId id="257" r:id="rId4"/>
    <p:sldId id="258" r:id="rId5"/>
    <p:sldId id="260" r:id="rId6"/>
    <p:sldId id="262" r:id="rId7"/>
    <p:sldId id="261" r:id="rId8"/>
    <p:sldId id="259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7" autoAdjust="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437C06-B963-4479-BF6B-C31597911AE4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48BA12-56BC-4449-A961-680D2CF56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48BA12-56BC-4449-A961-680D2CF5657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D8D58-3A4D-4B97-9BFF-7FC9E2BB4FE8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7192-CD41-4540-A54A-C40E7D188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D8D58-3A4D-4B97-9BFF-7FC9E2BB4FE8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7192-CD41-4540-A54A-C40E7D188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D8D58-3A4D-4B97-9BFF-7FC9E2BB4FE8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7192-CD41-4540-A54A-C40E7D188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D8D58-3A4D-4B97-9BFF-7FC9E2BB4FE8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7192-CD41-4540-A54A-C40E7D188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D8D58-3A4D-4B97-9BFF-7FC9E2BB4FE8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7192-CD41-4540-A54A-C40E7D188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D8D58-3A4D-4B97-9BFF-7FC9E2BB4FE8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7192-CD41-4540-A54A-C40E7D188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D8D58-3A4D-4B97-9BFF-7FC9E2BB4FE8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7192-CD41-4540-A54A-C40E7D188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D8D58-3A4D-4B97-9BFF-7FC9E2BB4FE8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7192-CD41-4540-A54A-C40E7D188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D8D58-3A4D-4B97-9BFF-7FC9E2BB4FE8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7192-CD41-4540-A54A-C40E7D188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D8D58-3A4D-4B97-9BFF-7FC9E2BB4FE8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7192-CD41-4540-A54A-C40E7D188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D8D58-3A4D-4B97-9BFF-7FC9E2BB4FE8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7192-CD41-4540-A54A-C40E7D188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AD8D58-3A4D-4B97-9BFF-7FC9E2BB4FE8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A77192-CD41-4540-A54A-C40E7D188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1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6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9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ivysilani/1129337346-pridej-se/409235100161008-turkov/" TargetMode="External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7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0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6.jpeg"/><Relationship Id="rId5" Type="http://schemas.openxmlformats.org/officeDocument/2006/relationships/image" Target="../media/image75.jpeg"/><Relationship Id="rId4" Type="http://schemas.openxmlformats.org/officeDocument/2006/relationships/image" Target="../media/image74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2259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Chráněná území Ostravy 1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 Vondráček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Botanika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geologie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Prima, 4. ročník a oktáva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Červen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Charakteristika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maloplošných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chráněných území Ostravy, seznámení s vybranými zástupci rostlin a živočichů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Forma prezentace PowerPoint , fotografie, odkaz na pořad na Internetu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04665"/>
            <a:ext cx="7772400" cy="936103"/>
          </a:xfrm>
        </p:spPr>
        <p:txBody>
          <a:bodyPr/>
          <a:lstStyle/>
          <a:p>
            <a:r>
              <a:rPr lang="cs-CZ" dirty="0" smtClean="0"/>
              <a:t>Chráněná území Ostravy 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1268760"/>
            <a:ext cx="7304856" cy="576064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Polanská niva, Polanský les, </a:t>
            </a:r>
            <a:r>
              <a:rPr lang="cs-CZ" sz="2400" dirty="0" err="1" smtClean="0">
                <a:solidFill>
                  <a:schemeClr val="tx1"/>
                </a:solidFill>
              </a:rPr>
              <a:t>Rezavka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Turkov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Přemyšov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" name="Obrázek 3" descr="lužní les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5" y="1844824"/>
            <a:ext cx="6144683" cy="46085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04248" y="4797152"/>
            <a:ext cx="208823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Petr Vondráček</a:t>
            </a:r>
          </a:p>
          <a:p>
            <a:endParaRPr lang="cs-CZ" dirty="0"/>
          </a:p>
          <a:p>
            <a:r>
              <a:rPr lang="cs-CZ" dirty="0" smtClean="0"/>
              <a:t>Matiční gymnázium      Ostrava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/>
          <a:lstStyle/>
          <a:p>
            <a:r>
              <a:rPr lang="cs-CZ" dirty="0" smtClean="0"/>
              <a:t>Přehled chráněných území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340768"/>
            <a:ext cx="8496944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800" dirty="0"/>
              <a:t> </a:t>
            </a:r>
            <a:r>
              <a:rPr lang="cs-CZ" sz="2800" dirty="0" err="1" smtClean="0"/>
              <a:t>Maloplošná</a:t>
            </a:r>
            <a:r>
              <a:rPr lang="cs-CZ" sz="2800" dirty="0" smtClean="0"/>
              <a:t> chráněná území: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Národní přírodní rezervace (NPR): </a:t>
            </a:r>
            <a:r>
              <a:rPr lang="cs-CZ" sz="2400" dirty="0" smtClean="0">
                <a:solidFill>
                  <a:srgbClr val="FFFF00"/>
                </a:solidFill>
              </a:rPr>
              <a:t>Polanská niva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Přírodní rezervace (PR): </a:t>
            </a:r>
            <a:r>
              <a:rPr lang="cs-CZ" sz="2400" dirty="0" smtClean="0">
                <a:solidFill>
                  <a:srgbClr val="FFFF00"/>
                </a:solidFill>
              </a:rPr>
              <a:t>Polanský les, </a:t>
            </a:r>
            <a:r>
              <a:rPr lang="cs-CZ" sz="2400" dirty="0" err="1" smtClean="0">
                <a:solidFill>
                  <a:srgbClr val="FFFF00"/>
                </a:solidFill>
              </a:rPr>
              <a:t>Rezavka</a:t>
            </a:r>
            <a:r>
              <a:rPr lang="cs-CZ" sz="2400" dirty="0" smtClean="0">
                <a:solidFill>
                  <a:srgbClr val="FFFF00"/>
                </a:solidFill>
              </a:rPr>
              <a:t>, </a:t>
            </a:r>
            <a:r>
              <a:rPr lang="cs-CZ" sz="2400" dirty="0" err="1" smtClean="0">
                <a:solidFill>
                  <a:srgbClr val="FFFF00"/>
                </a:solidFill>
              </a:rPr>
              <a:t>Přemyšov</a:t>
            </a:r>
            <a:r>
              <a:rPr lang="cs-CZ" sz="2400" dirty="0" smtClean="0">
                <a:solidFill>
                  <a:srgbClr val="FFFF00"/>
                </a:solidFill>
              </a:rPr>
              <a:t>, Štěpán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Národní přírodní památka (NPP): </a:t>
            </a:r>
            <a:r>
              <a:rPr lang="cs-CZ" sz="2400" dirty="0" err="1" smtClean="0">
                <a:solidFill>
                  <a:srgbClr val="FFFF00"/>
                </a:solidFill>
              </a:rPr>
              <a:t>Landek</a:t>
            </a:r>
            <a:endParaRPr lang="cs-CZ" sz="2400" dirty="0" smtClean="0">
              <a:solidFill>
                <a:srgbClr val="FFFF00"/>
              </a:solidFill>
            </a:endParaRPr>
          </a:p>
          <a:p>
            <a:r>
              <a:rPr lang="cs-CZ" sz="2400" dirty="0" smtClean="0"/>
              <a:t>    Přírodní památka (PP): </a:t>
            </a:r>
            <a:r>
              <a:rPr lang="cs-CZ" sz="2400" dirty="0" err="1" smtClean="0">
                <a:solidFill>
                  <a:srgbClr val="FFFF00"/>
                </a:solidFill>
              </a:rPr>
              <a:t>Turkov</a:t>
            </a:r>
            <a:endParaRPr lang="cs-CZ" sz="2400" dirty="0">
              <a:solidFill>
                <a:srgbClr val="FFFF00"/>
              </a:solidFill>
            </a:endParaRPr>
          </a:p>
          <a:p>
            <a:endParaRPr lang="cs-CZ" sz="2400" dirty="0" smtClean="0">
              <a:solidFill>
                <a:srgbClr val="FFFF0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/>
              <a:t>Velkoplošné chráněné území: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400" dirty="0" smtClean="0"/>
              <a:t>Chráněná krajinná oblast (CHKO)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Na území </a:t>
            </a:r>
            <a:r>
              <a:rPr lang="cs-CZ" sz="2400" dirty="0"/>
              <a:t>O</a:t>
            </a:r>
            <a:r>
              <a:rPr lang="cs-CZ" sz="2400" dirty="0" smtClean="0"/>
              <a:t>stravy zasahuje severní část CHKO </a:t>
            </a:r>
            <a:r>
              <a:rPr lang="cs-CZ" sz="2400" dirty="0" smtClean="0">
                <a:solidFill>
                  <a:srgbClr val="FFFF00"/>
                </a:solidFill>
              </a:rPr>
              <a:t>Poodří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PR </a:t>
            </a:r>
            <a:r>
              <a:rPr lang="cs-CZ" dirty="0" err="1" smtClean="0">
                <a:solidFill>
                  <a:srgbClr val="FFFF00"/>
                </a:solidFill>
              </a:rPr>
              <a:t>Rezavka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268760"/>
            <a:ext cx="705678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území </a:t>
            </a:r>
            <a:r>
              <a:rPr lang="cs-CZ" sz="2000" dirty="0" err="1" smtClean="0"/>
              <a:t>Svinova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výměra 83,68 ha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vyhlášeno roku 1998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komplex </a:t>
            </a:r>
            <a:r>
              <a:rPr lang="cs-CZ" sz="2000" dirty="0" smtClean="0"/>
              <a:t>lužního lesa při severní hranici CHKO Poodří, rezervace přímo navazuje na PR Polanský les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71800" y="3212976"/>
            <a:ext cx="36724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FF00"/>
                </a:solidFill>
              </a:rPr>
              <a:t>PR Polanský les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5576" y="4149080"/>
            <a:ext cx="756084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území </a:t>
            </a:r>
            <a:r>
              <a:rPr lang="cs-CZ" sz="2000" dirty="0" err="1" smtClean="0"/>
              <a:t>Svinova</a:t>
            </a:r>
            <a:r>
              <a:rPr lang="cs-CZ" sz="2000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výměra 59,2 ha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vyhlášeno roku 1970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lužní les CHKO Poodří, systém periodicky zaplavovaných ramen levého břehu Odry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57606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Ve znaku PR </a:t>
            </a:r>
            <a:r>
              <a:rPr lang="cs-CZ" sz="2800" dirty="0" err="1" smtClean="0"/>
              <a:t>Rezavka</a:t>
            </a:r>
            <a:r>
              <a:rPr lang="cs-CZ" sz="2800" dirty="0" smtClean="0"/>
              <a:t> je lilie zlatohlavá</a:t>
            </a:r>
          </a:p>
          <a:p>
            <a:endParaRPr lang="cs-CZ" dirty="0" smtClean="0"/>
          </a:p>
        </p:txBody>
      </p:sp>
      <p:pic>
        <p:nvPicPr>
          <p:cNvPr id="3" name="Obrázek 2" descr="znak Rezavky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052736"/>
            <a:ext cx="2828943" cy="2592288"/>
          </a:xfrm>
          <a:prstGeom prst="rect">
            <a:avLst/>
          </a:prstGeom>
        </p:spPr>
      </p:pic>
      <p:pic>
        <p:nvPicPr>
          <p:cNvPr id="5" name="Obrázek 4" descr="lilie zlatohlavá6.JPG"/>
          <p:cNvPicPr>
            <a:picLocks noChangeAspect="1"/>
          </p:cNvPicPr>
          <p:nvPr/>
        </p:nvPicPr>
        <p:blipFill>
          <a:blip r:embed="rId3" cstate="print"/>
          <a:srcRect l="18602"/>
          <a:stretch>
            <a:fillRect/>
          </a:stretch>
        </p:blipFill>
        <p:spPr>
          <a:xfrm>
            <a:off x="251520" y="3861048"/>
            <a:ext cx="2930630" cy="2700300"/>
          </a:xfrm>
          <a:prstGeom prst="rect">
            <a:avLst/>
          </a:prstGeom>
        </p:spPr>
      </p:pic>
      <p:pic>
        <p:nvPicPr>
          <p:cNvPr id="6" name="Obrázek 5" descr="lilie zlatohlavá5.JPG"/>
          <p:cNvPicPr>
            <a:picLocks noChangeAspect="1"/>
          </p:cNvPicPr>
          <p:nvPr/>
        </p:nvPicPr>
        <p:blipFill>
          <a:blip r:embed="rId4" cstate="print"/>
          <a:srcRect l="6378"/>
          <a:stretch>
            <a:fillRect/>
          </a:stretch>
        </p:blipFill>
        <p:spPr>
          <a:xfrm>
            <a:off x="3419872" y="1484784"/>
            <a:ext cx="5483013" cy="46085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Řeka Odra tvoří hranici území</a:t>
            </a:r>
          </a:p>
        </p:txBody>
      </p:sp>
      <p:pic>
        <p:nvPicPr>
          <p:cNvPr id="3" name="Obrázek 2" descr="řeka Odr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980728"/>
            <a:ext cx="7668344" cy="560724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Stará ramena řeky Odry</a:t>
            </a:r>
            <a:endParaRPr lang="cs-CZ" sz="2800" dirty="0"/>
          </a:p>
        </p:txBody>
      </p:sp>
      <p:pic>
        <p:nvPicPr>
          <p:cNvPr id="3" name="Obrázek 2" descr="Polanský les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556792"/>
            <a:ext cx="5487728" cy="4608512"/>
          </a:xfrm>
          <a:prstGeom prst="rect">
            <a:avLst/>
          </a:prstGeom>
        </p:spPr>
      </p:pic>
      <p:pic>
        <p:nvPicPr>
          <p:cNvPr id="4" name="Obrázek 3" descr="Rezav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980728"/>
            <a:ext cx="3707904" cy="2780928"/>
          </a:xfrm>
          <a:prstGeom prst="rect">
            <a:avLst/>
          </a:prstGeom>
        </p:spPr>
      </p:pic>
      <p:pic>
        <p:nvPicPr>
          <p:cNvPr id="5" name="Obrázek 4" descr="Rezavka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20072" y="3933056"/>
            <a:ext cx="3744416" cy="28083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Vrbenský</a:t>
            </a:r>
            <a:r>
              <a:rPr lang="cs-CZ" sz="2800" dirty="0" smtClean="0"/>
              <a:t> rybník s rozsáhlou rákosinou</a:t>
            </a:r>
            <a:endParaRPr lang="cs-CZ" sz="2800" dirty="0"/>
          </a:p>
        </p:txBody>
      </p:sp>
      <p:pic>
        <p:nvPicPr>
          <p:cNvPr id="3" name="Obrázek 2" descr="Vrbenský rybník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47864" y="908720"/>
            <a:ext cx="5616624" cy="4212468"/>
          </a:xfrm>
          <a:prstGeom prst="rect">
            <a:avLst/>
          </a:prstGeom>
        </p:spPr>
      </p:pic>
      <p:pic>
        <p:nvPicPr>
          <p:cNvPr id="4" name="Obrázek 3" descr="vážka zlatořitná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908720"/>
            <a:ext cx="2905976" cy="2503148"/>
          </a:xfrm>
          <a:prstGeom prst="rect">
            <a:avLst/>
          </a:prstGeom>
        </p:spPr>
      </p:pic>
      <p:pic>
        <p:nvPicPr>
          <p:cNvPr id="5" name="Obrázek 4" descr="Vrbenský rybník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3645024"/>
            <a:ext cx="4392488" cy="30509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cs-CZ" sz="2800" dirty="0" smtClean="0"/>
              <a:t>Lesní porosty luhů, padlé stromy</a:t>
            </a:r>
            <a:endParaRPr lang="cs-CZ" sz="2800" dirty="0"/>
          </a:p>
        </p:txBody>
      </p:sp>
      <p:pic>
        <p:nvPicPr>
          <p:cNvPr id="3" name="Obrázek 2" descr="Polanský les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412776"/>
            <a:ext cx="6432715" cy="4824536"/>
          </a:xfrm>
          <a:prstGeom prst="rect">
            <a:avLst/>
          </a:prstGeom>
        </p:spPr>
      </p:pic>
      <p:pic>
        <p:nvPicPr>
          <p:cNvPr id="4" name="Obrázek 3" descr="Polanský les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04115" y="1052736"/>
            <a:ext cx="3264363" cy="2448272"/>
          </a:xfrm>
          <a:prstGeom prst="rect">
            <a:avLst/>
          </a:prstGeom>
        </p:spPr>
      </p:pic>
      <p:pic>
        <p:nvPicPr>
          <p:cNvPr id="5" name="Obrázek 4" descr="mech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3933056"/>
            <a:ext cx="2723795" cy="25469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Co zde roste?</a:t>
            </a:r>
            <a:endParaRPr lang="cs-CZ" sz="2800" dirty="0"/>
          </a:p>
        </p:txBody>
      </p:sp>
      <p:pic>
        <p:nvPicPr>
          <p:cNvPr id="3" name="Obrázek 2" descr="hvězdnatec zubatý5.JPG"/>
          <p:cNvPicPr>
            <a:picLocks noChangeAspect="1"/>
          </p:cNvPicPr>
          <p:nvPr/>
        </p:nvPicPr>
        <p:blipFill>
          <a:blip r:embed="rId2" cstate="print"/>
          <a:srcRect t="7087" b="9213"/>
          <a:stretch>
            <a:fillRect/>
          </a:stretch>
        </p:blipFill>
        <p:spPr>
          <a:xfrm>
            <a:off x="323528" y="980728"/>
            <a:ext cx="4104456" cy="2772497"/>
          </a:xfrm>
          <a:prstGeom prst="rect">
            <a:avLst/>
          </a:prstGeom>
        </p:spPr>
      </p:pic>
      <p:pic>
        <p:nvPicPr>
          <p:cNvPr id="4" name="Obrázek 3" descr="kyčelnice žláznatá10.JPG"/>
          <p:cNvPicPr>
            <a:picLocks noChangeAspect="1"/>
          </p:cNvPicPr>
          <p:nvPr/>
        </p:nvPicPr>
        <p:blipFill>
          <a:blip r:embed="rId3" cstate="print"/>
          <a:srcRect r="11870"/>
          <a:stretch>
            <a:fillRect/>
          </a:stretch>
        </p:blipFill>
        <p:spPr>
          <a:xfrm>
            <a:off x="4788024" y="980728"/>
            <a:ext cx="3838829" cy="3312368"/>
          </a:xfrm>
          <a:prstGeom prst="rect">
            <a:avLst/>
          </a:prstGeom>
        </p:spPr>
      </p:pic>
      <p:pic>
        <p:nvPicPr>
          <p:cNvPr id="6" name="Obrázek 5" descr="hvězdnatec zubatý 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99592" y="3933056"/>
            <a:ext cx="3024336" cy="216956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259632" y="6237312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/>
              <a:t>h</a:t>
            </a:r>
            <a:r>
              <a:rPr lang="cs-CZ" sz="2000" dirty="0" err="1" smtClean="0"/>
              <a:t>vězdnatec</a:t>
            </a:r>
            <a:r>
              <a:rPr lang="cs-CZ" sz="2000" dirty="0" smtClean="0"/>
              <a:t> zubatý</a:t>
            </a:r>
            <a:endParaRPr lang="cs-CZ" sz="2000" dirty="0"/>
          </a:p>
        </p:txBody>
      </p:sp>
      <p:pic>
        <p:nvPicPr>
          <p:cNvPr id="8" name="Obrázek 7" descr="kyčelnice žláznatá7.JPG"/>
          <p:cNvPicPr>
            <a:picLocks noChangeAspect="1"/>
          </p:cNvPicPr>
          <p:nvPr/>
        </p:nvPicPr>
        <p:blipFill>
          <a:blip r:embed="rId5" cstate="print"/>
          <a:srcRect l="7618" r="11339"/>
          <a:stretch>
            <a:fillRect/>
          </a:stretch>
        </p:blipFill>
        <p:spPr>
          <a:xfrm>
            <a:off x="4860032" y="4077072"/>
            <a:ext cx="2479586" cy="229487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452320" y="5157192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k</a:t>
            </a:r>
            <a:r>
              <a:rPr lang="cs-CZ" sz="2000" dirty="0" smtClean="0"/>
              <a:t>yčelnice žláznatá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dbílek šupinatý2.JPG"/>
          <p:cNvPicPr>
            <a:picLocks noChangeAspect="1"/>
          </p:cNvPicPr>
          <p:nvPr/>
        </p:nvPicPr>
        <p:blipFill>
          <a:blip r:embed="rId2" cstate="print"/>
          <a:srcRect l="18780" r="20728"/>
          <a:stretch>
            <a:fillRect/>
          </a:stretch>
        </p:blipFill>
        <p:spPr>
          <a:xfrm>
            <a:off x="611560" y="332656"/>
            <a:ext cx="2957710" cy="3667124"/>
          </a:xfrm>
          <a:prstGeom prst="rect">
            <a:avLst/>
          </a:prstGeom>
        </p:spPr>
      </p:pic>
      <p:pic>
        <p:nvPicPr>
          <p:cNvPr id="3" name="Obrázek 2" descr="podbílek šupinatý3.JPG"/>
          <p:cNvPicPr>
            <a:picLocks noChangeAspect="1"/>
          </p:cNvPicPr>
          <p:nvPr/>
        </p:nvPicPr>
        <p:blipFill>
          <a:blip r:embed="rId3" cstate="print"/>
          <a:srcRect l="9744" r="10453"/>
          <a:stretch>
            <a:fillRect/>
          </a:stretch>
        </p:blipFill>
        <p:spPr>
          <a:xfrm>
            <a:off x="611560" y="4221088"/>
            <a:ext cx="2384224" cy="1872208"/>
          </a:xfrm>
          <a:prstGeom prst="rect">
            <a:avLst/>
          </a:prstGeom>
        </p:spPr>
      </p:pic>
      <p:pic>
        <p:nvPicPr>
          <p:cNvPr id="4" name="Obrázek 3" descr="devětsil bílý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23928" y="332656"/>
            <a:ext cx="5004048" cy="3753036"/>
          </a:xfrm>
          <a:prstGeom prst="rect">
            <a:avLst/>
          </a:prstGeom>
        </p:spPr>
      </p:pic>
      <p:pic>
        <p:nvPicPr>
          <p:cNvPr id="5" name="Obrázek 4" descr="devětsil bílý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96136" y="4293096"/>
            <a:ext cx="3059832" cy="229487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1560" y="6165304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odbílek šupinatý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6021288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devětsil bílý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okrýš střídavolistý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548680"/>
            <a:ext cx="5112568" cy="4010655"/>
          </a:xfrm>
          <a:prstGeom prst="rect">
            <a:avLst/>
          </a:prstGeom>
        </p:spPr>
      </p:pic>
      <p:pic>
        <p:nvPicPr>
          <p:cNvPr id="3" name="Obrázek 2" descr="zapalice žluťuchovitá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27984" y="3284984"/>
            <a:ext cx="4427984" cy="3320988"/>
          </a:xfrm>
          <a:prstGeom prst="rect">
            <a:avLst/>
          </a:prstGeom>
        </p:spPr>
      </p:pic>
      <p:pic>
        <p:nvPicPr>
          <p:cNvPr id="4" name="Obrázek 3" descr="zapalice žluťuchovitá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80112" y="692696"/>
            <a:ext cx="3275856" cy="245689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4725144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m</a:t>
            </a:r>
            <a:r>
              <a:rPr lang="cs-CZ" sz="2000" dirty="0" smtClean="0"/>
              <a:t>okrýš střídavolistý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6165304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z</a:t>
            </a:r>
            <a:r>
              <a:rPr lang="cs-CZ" sz="2000" dirty="0" smtClean="0"/>
              <a:t>apalice žluťuchovitá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Houby na kmenech stromů</a:t>
            </a:r>
            <a:endParaRPr lang="cs-CZ" sz="2800" dirty="0"/>
          </a:p>
        </p:txBody>
      </p:sp>
      <p:pic>
        <p:nvPicPr>
          <p:cNvPr id="3" name="Obrázek 2" descr="houba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980728"/>
            <a:ext cx="4320480" cy="3240360"/>
          </a:xfrm>
          <a:prstGeom prst="rect">
            <a:avLst/>
          </a:prstGeom>
        </p:spPr>
      </p:pic>
      <p:pic>
        <p:nvPicPr>
          <p:cNvPr id="4" name="Obrázek 3" descr="choroše2.JPG"/>
          <p:cNvPicPr>
            <a:picLocks noChangeAspect="1"/>
          </p:cNvPicPr>
          <p:nvPr/>
        </p:nvPicPr>
        <p:blipFill>
          <a:blip r:embed="rId3" cstate="print"/>
          <a:srcRect l="7795" r="3012"/>
          <a:stretch>
            <a:fillRect/>
          </a:stretch>
        </p:blipFill>
        <p:spPr>
          <a:xfrm>
            <a:off x="5004048" y="980728"/>
            <a:ext cx="3682171" cy="3096344"/>
          </a:xfrm>
          <a:prstGeom prst="rect">
            <a:avLst/>
          </a:prstGeom>
        </p:spPr>
      </p:pic>
      <p:pic>
        <p:nvPicPr>
          <p:cNvPr id="6" name="Obrázek 5" descr="houba1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5576" y="3789040"/>
            <a:ext cx="3707904" cy="2780928"/>
          </a:xfrm>
          <a:prstGeom prst="rect">
            <a:avLst/>
          </a:prstGeom>
        </p:spPr>
      </p:pic>
      <p:pic>
        <p:nvPicPr>
          <p:cNvPr id="7" name="Obrázek 6" descr="houba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92080" y="4221088"/>
            <a:ext cx="3096344" cy="23222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I já zde hnízdím – mlynařík dlouhoocasý </a:t>
            </a:r>
            <a:endParaRPr lang="cs-CZ" sz="2800" dirty="0"/>
          </a:p>
        </p:txBody>
      </p:sp>
      <p:pic>
        <p:nvPicPr>
          <p:cNvPr id="3" name="Obrázek 2" descr="mlynařík dlohoocasý.JPG"/>
          <p:cNvPicPr>
            <a:picLocks noChangeAspect="1"/>
          </p:cNvPicPr>
          <p:nvPr/>
        </p:nvPicPr>
        <p:blipFill>
          <a:blip r:embed="rId2" cstate="print"/>
          <a:srcRect l="12933" r="14705"/>
          <a:stretch>
            <a:fillRect/>
          </a:stretch>
        </p:blipFill>
        <p:spPr>
          <a:xfrm>
            <a:off x="395536" y="1052736"/>
            <a:ext cx="4932479" cy="5112568"/>
          </a:xfrm>
          <a:prstGeom prst="rect">
            <a:avLst/>
          </a:prstGeom>
        </p:spPr>
      </p:pic>
      <p:pic>
        <p:nvPicPr>
          <p:cNvPr id="4" name="Obrázek 3" descr="mlynařík dlouhoocasý4.JPG"/>
          <p:cNvPicPr>
            <a:picLocks noChangeAspect="1"/>
          </p:cNvPicPr>
          <p:nvPr/>
        </p:nvPicPr>
        <p:blipFill>
          <a:blip r:embed="rId3" cstate="print"/>
          <a:srcRect b="8519"/>
          <a:stretch>
            <a:fillRect/>
          </a:stretch>
        </p:blipFill>
        <p:spPr>
          <a:xfrm>
            <a:off x="5724128" y="1052736"/>
            <a:ext cx="2649658" cy="2832481"/>
          </a:xfrm>
          <a:prstGeom prst="rect">
            <a:avLst/>
          </a:prstGeom>
        </p:spPr>
      </p:pic>
      <p:pic>
        <p:nvPicPr>
          <p:cNvPr id="5" name="Obrázek 4" descr="mlynařík dlouhoocasý-hnízdo.JPG"/>
          <p:cNvPicPr>
            <a:picLocks noChangeAspect="1"/>
          </p:cNvPicPr>
          <p:nvPr/>
        </p:nvPicPr>
        <p:blipFill>
          <a:blip r:embed="rId4" cstate="print"/>
          <a:srcRect r="23563"/>
          <a:stretch>
            <a:fillRect/>
          </a:stretch>
        </p:blipFill>
        <p:spPr>
          <a:xfrm>
            <a:off x="5724128" y="4077072"/>
            <a:ext cx="2540661" cy="24928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NPR Polanská niva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124744"/>
            <a:ext cx="77768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území Polanky nad Odrou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výměra 122,3 ha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vyhlášeno roku 1969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lužní lesy s karpatskou květenou a rybníky při levém břehu řeky Odry</a:t>
            </a:r>
            <a:endParaRPr lang="cs-CZ" sz="2000" dirty="0"/>
          </a:p>
        </p:txBody>
      </p:sp>
      <p:pic>
        <p:nvPicPr>
          <p:cNvPr id="5" name="Obrázek 4" descr="lužní l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2636912"/>
            <a:ext cx="4608512" cy="3456384"/>
          </a:xfrm>
          <a:prstGeom prst="rect">
            <a:avLst/>
          </a:prstGeom>
        </p:spPr>
      </p:pic>
      <p:pic>
        <p:nvPicPr>
          <p:cNvPr id="6" name="Obrázek 5" descr="louky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87549" y="2924944"/>
            <a:ext cx="3840427" cy="28803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Rybníky Velký Vaček a Kačírek s porostem rákosu a orobince</a:t>
            </a:r>
            <a:endParaRPr lang="cs-CZ" sz="2400" dirty="0"/>
          </a:p>
        </p:txBody>
      </p:sp>
      <p:pic>
        <p:nvPicPr>
          <p:cNvPr id="3" name="Obrázek 2" descr="Velký Vaček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052736"/>
            <a:ext cx="4416491" cy="3312368"/>
          </a:xfrm>
          <a:prstGeom prst="rect">
            <a:avLst/>
          </a:prstGeom>
        </p:spPr>
      </p:pic>
      <p:pic>
        <p:nvPicPr>
          <p:cNvPr id="4" name="Obrázek 3" descr="Velký Vaček5, hvízdák a lys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4581128"/>
            <a:ext cx="5405120" cy="1691640"/>
          </a:xfrm>
          <a:prstGeom prst="rect">
            <a:avLst/>
          </a:prstGeom>
        </p:spPr>
      </p:pic>
      <p:pic>
        <p:nvPicPr>
          <p:cNvPr id="5" name="Obrázek 4" descr="Kačírek.JPG"/>
          <p:cNvPicPr>
            <a:picLocks noChangeAspect="1"/>
          </p:cNvPicPr>
          <p:nvPr/>
        </p:nvPicPr>
        <p:blipFill>
          <a:blip r:embed="rId4" cstate="print"/>
          <a:srcRect l="4429"/>
          <a:stretch>
            <a:fillRect/>
          </a:stretch>
        </p:blipFill>
        <p:spPr>
          <a:xfrm>
            <a:off x="4903176" y="1052736"/>
            <a:ext cx="4037310" cy="331236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96136" y="5013176"/>
            <a:ext cx="3168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častým návštěvníkem rybníků je lyska černá, vzácnějším je hvízdák euroasijský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Jarní lužní les s bohatým porostem česneku medvědího </a:t>
            </a:r>
            <a:endParaRPr lang="cs-CZ" sz="2800" dirty="0"/>
          </a:p>
        </p:txBody>
      </p:sp>
      <p:pic>
        <p:nvPicPr>
          <p:cNvPr id="3" name="Obrázek 2" descr="česnek medvědí5.JPG"/>
          <p:cNvPicPr>
            <a:picLocks noChangeAspect="1"/>
          </p:cNvPicPr>
          <p:nvPr/>
        </p:nvPicPr>
        <p:blipFill>
          <a:blip r:embed="rId2" cstate="print"/>
          <a:srcRect l="3012"/>
          <a:stretch>
            <a:fillRect/>
          </a:stretch>
        </p:blipFill>
        <p:spPr>
          <a:xfrm>
            <a:off x="2843808" y="1340768"/>
            <a:ext cx="5959535" cy="4608512"/>
          </a:xfrm>
          <a:prstGeom prst="rect">
            <a:avLst/>
          </a:prstGeom>
        </p:spPr>
      </p:pic>
      <p:pic>
        <p:nvPicPr>
          <p:cNvPr id="4" name="Obrázek 3" descr="česnek medvědí3.JPG"/>
          <p:cNvPicPr>
            <a:picLocks noChangeAspect="1"/>
          </p:cNvPicPr>
          <p:nvPr/>
        </p:nvPicPr>
        <p:blipFill>
          <a:blip r:embed="rId3" cstate="print"/>
          <a:srcRect l="6024" r="9035"/>
          <a:stretch>
            <a:fillRect/>
          </a:stretch>
        </p:blipFill>
        <p:spPr>
          <a:xfrm>
            <a:off x="251520" y="1196752"/>
            <a:ext cx="2986281" cy="2636912"/>
          </a:xfrm>
          <a:prstGeom prst="rect">
            <a:avLst/>
          </a:prstGeom>
        </p:spPr>
      </p:pic>
      <p:pic>
        <p:nvPicPr>
          <p:cNvPr id="5" name="Obrázek 4" descr="česnek medvědí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4077072"/>
            <a:ext cx="2999276" cy="22322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Mezi hojné jarní rostliny patří kostival hlíznatý</a:t>
            </a:r>
            <a:endParaRPr lang="cs-CZ" sz="2800" dirty="0"/>
          </a:p>
        </p:txBody>
      </p:sp>
      <p:pic>
        <p:nvPicPr>
          <p:cNvPr id="3" name="Obrázek 2" descr="kostival hlíznatý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052736"/>
            <a:ext cx="6048672" cy="4536504"/>
          </a:xfrm>
          <a:prstGeom prst="rect">
            <a:avLst/>
          </a:prstGeom>
        </p:spPr>
      </p:pic>
      <p:pic>
        <p:nvPicPr>
          <p:cNvPr id="4" name="Obrázek 3" descr="kostival hlíznatý8.JPG"/>
          <p:cNvPicPr>
            <a:picLocks noChangeAspect="1"/>
          </p:cNvPicPr>
          <p:nvPr/>
        </p:nvPicPr>
        <p:blipFill>
          <a:blip r:embed="rId3" cstate="print"/>
          <a:srcRect l="3543" r="13287" b="11339"/>
          <a:stretch>
            <a:fillRect/>
          </a:stretch>
        </p:blipFill>
        <p:spPr>
          <a:xfrm>
            <a:off x="6012160" y="4149080"/>
            <a:ext cx="2724399" cy="2322337"/>
          </a:xfrm>
          <a:prstGeom prst="rect">
            <a:avLst/>
          </a:prstGeom>
        </p:spPr>
      </p:pic>
      <p:pic>
        <p:nvPicPr>
          <p:cNvPr id="5" name="Obrázek 4" descr="kostival hlíznatý1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59624" y="1340768"/>
            <a:ext cx="3072341" cy="23042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Běžnou dřevinou je střemcha obecná</a:t>
            </a:r>
            <a:endParaRPr lang="cs-CZ" sz="2800" dirty="0"/>
          </a:p>
        </p:txBody>
      </p:sp>
      <p:pic>
        <p:nvPicPr>
          <p:cNvPr id="3" name="Obrázek 2" descr="střemcha obecná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7" y="1052736"/>
            <a:ext cx="5856651" cy="4392488"/>
          </a:xfrm>
          <a:prstGeom prst="rect">
            <a:avLst/>
          </a:prstGeom>
        </p:spPr>
      </p:pic>
      <p:pic>
        <p:nvPicPr>
          <p:cNvPr id="4" name="Obrázek 3" descr="střemcha obecná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3861048"/>
            <a:ext cx="3635896" cy="27269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Lužní les lemují rozsáhlé luční porosty</a:t>
            </a:r>
            <a:endParaRPr lang="cs-CZ" sz="2800" dirty="0"/>
          </a:p>
        </p:txBody>
      </p:sp>
      <p:pic>
        <p:nvPicPr>
          <p:cNvPr id="3" name="Obrázek 2" descr="louky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908720"/>
            <a:ext cx="7524328" cy="56432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Tůně a kaluže obývají obojživelníci – kuňka obecná</a:t>
            </a:r>
            <a:endParaRPr lang="cs-CZ" sz="2800" dirty="0"/>
          </a:p>
        </p:txBody>
      </p:sp>
      <p:pic>
        <p:nvPicPr>
          <p:cNvPr id="3" name="Obrázek 2" descr="kuňka3.JPG"/>
          <p:cNvPicPr>
            <a:picLocks noChangeAspect="1"/>
          </p:cNvPicPr>
          <p:nvPr/>
        </p:nvPicPr>
        <p:blipFill>
          <a:blip r:embed="rId2" cstate="print"/>
          <a:srcRect l="8327" r="13465"/>
          <a:stretch>
            <a:fillRect/>
          </a:stretch>
        </p:blipFill>
        <p:spPr>
          <a:xfrm>
            <a:off x="395536" y="1124744"/>
            <a:ext cx="3462877" cy="3320988"/>
          </a:xfrm>
          <a:prstGeom prst="rect">
            <a:avLst/>
          </a:prstGeom>
        </p:spPr>
      </p:pic>
      <p:pic>
        <p:nvPicPr>
          <p:cNvPr id="4" name="Obrázek 3" descr="kuňka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3968" y="1124744"/>
            <a:ext cx="4550896" cy="3253423"/>
          </a:xfrm>
          <a:prstGeom prst="rect">
            <a:avLst/>
          </a:prstGeom>
        </p:spPr>
      </p:pic>
      <p:pic>
        <p:nvPicPr>
          <p:cNvPr id="5" name="Obrázek 4" descr="rozmnožování kuně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699791" y="3789040"/>
            <a:ext cx="3648405" cy="27363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PP </a:t>
            </a:r>
            <a:r>
              <a:rPr lang="cs-CZ" dirty="0" err="1" smtClean="0">
                <a:solidFill>
                  <a:srgbClr val="FFFF00"/>
                </a:solidFill>
              </a:rPr>
              <a:t>Přemyšov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196752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území Polanky nad Odrou a </a:t>
            </a:r>
            <a:r>
              <a:rPr lang="cs-CZ" sz="2000" dirty="0" err="1" smtClean="0"/>
              <a:t>Svinova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výměra 30,71 ha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vyhlášeno roku 2001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levobřežní říční terasa řeky Odry</a:t>
            </a:r>
            <a:endParaRPr lang="cs-CZ" sz="2000" dirty="0"/>
          </a:p>
        </p:txBody>
      </p:sp>
      <p:pic>
        <p:nvPicPr>
          <p:cNvPr id="4" name="Obrázek 3" descr="Přemyšov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2708920"/>
            <a:ext cx="4248472" cy="3528392"/>
          </a:xfrm>
          <a:prstGeom prst="rect">
            <a:avLst/>
          </a:prstGeom>
        </p:spPr>
      </p:pic>
      <p:pic>
        <p:nvPicPr>
          <p:cNvPr id="5" name="Obrázek 4" descr="mokřad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6016" y="2708920"/>
            <a:ext cx="4211960" cy="35283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Pod svahem voda tvoří mokřady s vodními plochami, společenstva rákosin</a:t>
            </a:r>
            <a:endParaRPr lang="cs-CZ" sz="2800" dirty="0"/>
          </a:p>
        </p:txBody>
      </p:sp>
      <p:pic>
        <p:nvPicPr>
          <p:cNvPr id="3" name="Obrázek 2" descr="mokřa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556792"/>
            <a:ext cx="5220072" cy="4320480"/>
          </a:xfrm>
          <a:prstGeom prst="rect">
            <a:avLst/>
          </a:prstGeom>
        </p:spPr>
      </p:pic>
      <p:pic>
        <p:nvPicPr>
          <p:cNvPr id="4" name="Obrázek 3" descr="mokřad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1412776"/>
            <a:ext cx="3456384" cy="2592288"/>
          </a:xfrm>
          <a:prstGeom prst="rect">
            <a:avLst/>
          </a:prstGeom>
        </p:spPr>
      </p:pic>
      <p:pic>
        <p:nvPicPr>
          <p:cNvPr id="5" name="Obrázek 4" descr="mokřad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64088" y="4149080"/>
            <a:ext cx="3347864" cy="25108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Společenstvo lužního les střídá sušší asociace </a:t>
            </a:r>
            <a:r>
              <a:rPr lang="cs-CZ" sz="2800" dirty="0" err="1" smtClean="0"/>
              <a:t>dubohabřin</a:t>
            </a:r>
            <a:r>
              <a:rPr lang="cs-CZ" sz="2800" dirty="0" smtClean="0"/>
              <a:t>; hluchavka žlutá, česnek medvědí</a:t>
            </a:r>
            <a:endParaRPr lang="cs-CZ" sz="2800" dirty="0"/>
          </a:p>
        </p:txBody>
      </p:sp>
      <p:pic>
        <p:nvPicPr>
          <p:cNvPr id="3" name="Obrázek 2" descr="Přemyšov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484784"/>
            <a:ext cx="5904656" cy="4752528"/>
          </a:xfrm>
          <a:prstGeom prst="rect">
            <a:avLst/>
          </a:prstGeom>
        </p:spPr>
      </p:pic>
      <p:pic>
        <p:nvPicPr>
          <p:cNvPr id="4" name="Obrázek 3" descr="hluchavka žlutá6.JPG"/>
          <p:cNvPicPr>
            <a:picLocks noChangeAspect="1"/>
          </p:cNvPicPr>
          <p:nvPr/>
        </p:nvPicPr>
        <p:blipFill>
          <a:blip r:embed="rId3" cstate="print"/>
          <a:srcRect l="13110" r="20728"/>
          <a:stretch>
            <a:fillRect/>
          </a:stretch>
        </p:blipFill>
        <p:spPr>
          <a:xfrm>
            <a:off x="6444208" y="1556792"/>
            <a:ext cx="2350284" cy="2664296"/>
          </a:xfrm>
          <a:prstGeom prst="rect">
            <a:avLst/>
          </a:prstGeom>
        </p:spPr>
      </p:pic>
      <p:pic>
        <p:nvPicPr>
          <p:cNvPr id="5" name="Obrázek 4" descr="česnek medvědí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12160" y="4365104"/>
            <a:ext cx="2843808" cy="21328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Ve svahu vyvěrá několik drobných pramenů</a:t>
            </a:r>
            <a:endParaRPr lang="cs-CZ" sz="2800" dirty="0"/>
          </a:p>
        </p:txBody>
      </p:sp>
      <p:pic>
        <p:nvPicPr>
          <p:cNvPr id="3" name="Obrázek 2" descr="Přemyšov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124744"/>
            <a:ext cx="6336704" cy="4752528"/>
          </a:xfrm>
          <a:prstGeom prst="rect">
            <a:avLst/>
          </a:prstGeom>
        </p:spPr>
      </p:pic>
      <p:pic>
        <p:nvPicPr>
          <p:cNvPr id="4" name="Obrázek 3" descr="řeřišnice hořká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60099" y="3933056"/>
            <a:ext cx="3395869" cy="254690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020272" y="3501008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řeřišnice hořká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PP </a:t>
            </a:r>
            <a:r>
              <a:rPr lang="cs-CZ" dirty="0" err="1" smtClean="0">
                <a:solidFill>
                  <a:srgbClr val="FFFF00"/>
                </a:solidFill>
              </a:rPr>
              <a:t>Turkov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196752"/>
            <a:ext cx="74168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území Martinova, Poruby a </a:t>
            </a:r>
            <a:r>
              <a:rPr lang="cs-CZ" sz="2000" dirty="0" err="1" smtClean="0"/>
              <a:t>Třebovic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výměra území 20,12 ha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vyhlášeno roku 1993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izolované území lužního lesa v nivě řeky Opavy</a:t>
            </a:r>
            <a:endParaRPr lang="cs-CZ" sz="2000" dirty="0"/>
          </a:p>
        </p:txBody>
      </p:sp>
      <p:pic>
        <p:nvPicPr>
          <p:cNvPr id="4" name="Obrázek 3" descr="Turkov 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59" y="2564904"/>
            <a:ext cx="5280587" cy="396044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444208" y="508518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Zajímavé: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6012160" y="5589240"/>
            <a:ext cx="2880320" cy="646331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ceskatelevize.cz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ivysilani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pridej</a:t>
            </a:r>
            <a:r>
              <a:rPr lang="cs-CZ" dirty="0" smtClean="0">
                <a:hlinkClick r:id="rId3"/>
              </a:rPr>
              <a:t>-se-</a:t>
            </a:r>
            <a:r>
              <a:rPr lang="cs-CZ" dirty="0" err="1" smtClean="0">
                <a:hlinkClick r:id="rId3"/>
              </a:rPr>
              <a:t>turkov</a:t>
            </a:r>
            <a:r>
              <a:rPr lang="cs-CZ" dirty="0" smtClean="0">
                <a:hlinkClick r:id="rId3"/>
              </a:rPr>
              <a:t>/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Hráze bývalých rybníků s duby starými 200 let</a:t>
            </a:r>
            <a:endParaRPr lang="cs-CZ" sz="2800" dirty="0"/>
          </a:p>
        </p:txBody>
      </p:sp>
      <p:pic>
        <p:nvPicPr>
          <p:cNvPr id="3" name="Obrázek 2" descr="Turkov1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268760"/>
            <a:ext cx="6240693" cy="4680520"/>
          </a:xfrm>
          <a:prstGeom prst="rect">
            <a:avLst/>
          </a:prstGeom>
        </p:spPr>
      </p:pic>
      <p:pic>
        <p:nvPicPr>
          <p:cNvPr id="4" name="Obrázek 3" descr="Turkov1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1412776"/>
            <a:ext cx="3203848" cy="24028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Turkov 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43332" y="332656"/>
            <a:ext cx="5568619" cy="4176464"/>
          </a:xfrm>
          <a:prstGeom prst="rect">
            <a:avLst/>
          </a:prstGeom>
        </p:spPr>
      </p:pic>
      <p:pic>
        <p:nvPicPr>
          <p:cNvPr id="3" name="Obrázek 2" descr="Turkov1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3789040"/>
            <a:ext cx="3659899" cy="2744924"/>
          </a:xfrm>
          <a:prstGeom prst="rect">
            <a:avLst/>
          </a:prstGeom>
        </p:spPr>
      </p:pic>
      <p:pic>
        <p:nvPicPr>
          <p:cNvPr id="4" name="Obrázek 3" descr="Turkov 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404664"/>
            <a:ext cx="2268252" cy="302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Autofit/>
          </a:bodyPr>
          <a:lstStyle/>
          <a:p>
            <a:r>
              <a:rPr lang="cs-CZ" sz="3200" dirty="0" smtClean="0"/>
              <a:t>Dominantní rostlinou dna bývalých rybníků je kosatec žlutý</a:t>
            </a:r>
            <a:endParaRPr lang="cs-CZ" sz="3200" dirty="0"/>
          </a:p>
        </p:txBody>
      </p:sp>
      <p:pic>
        <p:nvPicPr>
          <p:cNvPr id="3" name="Obrázek 2" descr="kosatec žlutý 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628800"/>
            <a:ext cx="6048672" cy="4536504"/>
          </a:xfrm>
          <a:prstGeom prst="rect">
            <a:avLst/>
          </a:prstGeom>
        </p:spPr>
      </p:pic>
      <p:pic>
        <p:nvPicPr>
          <p:cNvPr id="4" name="Obrázek 3" descr="kosatec žlutý 6.JPG"/>
          <p:cNvPicPr>
            <a:picLocks noChangeAspect="1"/>
          </p:cNvPicPr>
          <p:nvPr/>
        </p:nvPicPr>
        <p:blipFill>
          <a:blip r:embed="rId3" cstate="print"/>
          <a:srcRect l="7972" r="9744"/>
          <a:stretch>
            <a:fillRect/>
          </a:stretch>
        </p:blipFill>
        <p:spPr>
          <a:xfrm>
            <a:off x="6012160" y="1700808"/>
            <a:ext cx="2636131" cy="2402886"/>
          </a:xfrm>
          <a:prstGeom prst="rect">
            <a:avLst/>
          </a:prstGeom>
        </p:spPr>
      </p:pic>
      <p:pic>
        <p:nvPicPr>
          <p:cNvPr id="5" name="Obrázek 4" descr="kosatec žlutý 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96136" y="4401108"/>
            <a:ext cx="3059832" cy="22948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Zajímavý květ kosatce</a:t>
            </a:r>
            <a:endParaRPr lang="cs-CZ" sz="3200" dirty="0"/>
          </a:p>
        </p:txBody>
      </p:sp>
      <p:pic>
        <p:nvPicPr>
          <p:cNvPr id="3" name="Obrázek 2" descr="kosatec žlut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124744"/>
            <a:ext cx="6624736" cy="4968552"/>
          </a:xfrm>
          <a:prstGeom prst="rect">
            <a:avLst/>
          </a:prstGeom>
        </p:spPr>
      </p:pic>
      <p:cxnSp>
        <p:nvCxnSpPr>
          <p:cNvPr id="5" name="Přímá spojovací šipka 4"/>
          <p:cNvCxnSpPr/>
          <p:nvPr/>
        </p:nvCxnSpPr>
        <p:spPr>
          <a:xfrm flipV="1">
            <a:off x="3995936" y="2420888"/>
            <a:ext cx="3312368" cy="28803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V="1">
            <a:off x="5868144" y="3933056"/>
            <a:ext cx="1440160" cy="72008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7236296" y="3717032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</a:rPr>
              <a:t>vnější okvětní lístek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4288" y="1988840"/>
            <a:ext cx="15841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</a:rPr>
              <a:t>tyčinka pod rozšířenou čnělkou</a:t>
            </a:r>
            <a:endParaRPr lang="cs-CZ" sz="20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Co zde ještě roste?</a:t>
            </a:r>
            <a:endParaRPr lang="cs-CZ" sz="2800" dirty="0"/>
          </a:p>
        </p:txBody>
      </p:sp>
      <p:pic>
        <p:nvPicPr>
          <p:cNvPr id="3" name="Obrázek 2" descr="měsíčnice vytrvalá9.JPG"/>
          <p:cNvPicPr>
            <a:picLocks noChangeAspect="1"/>
          </p:cNvPicPr>
          <p:nvPr/>
        </p:nvPicPr>
        <p:blipFill>
          <a:blip r:embed="rId2" cstate="print"/>
          <a:srcRect l="3366" r="8858" b="2126"/>
          <a:stretch>
            <a:fillRect/>
          </a:stretch>
        </p:blipFill>
        <p:spPr>
          <a:xfrm>
            <a:off x="395536" y="980728"/>
            <a:ext cx="4645000" cy="3884685"/>
          </a:xfrm>
          <a:prstGeom prst="rect">
            <a:avLst/>
          </a:prstGeom>
        </p:spPr>
      </p:pic>
      <p:pic>
        <p:nvPicPr>
          <p:cNvPr id="4" name="Obrázek 3" descr="měsíčnice vytrvalá10.JPG"/>
          <p:cNvPicPr>
            <a:picLocks noChangeAspect="1"/>
          </p:cNvPicPr>
          <p:nvPr/>
        </p:nvPicPr>
        <p:blipFill>
          <a:blip r:embed="rId3" cstate="print"/>
          <a:srcRect l="8504" t="16299" r="6555" b="5433"/>
          <a:stretch>
            <a:fillRect/>
          </a:stretch>
        </p:blipFill>
        <p:spPr>
          <a:xfrm>
            <a:off x="467544" y="4581128"/>
            <a:ext cx="2568757" cy="1775302"/>
          </a:xfrm>
          <a:prstGeom prst="rect">
            <a:avLst/>
          </a:prstGeom>
        </p:spPr>
      </p:pic>
      <p:pic>
        <p:nvPicPr>
          <p:cNvPr id="5" name="Obrázek 4" descr="měsíčnice vytrvalá13.JPG"/>
          <p:cNvPicPr>
            <a:picLocks noChangeAspect="1"/>
          </p:cNvPicPr>
          <p:nvPr/>
        </p:nvPicPr>
        <p:blipFill>
          <a:blip r:embed="rId4" cstate="print"/>
          <a:srcRect l="16122" r="15059"/>
          <a:stretch>
            <a:fillRect/>
          </a:stretch>
        </p:blipFill>
        <p:spPr>
          <a:xfrm>
            <a:off x="3347864" y="4437112"/>
            <a:ext cx="1783850" cy="1944216"/>
          </a:xfrm>
          <a:prstGeom prst="rect">
            <a:avLst/>
          </a:prstGeom>
        </p:spPr>
      </p:pic>
      <p:pic>
        <p:nvPicPr>
          <p:cNvPr id="6" name="Obrázek 5" descr="kokořík mnohokvětý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20072" y="1196752"/>
            <a:ext cx="3672408" cy="2754306"/>
          </a:xfrm>
          <a:prstGeom prst="rect">
            <a:avLst/>
          </a:prstGeom>
        </p:spPr>
      </p:pic>
      <p:pic>
        <p:nvPicPr>
          <p:cNvPr id="7" name="Obrázek 6" descr="kokořík mnohokvětý8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876256" y="3356992"/>
            <a:ext cx="2111433" cy="234888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220072" y="5949280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měsíčnice vytrvalá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92080" y="4005064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kokořík mnohokvětý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Zlatohlávek </a:t>
            </a:r>
            <a:r>
              <a:rPr lang="cs-CZ" sz="2800" dirty="0" err="1" smtClean="0"/>
              <a:t>Oxythyrea</a:t>
            </a:r>
            <a:r>
              <a:rPr lang="cs-CZ" sz="2800" dirty="0" smtClean="0"/>
              <a:t> </a:t>
            </a:r>
            <a:r>
              <a:rPr lang="cs-CZ" sz="2800" dirty="0" err="1" smtClean="0"/>
              <a:t>funesta</a:t>
            </a:r>
            <a:r>
              <a:rPr lang="cs-CZ" sz="2800" dirty="0" smtClean="0"/>
              <a:t> na hadinci</a:t>
            </a:r>
            <a:endParaRPr lang="cs-CZ" sz="2800" dirty="0"/>
          </a:p>
        </p:txBody>
      </p:sp>
      <p:pic>
        <p:nvPicPr>
          <p:cNvPr id="3" name="Obrázek 2" descr="Oxythyrea funesta1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052736"/>
            <a:ext cx="5724128" cy="4293096"/>
          </a:xfrm>
          <a:prstGeom prst="rect">
            <a:avLst/>
          </a:prstGeom>
        </p:spPr>
      </p:pic>
      <p:pic>
        <p:nvPicPr>
          <p:cNvPr id="4" name="Obrázek 3" descr="Oxythyrea funesta1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64088" y="2924944"/>
            <a:ext cx="3530800" cy="37335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Použitá a doporučená literatura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1556792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DEYL, M., HÍSEK, K. </a:t>
            </a:r>
            <a:r>
              <a:rPr lang="cs-CZ" i="1" dirty="0" smtClean="0"/>
              <a:t>Naše květiny</a:t>
            </a:r>
            <a:r>
              <a:rPr lang="cs-CZ" dirty="0" smtClean="0"/>
              <a:t>. 3rd </a:t>
            </a:r>
            <a:r>
              <a:rPr lang="cs-CZ" dirty="0" err="1" smtClean="0"/>
              <a:t>rev</a:t>
            </a:r>
            <a:r>
              <a:rPr lang="cs-CZ" dirty="0" smtClean="0"/>
              <a:t>. </a:t>
            </a:r>
            <a:r>
              <a:rPr lang="cs-CZ" dirty="0" err="1" smtClean="0"/>
              <a:t>ed</a:t>
            </a:r>
            <a:r>
              <a:rPr lang="cs-CZ" dirty="0" smtClean="0"/>
              <a:t>. Praha: Academia, 2001, 690 p. ISBN 80-200-0940-X.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2204864"/>
            <a:ext cx="76328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sv-SE" dirty="0" smtClean="0"/>
              <a:t>HENDRYCH, R. </a:t>
            </a:r>
            <a:r>
              <a:rPr lang="sv-SE" i="1" dirty="0" smtClean="0"/>
              <a:t>Systém a evoluce vyšších rostlin</a:t>
            </a:r>
            <a:r>
              <a:rPr lang="sv-SE" dirty="0" smtClean="0"/>
              <a:t>. 2. vyd. Praha: SPN, 1986.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3568" y="3212976"/>
            <a:ext cx="75608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KUBÁT, K., HROUDA, L., CHRTEK, J. jun., KAPLAN, Z., KIRSCHNER, J., ŠTĚPÁNEK, J. (</a:t>
            </a:r>
            <a:r>
              <a:rPr lang="cs-CZ" dirty="0" err="1" smtClean="0"/>
              <a:t>eds</a:t>
            </a:r>
            <a:r>
              <a:rPr lang="cs-CZ" dirty="0" smtClean="0"/>
              <a:t>.) </a:t>
            </a:r>
            <a:r>
              <a:rPr lang="cs-CZ" i="1" dirty="0" smtClean="0"/>
              <a:t>Klíč ke květeně České republiky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1. Praha: Academia, 2002, 928 p. ISBN 80-200-0836-5.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83568" y="2564904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HŮRKA, K. </a:t>
            </a:r>
            <a:r>
              <a:rPr lang="cs-CZ" i="1" dirty="0" smtClean="0"/>
              <a:t>Brouci České a Slovenské republiky</a:t>
            </a:r>
            <a:r>
              <a:rPr lang="cs-CZ" dirty="0" smtClean="0"/>
              <a:t>. 1st </a:t>
            </a:r>
            <a:r>
              <a:rPr lang="cs-CZ" dirty="0" err="1" smtClean="0"/>
              <a:t>ed</a:t>
            </a:r>
            <a:r>
              <a:rPr lang="cs-CZ" dirty="0" smtClean="0"/>
              <a:t>. Zlín: </a:t>
            </a:r>
            <a:r>
              <a:rPr lang="cs-CZ" dirty="0" err="1" smtClean="0"/>
              <a:t>Kabourek</a:t>
            </a:r>
            <a:r>
              <a:rPr lang="cs-CZ" dirty="0" smtClean="0"/>
              <a:t>, 2005, 390 s. ISBN 80-864-4711-1.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83568" y="5085184"/>
            <a:ext cx="77768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ZWACH, I. </a:t>
            </a:r>
            <a:r>
              <a:rPr lang="cs-CZ" i="1" dirty="0" smtClean="0"/>
              <a:t>Obojživelníci a plazi České republiky: encyklopedie všech druhů, určovací klíč, 1654 barevných ilustrací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Grada</a:t>
            </a:r>
            <a:r>
              <a:rPr lang="cs-CZ" dirty="0" smtClean="0"/>
              <a:t>, 2009, 496 s. ISBN 978-802-4725-093.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83568" y="4149080"/>
            <a:ext cx="76328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WEISSMANNOVÁ, H. a kol. </a:t>
            </a:r>
            <a:r>
              <a:rPr lang="cs-CZ" i="1" dirty="0" smtClean="0"/>
              <a:t>Ostravsko</a:t>
            </a:r>
            <a:r>
              <a:rPr lang="cs-CZ" dirty="0" smtClean="0"/>
              <a:t>. </a:t>
            </a:r>
            <a:r>
              <a:rPr lang="cs-CZ" i="1" dirty="0" smtClean="0"/>
              <a:t>In</a:t>
            </a:r>
            <a:r>
              <a:rPr lang="cs-CZ" dirty="0" smtClean="0"/>
              <a:t>: </a:t>
            </a:r>
            <a:r>
              <a:rPr lang="cs-CZ" dirty="0" err="1" smtClean="0"/>
              <a:t>Mackovčin</a:t>
            </a:r>
            <a:r>
              <a:rPr lang="cs-CZ" dirty="0" smtClean="0"/>
              <a:t>, P. a Sedláček M. (</a:t>
            </a:r>
            <a:r>
              <a:rPr lang="cs-CZ" dirty="0" err="1" smtClean="0"/>
              <a:t>eds</a:t>
            </a:r>
            <a:r>
              <a:rPr lang="cs-CZ" dirty="0" smtClean="0"/>
              <a:t>.): Chráněná území ČR, svazek X. </a:t>
            </a:r>
            <a:r>
              <a:rPr lang="cs-CZ" dirty="0" err="1" smtClean="0"/>
              <a:t>Vyd</a:t>
            </a:r>
            <a:r>
              <a:rPr lang="cs-CZ" dirty="0" smtClean="0"/>
              <a:t>. 1. Praha: Agentura ochrany přírody a krajiny ČR a </a:t>
            </a:r>
            <a:r>
              <a:rPr lang="cs-CZ" dirty="0" err="1" smtClean="0"/>
              <a:t>EkoCentrum</a:t>
            </a:r>
            <a:r>
              <a:rPr lang="cs-CZ" dirty="0" smtClean="0"/>
              <a:t> Brno, 2004. ISBN 80-860-6467-0.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513</TotalTime>
  <Words>560</Words>
  <Application>Microsoft Office PowerPoint</Application>
  <PresentationFormat>Předvádění na obrazovce (4:3)</PresentationFormat>
  <Paragraphs>106</Paragraphs>
  <Slides>33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Motiv sady Office</vt:lpstr>
      <vt:lpstr>Snímek 1</vt:lpstr>
      <vt:lpstr>Chráněná území Ostravy 1</vt:lpstr>
      <vt:lpstr>Přehled chráněných území</vt:lpstr>
      <vt:lpstr>PR Rezavka</vt:lpstr>
      <vt:lpstr>Ve znaku PR Rezavka je lilie zlatohlavá </vt:lpstr>
      <vt:lpstr>Řeka Odra tvoří hranici území</vt:lpstr>
      <vt:lpstr>Stará ramena řeky Odry</vt:lpstr>
      <vt:lpstr>Vrbenský rybník s rozsáhlou rákosinou</vt:lpstr>
      <vt:lpstr>Lesní porosty luhů, padlé stromy</vt:lpstr>
      <vt:lpstr>Co zde roste?</vt:lpstr>
      <vt:lpstr>Snímek 11</vt:lpstr>
      <vt:lpstr>Snímek 12</vt:lpstr>
      <vt:lpstr>Houby na kmenech stromů</vt:lpstr>
      <vt:lpstr>I já zde hnízdím – mlynařík dlouhoocasý </vt:lpstr>
      <vt:lpstr>NPR Polanská niva</vt:lpstr>
      <vt:lpstr>Rybníky Velký Vaček a Kačírek s porostem rákosu a orobince</vt:lpstr>
      <vt:lpstr>Jarní lužní les s bohatým porostem česneku medvědího </vt:lpstr>
      <vt:lpstr>Mezi hojné jarní rostliny patří kostival hlíznatý</vt:lpstr>
      <vt:lpstr>Běžnou dřevinou je střemcha obecná</vt:lpstr>
      <vt:lpstr>Lužní les lemují rozsáhlé luční porosty</vt:lpstr>
      <vt:lpstr>Tůně a kaluže obývají obojživelníci – kuňka obecná</vt:lpstr>
      <vt:lpstr>PP Přemyšov</vt:lpstr>
      <vt:lpstr>Pod svahem voda tvoří mokřady s vodními plochami, společenstva rákosin</vt:lpstr>
      <vt:lpstr>Společenstvo lužního les střídá sušší asociace dubohabřin; hluchavka žlutá, česnek medvědí</vt:lpstr>
      <vt:lpstr>Ve svahu vyvěrá několik drobných pramenů</vt:lpstr>
      <vt:lpstr>PP Turkov</vt:lpstr>
      <vt:lpstr>Hráze bývalých rybníků s duby starými 200 let</vt:lpstr>
      <vt:lpstr>Snímek 28</vt:lpstr>
      <vt:lpstr>Dominantní rostlinou dna bývalých rybníků je kosatec žlutý</vt:lpstr>
      <vt:lpstr>Zajímavý květ kosatce</vt:lpstr>
      <vt:lpstr>Co zde ještě roste?</vt:lpstr>
      <vt:lpstr> Zlatohlávek Oxythyrea funesta na hadinci</vt:lpstr>
      <vt:lpstr>Použitá a doporučená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Chráněná území Ostravy 1</dc:title>
  <dc:creator>petr</dc:creator>
  <cp:lastModifiedBy>Dum</cp:lastModifiedBy>
  <cp:revision>57</cp:revision>
  <dcterms:created xsi:type="dcterms:W3CDTF">2013-06-23T12:45:21Z</dcterms:created>
  <dcterms:modified xsi:type="dcterms:W3CDTF">2014-08-10T05:47:20Z</dcterms:modified>
</cp:coreProperties>
</file>