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91" r:id="rId11"/>
    <p:sldId id="266" r:id="rId12"/>
    <p:sldId id="293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92" r:id="rId28"/>
    <p:sldId id="281" r:id="rId29"/>
    <p:sldId id="282" r:id="rId30"/>
    <p:sldId id="283" r:id="rId31"/>
    <p:sldId id="284" r:id="rId32"/>
    <p:sldId id="285" r:id="rId33"/>
    <p:sldId id="286" r:id="rId34"/>
    <p:sldId id="288" r:id="rId35"/>
    <p:sldId id="289" r:id="rId36"/>
    <p:sldId id="287" r:id="rId37"/>
    <p:sldId id="290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74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5BDA3-324A-402D-8C46-52A7CB5BAE7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BF379F-88C8-4049-902E-4F9C33628F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C09FF-FF97-4462-83D6-530E2D118734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040B9-6995-4992-976B-B17F5141F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" Target="slide34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Krasové jevy (geologická činnost podzemních vod)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Kvarta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Přehled  povrchových a podzemních krasových jevů, metody výzkumu jeskyně,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Krasové jevy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j. Balcarka17, krápní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6432715" cy="48245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4437112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Petr Vondráček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501317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Matiční gymnázium Ostrava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Krasové jevy – geologická činnost podzemní vody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24744"/>
            <a:ext cx="8280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Krajina zvaná kras vzniká chemickým a mechanickým působením vody ve vápencovém území.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Působením vody a CO</a:t>
            </a:r>
            <a:r>
              <a:rPr lang="cs-CZ" sz="1100" dirty="0" smtClean="0">
                <a:solidFill>
                  <a:srgbClr val="FFFF00"/>
                </a:solidFill>
              </a:rPr>
              <a:t>2</a:t>
            </a:r>
            <a:r>
              <a:rPr lang="cs-CZ" sz="2000" dirty="0" smtClean="0">
                <a:solidFill>
                  <a:srgbClr val="FFFF00"/>
                </a:solidFill>
              </a:rPr>
              <a:t> se vápenec mění v kyselý a ve vodě rozpustný CaCO</a:t>
            </a:r>
            <a:r>
              <a:rPr lang="cs-CZ" sz="1100" dirty="0" smtClean="0">
                <a:solidFill>
                  <a:srgbClr val="FFFF00"/>
                </a:solidFill>
              </a:rPr>
              <a:t>3</a:t>
            </a:r>
            <a:r>
              <a:rPr lang="cs-CZ" sz="2000" dirty="0" smtClean="0">
                <a:solidFill>
                  <a:srgbClr val="FFFF00"/>
                </a:solidFill>
              </a:rPr>
              <a:t>, uvnitř krasu se vápenec vysráží (tzv. sintr).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Příměsi prvků dodávají bílému sintru odstíny – železo červený, mangan černý.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Krasové útvary               povrchové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                                     podzemní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Povrchové: škrapy, závrty, ponory a vyvěračky vodních toků, žleby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Podzemní: jeskyně, propasti, krápníková výzdoba, jezera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V krasových oblastech rostou vzácné rostliny a živočichové žijící v jeskynních prostorách.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Nejcennější krasové oblasti Moravy: Moravský kras (devon), </a:t>
            </a:r>
            <a:r>
              <a:rPr lang="cs-CZ" sz="2000" dirty="0" err="1" smtClean="0">
                <a:solidFill>
                  <a:srgbClr val="FFFF00"/>
                </a:solidFill>
              </a:rPr>
              <a:t>Javoříčský</a:t>
            </a:r>
            <a:r>
              <a:rPr lang="cs-CZ" sz="2000" dirty="0" smtClean="0">
                <a:solidFill>
                  <a:srgbClr val="FFFF00"/>
                </a:solidFill>
              </a:rPr>
              <a:t> kras (devon), Hranický kras (devon), Pavlovské vrchy (jura, křída).</a:t>
            </a:r>
            <a:endParaRPr lang="cs-CZ" sz="2000" dirty="0">
              <a:solidFill>
                <a:srgbClr val="FFFF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267744" y="2852936"/>
            <a:ext cx="648072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267744" y="2852936"/>
            <a:ext cx="648072" cy="28803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Suché údolí - žleb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08720"/>
            <a:ext cx="6400800" cy="72008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Pustý žleb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Pustý žleb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3071810"/>
            <a:ext cx="4762533" cy="3571900"/>
          </a:xfrm>
          <a:prstGeom prst="rect">
            <a:avLst/>
          </a:prstGeom>
        </p:spPr>
      </p:pic>
      <p:pic>
        <p:nvPicPr>
          <p:cNvPr id="5" name="Obrázek 4" descr="Pustý žleb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1571612"/>
            <a:ext cx="4286248" cy="32146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Ponor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08720"/>
            <a:ext cx="6400800" cy="10081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Rudické propadání </a:t>
            </a:r>
            <a:r>
              <a:rPr lang="cs-CZ" dirty="0" err="1" smtClean="0">
                <a:solidFill>
                  <a:srgbClr val="FFFF00"/>
                </a:solidFill>
              </a:rPr>
              <a:t>Jedovnického</a:t>
            </a:r>
            <a:r>
              <a:rPr lang="cs-CZ" dirty="0" smtClean="0">
                <a:solidFill>
                  <a:srgbClr val="FFFF00"/>
                </a:solidFill>
              </a:rPr>
              <a:t> potoka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Rudické propadání 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988840"/>
            <a:ext cx="3528392" cy="4704523"/>
          </a:xfrm>
          <a:prstGeom prst="rect">
            <a:avLst/>
          </a:prstGeom>
        </p:spPr>
      </p:pic>
      <p:pic>
        <p:nvPicPr>
          <p:cNvPr id="5" name="Obrázek 4" descr="Rudické propadá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1988840"/>
            <a:ext cx="4032448" cy="3024336"/>
          </a:xfrm>
          <a:prstGeom prst="rect">
            <a:avLst/>
          </a:prstGeom>
        </p:spPr>
      </p:pic>
      <p:pic>
        <p:nvPicPr>
          <p:cNvPr id="6" name="Obrázek 5" descr="Rudické propadání 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4581128"/>
            <a:ext cx="2736304" cy="20522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Ponor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908720"/>
            <a:ext cx="6400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Propadání Bílé vody, </a:t>
            </a:r>
            <a:r>
              <a:rPr lang="cs-CZ" dirty="0" err="1" smtClean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. Nová rasovna u </a:t>
            </a:r>
            <a:r>
              <a:rPr lang="cs-CZ" dirty="0" err="1" smtClean="0">
                <a:solidFill>
                  <a:srgbClr val="FFFF00"/>
                </a:solidFill>
              </a:rPr>
              <a:t>Holštejna</a:t>
            </a:r>
            <a:r>
              <a:rPr lang="cs-CZ" dirty="0" smtClean="0">
                <a:solidFill>
                  <a:srgbClr val="FFFF00"/>
                </a:solidFill>
              </a:rPr>
              <a:t>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fotorallye13-3, j. Nová Rasovna.JPG"/>
          <p:cNvPicPr>
            <a:picLocks noChangeAspect="1"/>
          </p:cNvPicPr>
          <p:nvPr/>
        </p:nvPicPr>
        <p:blipFill>
          <a:blip r:embed="rId2" cstate="print"/>
          <a:srcRect l="5846"/>
          <a:stretch>
            <a:fillRect/>
          </a:stretch>
        </p:blipFill>
        <p:spPr>
          <a:xfrm>
            <a:off x="323528" y="2060848"/>
            <a:ext cx="5423720" cy="4320480"/>
          </a:xfrm>
          <a:prstGeom prst="rect">
            <a:avLst/>
          </a:prstGeom>
        </p:spPr>
      </p:pic>
      <p:pic>
        <p:nvPicPr>
          <p:cNvPr id="5" name="Obrázek 4" descr="fotorallye13-4, j. Nová Rasovna.JPG"/>
          <p:cNvPicPr>
            <a:picLocks noChangeAspect="1"/>
          </p:cNvPicPr>
          <p:nvPr/>
        </p:nvPicPr>
        <p:blipFill>
          <a:blip r:embed="rId3" cstate="print"/>
          <a:srcRect l="10630"/>
          <a:stretch>
            <a:fillRect/>
          </a:stretch>
        </p:blipFill>
        <p:spPr>
          <a:xfrm>
            <a:off x="5362881" y="2564904"/>
            <a:ext cx="3571074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2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Paleoponor</a:t>
            </a:r>
            <a:r>
              <a:rPr lang="cs-CZ" dirty="0" smtClean="0">
                <a:solidFill>
                  <a:schemeClr val="bg1"/>
                </a:solidFill>
              </a:rPr>
              <a:t>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08720"/>
            <a:ext cx="6400800" cy="1080120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Paleoponor</a:t>
            </a:r>
            <a:r>
              <a:rPr lang="cs-CZ" dirty="0" smtClean="0">
                <a:solidFill>
                  <a:srgbClr val="FFFF00"/>
                </a:solidFill>
              </a:rPr>
              <a:t> Bílé vody, </a:t>
            </a:r>
            <a:r>
              <a:rPr lang="cs-CZ" dirty="0" err="1" smtClean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. Hladomorna u </a:t>
            </a:r>
            <a:r>
              <a:rPr lang="cs-CZ" dirty="0" err="1" smtClean="0">
                <a:solidFill>
                  <a:srgbClr val="FFFF00"/>
                </a:solidFill>
              </a:rPr>
              <a:t>Holštejna</a:t>
            </a:r>
            <a:r>
              <a:rPr lang="cs-CZ" dirty="0" smtClean="0">
                <a:solidFill>
                  <a:srgbClr val="FFFF00"/>
                </a:solidFill>
              </a:rPr>
              <a:t>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fotorallye11-2, j. Hladomor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060848"/>
            <a:ext cx="3348372" cy="4464496"/>
          </a:xfrm>
          <a:prstGeom prst="rect">
            <a:avLst/>
          </a:prstGeom>
        </p:spPr>
      </p:pic>
      <p:pic>
        <p:nvPicPr>
          <p:cNvPr id="5" name="Obrázek 4" descr="fotorallye10-1.JPG"/>
          <p:cNvPicPr>
            <a:picLocks noChangeAspect="1"/>
          </p:cNvPicPr>
          <p:nvPr/>
        </p:nvPicPr>
        <p:blipFill>
          <a:blip r:embed="rId3" cstate="print"/>
          <a:srcRect t="6850" b="5197"/>
          <a:stretch>
            <a:fillRect/>
          </a:stretch>
        </p:blipFill>
        <p:spPr>
          <a:xfrm>
            <a:off x="3923928" y="2060848"/>
            <a:ext cx="4644008" cy="3063432"/>
          </a:xfrm>
          <a:prstGeom prst="rect">
            <a:avLst/>
          </a:prstGeom>
        </p:spPr>
      </p:pic>
      <p:pic>
        <p:nvPicPr>
          <p:cNvPr id="6" name="Obrázek 5" descr="fotorallye11-3, j. Hladomorna.JPG"/>
          <p:cNvPicPr>
            <a:picLocks noChangeAspect="1"/>
          </p:cNvPicPr>
          <p:nvPr/>
        </p:nvPicPr>
        <p:blipFill>
          <a:blip r:embed="rId4" cstate="print"/>
          <a:srcRect l="6201" t="15354" r="3720" b="9213"/>
          <a:stretch>
            <a:fillRect/>
          </a:stretch>
        </p:blipFill>
        <p:spPr>
          <a:xfrm>
            <a:off x="5796136" y="5013176"/>
            <a:ext cx="2366985" cy="1486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Vyvěračka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908720"/>
            <a:ext cx="6400800" cy="1080120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Jedovnický</a:t>
            </a:r>
            <a:r>
              <a:rPr lang="cs-CZ" dirty="0" smtClean="0">
                <a:solidFill>
                  <a:srgbClr val="FFFF00"/>
                </a:solidFill>
              </a:rPr>
              <a:t> potok u </a:t>
            </a:r>
            <a:r>
              <a:rPr lang="cs-CZ" dirty="0" err="1" smtClean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. Býčí skály u Josefova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vývěr Jedovnického potoka.JPG"/>
          <p:cNvPicPr>
            <a:picLocks noChangeAspect="1"/>
          </p:cNvPicPr>
          <p:nvPr/>
        </p:nvPicPr>
        <p:blipFill>
          <a:blip r:embed="rId2" cstate="print"/>
          <a:srcRect l="13153"/>
          <a:stretch>
            <a:fillRect/>
          </a:stretch>
        </p:blipFill>
        <p:spPr>
          <a:xfrm>
            <a:off x="251520" y="2060848"/>
            <a:ext cx="5169764" cy="4464496"/>
          </a:xfrm>
          <a:prstGeom prst="rect">
            <a:avLst/>
          </a:prstGeom>
        </p:spPr>
      </p:pic>
      <p:pic>
        <p:nvPicPr>
          <p:cNvPr id="5" name="Obrázek 4" descr="Býčí skála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924944"/>
            <a:ext cx="3936438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Vyvěračka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08720"/>
            <a:ext cx="6400800" cy="648072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Mladeč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Třesín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Třesín, vyvěračka2.JPG"/>
          <p:cNvPicPr>
            <a:picLocks noChangeAspect="1"/>
          </p:cNvPicPr>
          <p:nvPr/>
        </p:nvPicPr>
        <p:blipFill>
          <a:blip r:embed="rId2" cstate="print"/>
          <a:srcRect r="10807"/>
          <a:stretch>
            <a:fillRect/>
          </a:stretch>
        </p:blipFill>
        <p:spPr>
          <a:xfrm>
            <a:off x="251520" y="1700808"/>
            <a:ext cx="4538547" cy="3816424"/>
          </a:xfrm>
          <a:prstGeom prst="rect">
            <a:avLst/>
          </a:prstGeom>
        </p:spPr>
      </p:pic>
      <p:pic>
        <p:nvPicPr>
          <p:cNvPr id="5" name="Obrázek 4" descr="Třesín, vyvěračka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3176972"/>
            <a:ext cx="4427984" cy="33209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Vyvěračka vodního toku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052736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Punkva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vývěr Punkvy u Punkevních j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700808"/>
            <a:ext cx="6696744" cy="50225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"/>
            <a:ext cx="7772400" cy="98072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Škrapy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08720"/>
            <a:ext cx="6400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Kolíbky u </a:t>
            </a:r>
            <a:r>
              <a:rPr lang="cs-CZ" dirty="0" err="1" smtClean="0">
                <a:solidFill>
                  <a:srgbClr val="FFFF00"/>
                </a:solidFill>
              </a:rPr>
              <a:t>Jedovnic</a:t>
            </a:r>
            <a:r>
              <a:rPr lang="cs-CZ" dirty="0" smtClean="0">
                <a:solidFill>
                  <a:srgbClr val="FFFF00"/>
                </a:solidFill>
              </a:rPr>
              <a:t>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škra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1" y="2060848"/>
            <a:ext cx="4992555" cy="3744416"/>
          </a:xfrm>
          <a:prstGeom prst="rect">
            <a:avLst/>
          </a:prstGeom>
        </p:spPr>
      </p:pic>
      <p:pic>
        <p:nvPicPr>
          <p:cNvPr id="5" name="Obrázek 4" descr="škrapy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573016"/>
            <a:ext cx="4067944" cy="3050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"/>
            <a:ext cx="7772400" cy="114298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Škrapy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857232"/>
            <a:ext cx="6400800" cy="714380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Vilémovice</a:t>
            </a:r>
            <a:r>
              <a:rPr lang="cs-CZ" dirty="0" smtClean="0">
                <a:solidFill>
                  <a:srgbClr val="FFFF00"/>
                </a:solidFill>
              </a:rPr>
              <a:t> v Moravském krasu</a:t>
            </a:r>
          </a:p>
        </p:txBody>
      </p:sp>
      <p:pic>
        <p:nvPicPr>
          <p:cNvPr id="4" name="Obrázek 3" descr="škrapy 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428736"/>
            <a:ext cx="6762798" cy="507209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90872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Závrt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Blažkův závrt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08720"/>
            <a:ext cx="5256584" cy="3942438"/>
          </a:xfrm>
          <a:prstGeom prst="rect">
            <a:avLst/>
          </a:prstGeom>
        </p:spPr>
      </p:pic>
      <p:pic>
        <p:nvPicPr>
          <p:cNvPr id="4" name="Obrázek 3" descr="Wanklův závrt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645024"/>
            <a:ext cx="3960440" cy="29703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24128" y="1340768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Blažkův závrt u Ostrova u Macochy v Moravském krasu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877272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FF00"/>
                </a:solidFill>
              </a:rPr>
              <a:t>Wanklův</a:t>
            </a:r>
            <a:r>
              <a:rPr lang="cs-CZ" sz="2000" dirty="0" smtClean="0">
                <a:solidFill>
                  <a:srgbClr val="FFFF00"/>
                </a:solidFill>
              </a:rPr>
              <a:t> závrt u </a:t>
            </a:r>
            <a:r>
              <a:rPr lang="cs-CZ" sz="2000" dirty="0" err="1" smtClean="0">
                <a:solidFill>
                  <a:srgbClr val="FFFF00"/>
                </a:solidFill>
              </a:rPr>
              <a:t>Holštejna</a:t>
            </a:r>
            <a:r>
              <a:rPr lang="cs-CZ" sz="2000" dirty="0" smtClean="0">
                <a:solidFill>
                  <a:srgbClr val="FFFF00"/>
                </a:solidFill>
              </a:rPr>
              <a:t> v Moravském krasu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Suchá jeskyně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980728"/>
            <a:ext cx="6400800" cy="10081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Jáchymka</a:t>
            </a:r>
            <a:r>
              <a:rPr lang="cs-CZ" dirty="0" smtClean="0">
                <a:solidFill>
                  <a:srgbClr val="FFFF00"/>
                </a:solidFill>
              </a:rPr>
              <a:t> u Josefova, </a:t>
            </a:r>
            <a:r>
              <a:rPr lang="cs-CZ" dirty="0" err="1" smtClean="0">
                <a:solidFill>
                  <a:srgbClr val="FFFF00"/>
                </a:solidFill>
              </a:rPr>
              <a:t>Křtinský</a:t>
            </a:r>
            <a:r>
              <a:rPr lang="cs-CZ" dirty="0" smtClean="0">
                <a:solidFill>
                  <a:srgbClr val="FFFF00"/>
                </a:solidFill>
              </a:rPr>
              <a:t> potok v údolí, Moravský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áchymka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19" y="2060848"/>
            <a:ext cx="5664629" cy="4248472"/>
          </a:xfrm>
          <a:prstGeom prst="rect">
            <a:avLst/>
          </a:prstGeom>
        </p:spPr>
      </p:pic>
      <p:pic>
        <p:nvPicPr>
          <p:cNvPr id="5" name="Obrázek 4" descr="Jáchymka 8.JPG"/>
          <p:cNvPicPr>
            <a:picLocks noChangeAspect="1"/>
          </p:cNvPicPr>
          <p:nvPr/>
        </p:nvPicPr>
        <p:blipFill>
          <a:blip r:embed="rId3" cstate="print"/>
          <a:srcRect l="7972"/>
          <a:stretch>
            <a:fillRect/>
          </a:stretch>
        </p:blipFill>
        <p:spPr>
          <a:xfrm>
            <a:off x="5364088" y="2708920"/>
            <a:ext cx="3491880" cy="28458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Komín – spojuje závrt s jeskyní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komin 0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3570" y="2500306"/>
            <a:ext cx="3228516" cy="40005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86512" y="1000108"/>
            <a:ext cx="18573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1 – závrt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2 – komín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3 - jeskyně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7" name="Obrázek 6" descr="Jandourkovy závrty 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928671"/>
            <a:ext cx="5143536" cy="3857652"/>
          </a:xfrm>
          <a:prstGeom prst="rect">
            <a:avLst/>
          </a:prstGeom>
        </p:spPr>
      </p:pic>
      <p:pic>
        <p:nvPicPr>
          <p:cNvPr id="8" name="Obrázek 7" descr="Jandourkovy závrty 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28860" y="4357694"/>
            <a:ext cx="2857520" cy="214314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85720" y="5286388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Jandourkův</a:t>
            </a:r>
            <a:r>
              <a:rPr lang="cs-CZ" dirty="0" smtClean="0">
                <a:solidFill>
                  <a:srgbClr val="FFFF00"/>
                </a:solidFill>
              </a:rPr>
              <a:t> závrt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 Moravském krasu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Propast – zřícení stropu jeskyně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Hranická propast u Teplic nad Bečvou, Hranický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Hranická propast.JPG"/>
          <p:cNvPicPr>
            <a:picLocks noChangeAspect="1"/>
          </p:cNvPicPr>
          <p:nvPr/>
        </p:nvPicPr>
        <p:blipFill>
          <a:blip r:embed="rId2" cstate="print"/>
          <a:srcRect l="6732"/>
          <a:stretch>
            <a:fillRect/>
          </a:stretch>
        </p:blipFill>
        <p:spPr>
          <a:xfrm>
            <a:off x="3923928" y="2132855"/>
            <a:ext cx="4979444" cy="4004243"/>
          </a:xfrm>
          <a:prstGeom prst="rect">
            <a:avLst/>
          </a:prstGeom>
        </p:spPr>
      </p:pic>
      <p:pic>
        <p:nvPicPr>
          <p:cNvPr id="5" name="Obrázek 4" descr="Hranická propast4.JPG"/>
          <p:cNvPicPr>
            <a:picLocks noChangeAspect="1"/>
          </p:cNvPicPr>
          <p:nvPr/>
        </p:nvPicPr>
        <p:blipFill>
          <a:blip r:embed="rId3" cstate="print"/>
          <a:srcRect r="4252"/>
          <a:stretch>
            <a:fillRect/>
          </a:stretch>
        </p:blipFill>
        <p:spPr>
          <a:xfrm>
            <a:off x="323528" y="2492896"/>
            <a:ext cx="4032783" cy="315897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580526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 zatím změřená celková hloubka 442,5 m, z toho suchá část 69,5 m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Propast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Ostrovská propast, Ostrov u Macochy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Ostrovská propast4.JPG"/>
          <p:cNvPicPr>
            <a:picLocks noChangeAspect="1"/>
          </p:cNvPicPr>
          <p:nvPr/>
        </p:nvPicPr>
        <p:blipFill>
          <a:blip r:embed="rId2" cstate="print"/>
          <a:srcRect t="9685"/>
          <a:stretch>
            <a:fillRect/>
          </a:stretch>
        </p:blipFill>
        <p:spPr>
          <a:xfrm>
            <a:off x="323528" y="2348880"/>
            <a:ext cx="5940152" cy="4023661"/>
          </a:xfrm>
          <a:prstGeom prst="rect">
            <a:avLst/>
          </a:prstGeom>
        </p:spPr>
      </p:pic>
      <p:pic>
        <p:nvPicPr>
          <p:cNvPr id="5" name="Obrázek 4" descr="Ostrovská propast3.JPG"/>
          <p:cNvPicPr>
            <a:picLocks noChangeAspect="1"/>
          </p:cNvPicPr>
          <p:nvPr/>
        </p:nvPicPr>
        <p:blipFill>
          <a:blip r:embed="rId3" cstate="print"/>
          <a:srcRect l="1594" r="4783"/>
          <a:stretch>
            <a:fillRect/>
          </a:stretch>
        </p:blipFill>
        <p:spPr>
          <a:xfrm>
            <a:off x="5796136" y="3140968"/>
            <a:ext cx="3096344" cy="24805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Propast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Macocha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Macocha 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643050"/>
            <a:ext cx="3696917" cy="4929222"/>
          </a:xfrm>
          <a:prstGeom prst="rect">
            <a:avLst/>
          </a:prstGeom>
        </p:spPr>
      </p:pic>
      <p:pic>
        <p:nvPicPr>
          <p:cNvPr id="5" name="Obrázek 4" descr="Macocha 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1643050"/>
            <a:ext cx="3714758" cy="4953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Podzemní jezírko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052736"/>
            <a:ext cx="684076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 u Ostrova u Macochy, Moravský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34, jezír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2708920"/>
            <a:ext cx="5280587" cy="3960440"/>
          </a:xfrm>
          <a:prstGeom prst="rect">
            <a:avLst/>
          </a:prstGeom>
        </p:spPr>
      </p:pic>
      <p:pic>
        <p:nvPicPr>
          <p:cNvPr id="5" name="Obrázek 4" descr="j. Balcarka10, jezír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3" y="2132856"/>
            <a:ext cx="3672408" cy="27543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Brčka – duté krápníky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980728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, Mor.kras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15, brč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700808"/>
            <a:ext cx="5088565" cy="3816424"/>
          </a:xfrm>
          <a:prstGeom prst="rect">
            <a:avLst/>
          </a:prstGeom>
        </p:spPr>
      </p:pic>
      <p:pic>
        <p:nvPicPr>
          <p:cNvPr id="5" name="Obrázek 4" descr="j. Balcarka11, brčka.JPG"/>
          <p:cNvPicPr>
            <a:picLocks noChangeAspect="1"/>
          </p:cNvPicPr>
          <p:nvPr/>
        </p:nvPicPr>
        <p:blipFill>
          <a:blip r:embed="rId3" cstate="print"/>
          <a:srcRect t="6142" b="9449"/>
          <a:stretch>
            <a:fillRect/>
          </a:stretch>
        </p:blipFill>
        <p:spPr>
          <a:xfrm>
            <a:off x="5004048" y="4005064"/>
            <a:ext cx="3875923" cy="24537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Krápníky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80728"/>
            <a:ext cx="6400800" cy="72008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, Mor.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21, krápní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844824"/>
            <a:ext cx="6288699" cy="4716524"/>
          </a:xfrm>
          <a:prstGeom prst="rect">
            <a:avLst/>
          </a:prstGeom>
        </p:spPr>
      </p:pic>
      <p:cxnSp>
        <p:nvCxnSpPr>
          <p:cNvPr id="11" name="Přímá spojovací šipka 10"/>
          <p:cNvCxnSpPr/>
          <p:nvPr/>
        </p:nvCxnSpPr>
        <p:spPr>
          <a:xfrm flipV="1">
            <a:off x="1907704" y="4149080"/>
            <a:ext cx="2016224" cy="288032"/>
          </a:xfrm>
          <a:prstGeom prst="straightConnector1">
            <a:avLst/>
          </a:prstGeom>
          <a:ln w="95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907704" y="4437112"/>
            <a:ext cx="3528392" cy="72008"/>
          </a:xfrm>
          <a:prstGeom prst="straightConnector1">
            <a:avLst/>
          </a:prstGeom>
          <a:ln w="95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11560" y="42930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stalagmity</a:t>
            </a:r>
            <a:endParaRPr lang="cs-CZ" sz="2000" b="1" dirty="0">
              <a:solidFill>
                <a:srgbClr val="FFFF00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907704" y="3140968"/>
            <a:ext cx="136815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907704" y="3212976"/>
            <a:ext cx="4032448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11560" y="299695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stalagnáty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Krápníky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, Mor.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33, stalakti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700808"/>
            <a:ext cx="5472608" cy="41044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91680" y="594928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stalaktity</a:t>
            </a:r>
            <a:endParaRPr lang="cs-CZ" sz="2000" b="1" dirty="0">
              <a:solidFill>
                <a:srgbClr val="FFFF00"/>
              </a:solidFill>
            </a:endParaRPr>
          </a:p>
        </p:txBody>
      </p:sp>
      <p:pic>
        <p:nvPicPr>
          <p:cNvPr id="6" name="Obrázek 5" descr="j. Balcarka28, Madona s dítětem.JPG"/>
          <p:cNvPicPr>
            <a:picLocks noChangeAspect="1"/>
          </p:cNvPicPr>
          <p:nvPr/>
        </p:nvPicPr>
        <p:blipFill>
          <a:blip r:embed="rId3" cstate="print"/>
          <a:srcRect l="17362" r="7441"/>
          <a:stretch>
            <a:fillRect/>
          </a:stretch>
        </p:blipFill>
        <p:spPr>
          <a:xfrm>
            <a:off x="5214760" y="2780928"/>
            <a:ext cx="3726642" cy="371703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44208" y="198884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Stalagmit – Madona s dítětem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Závěsy, záclony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08720"/>
            <a:ext cx="6400800" cy="79208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, Mor.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 3, závěs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484784"/>
            <a:ext cx="6720747" cy="5040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26876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Vodopád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</a:t>
            </a:r>
            <a:r>
              <a:rPr lang="cs-CZ" dirty="0" err="1" smtClean="0">
                <a:solidFill>
                  <a:srgbClr val="FFFF00"/>
                </a:solidFill>
              </a:rPr>
              <a:t>Balcarka</a:t>
            </a:r>
            <a:r>
              <a:rPr lang="cs-CZ" dirty="0" smtClean="0">
                <a:solidFill>
                  <a:srgbClr val="FFFF00"/>
                </a:solidFill>
              </a:rPr>
              <a:t>, Mor.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Balcarka19, vodopá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628800"/>
            <a:ext cx="3510390" cy="4680520"/>
          </a:xfrm>
          <a:prstGeom prst="rect">
            <a:avLst/>
          </a:prstGeom>
        </p:spPr>
      </p:pic>
      <p:pic>
        <p:nvPicPr>
          <p:cNvPr id="5" name="Obrázek 4" descr="j. Balcarka27, vodopá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276872"/>
            <a:ext cx="4956043" cy="3717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Výzkum jeskyně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77048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Obory: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geologie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speleologie – zkoumá dutiny a systémy skalních dutin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klimatologie – zkoumá teplotu, vlhkost a proudění vzduchu v jeskyni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sedimentologie – určuje stáří usazenin a podmínky jejího vývoje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malakozoologie</a:t>
            </a:r>
            <a:r>
              <a:rPr lang="cs-CZ" sz="2400" dirty="0" smtClean="0">
                <a:solidFill>
                  <a:schemeClr val="bg1"/>
                </a:solidFill>
              </a:rPr>
              <a:t> – studuje měkkýše jako skupinu dokládající podnebné změny a vývoj rostlinstva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palynologie – zkoumá pylová zrna; které rostliny rostly v okolí jeskyně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osteologie – studuje kosti obratlovců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speleoarcheologie</a:t>
            </a:r>
            <a:r>
              <a:rPr lang="cs-CZ" sz="2400" dirty="0" smtClean="0">
                <a:solidFill>
                  <a:schemeClr val="bg1"/>
                </a:solidFill>
              </a:rPr>
              <a:t> – zkoumá stopy lidské činnosti; pozůstatky lidí, kteří zde žili kdysi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9675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Speleologie (jeskyňářství)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8712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Muzeum ve větřáku v Rudicích,  Moravský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speleologie 3.JPG"/>
          <p:cNvPicPr>
            <a:picLocks noChangeAspect="1"/>
          </p:cNvPicPr>
          <p:nvPr/>
        </p:nvPicPr>
        <p:blipFill>
          <a:blip r:embed="rId2" cstate="print"/>
          <a:srcRect l="22677"/>
          <a:stretch>
            <a:fillRect/>
          </a:stretch>
        </p:blipFill>
        <p:spPr>
          <a:xfrm>
            <a:off x="395536" y="1916832"/>
            <a:ext cx="2628922" cy="4533123"/>
          </a:xfrm>
          <a:prstGeom prst="rect">
            <a:avLst/>
          </a:prstGeom>
        </p:spPr>
      </p:pic>
      <p:pic>
        <p:nvPicPr>
          <p:cNvPr id="6" name="Obrázek 5" descr="speleologie 2.JPG"/>
          <p:cNvPicPr>
            <a:picLocks noChangeAspect="1"/>
          </p:cNvPicPr>
          <p:nvPr/>
        </p:nvPicPr>
        <p:blipFill>
          <a:blip r:embed="rId3" cstate="print"/>
          <a:srcRect l="22146"/>
          <a:stretch>
            <a:fillRect/>
          </a:stretch>
        </p:blipFill>
        <p:spPr>
          <a:xfrm>
            <a:off x="5364088" y="3212976"/>
            <a:ext cx="3528392" cy="3398990"/>
          </a:xfrm>
          <a:prstGeom prst="rect">
            <a:avLst/>
          </a:prstGeom>
        </p:spPr>
      </p:pic>
      <p:pic>
        <p:nvPicPr>
          <p:cNvPr id="5" name="Obrázek 4" descr="speleologie.JPG"/>
          <p:cNvPicPr>
            <a:picLocks noChangeAspect="1"/>
          </p:cNvPicPr>
          <p:nvPr/>
        </p:nvPicPr>
        <p:blipFill>
          <a:blip r:embed="rId4" cstate="print"/>
          <a:srcRect t="7087" b="5197"/>
          <a:stretch>
            <a:fillRect/>
          </a:stretch>
        </p:blipFill>
        <p:spPr>
          <a:xfrm>
            <a:off x="3275856" y="2132856"/>
            <a:ext cx="3131840" cy="20603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131840" y="602128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minulost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263691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současnost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Amatérská jeskyně v Pustém žlebu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Amatérská j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052736"/>
            <a:ext cx="6480720" cy="48605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609329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vstup do nejdelšího jeskynního systému České republiky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Výzkum podzemí v Rudicích - část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Rudické propadání - model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284984"/>
            <a:ext cx="4320480" cy="3240360"/>
          </a:xfrm>
          <a:prstGeom prst="rect">
            <a:avLst/>
          </a:prstGeom>
        </p:spPr>
      </p:pic>
      <p:pic>
        <p:nvPicPr>
          <p:cNvPr id="4" name="Obrázek 3" descr="Rudické propadání - model 2.JPG"/>
          <p:cNvPicPr>
            <a:picLocks noChangeAspect="1"/>
          </p:cNvPicPr>
          <p:nvPr/>
        </p:nvPicPr>
        <p:blipFill>
          <a:blip r:embed="rId3" cstate="print"/>
          <a:srcRect l="8504" b="7323"/>
          <a:stretch>
            <a:fillRect/>
          </a:stretch>
        </p:blipFill>
        <p:spPr>
          <a:xfrm>
            <a:off x="4572000" y="3284984"/>
            <a:ext cx="4265315" cy="3240360"/>
          </a:xfrm>
          <a:prstGeom prst="rect">
            <a:avLst/>
          </a:prstGeom>
        </p:spPr>
      </p:pic>
      <p:pic>
        <p:nvPicPr>
          <p:cNvPr id="5" name="Obrázek 4" descr="větřák 3.JPG"/>
          <p:cNvPicPr>
            <a:picLocks noChangeAspect="1"/>
          </p:cNvPicPr>
          <p:nvPr/>
        </p:nvPicPr>
        <p:blipFill>
          <a:blip r:embed="rId4" cstate="print"/>
          <a:srcRect l="3366" r="10098"/>
          <a:stretch>
            <a:fillRect/>
          </a:stretch>
        </p:blipFill>
        <p:spPr>
          <a:xfrm>
            <a:off x="1259632" y="1124744"/>
            <a:ext cx="2824741" cy="2448272"/>
          </a:xfrm>
          <a:prstGeom prst="rect">
            <a:avLst/>
          </a:prstGeom>
        </p:spPr>
      </p:pic>
      <p:pic>
        <p:nvPicPr>
          <p:cNvPr id="6" name="Obrázek 5" descr="kosti mědvěda jeskynníh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980728"/>
            <a:ext cx="2808312" cy="2106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26876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Speleoarcheologie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80728"/>
            <a:ext cx="6400800" cy="79208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J. Kůlna u Sloupu v Moravském krasu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Kůl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060848"/>
            <a:ext cx="5040561" cy="3780421"/>
          </a:xfrm>
          <a:prstGeom prst="rect">
            <a:avLst/>
          </a:prstGeom>
        </p:spPr>
      </p:pic>
      <p:pic>
        <p:nvPicPr>
          <p:cNvPr id="5" name="Obrázek 4" descr="Kůlna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772816"/>
            <a:ext cx="3923927" cy="2942945"/>
          </a:xfrm>
          <a:prstGeom prst="rect">
            <a:avLst/>
          </a:prstGeom>
        </p:spPr>
      </p:pic>
      <p:pic>
        <p:nvPicPr>
          <p:cNvPr id="6" name="Obrázek 5" descr="Kůlna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4581128"/>
            <a:ext cx="2747797" cy="20608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126876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Speleoterapie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980728"/>
            <a:ext cx="6400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 Císařská </a:t>
            </a:r>
            <a:r>
              <a:rPr lang="cs-CZ" dirty="0" err="1" smtClean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. u Ostrova u Macochy,  Moravský kras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j. Císařská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204864"/>
            <a:ext cx="5088565" cy="3816424"/>
          </a:xfrm>
          <a:prstGeom prst="rect">
            <a:avLst/>
          </a:prstGeom>
        </p:spPr>
      </p:pic>
      <p:pic>
        <p:nvPicPr>
          <p:cNvPr id="5" name="Obrázek 4" descr="j. Císařská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429000"/>
            <a:ext cx="4032448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Opakování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908720"/>
            <a:ext cx="6400800" cy="72008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1. Určete podzemní krasové útvary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6309320"/>
            <a:ext cx="10801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odpovědi</a:t>
            </a:r>
            <a:endParaRPr lang="cs-CZ" dirty="0"/>
          </a:p>
        </p:txBody>
      </p:sp>
      <p:pic>
        <p:nvPicPr>
          <p:cNvPr id="5" name="Obrázek 4" descr="jeskyne 0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1643050"/>
            <a:ext cx="7205572" cy="42148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00232" y="600076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8" name="Přímá spojovací šipka 7"/>
          <p:cNvCxnSpPr>
            <a:stCxn id="6" idx="0"/>
          </p:cNvCxnSpPr>
          <p:nvPr/>
        </p:nvCxnSpPr>
        <p:spPr>
          <a:xfrm rot="5400000" flipH="1" flipV="1">
            <a:off x="1750199" y="5107793"/>
            <a:ext cx="1285884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6" idx="0"/>
          </p:cNvCxnSpPr>
          <p:nvPr/>
        </p:nvCxnSpPr>
        <p:spPr>
          <a:xfrm rot="16200000" flipV="1">
            <a:off x="1250133" y="5107793"/>
            <a:ext cx="1285884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57224" y="600076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6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13" name="Přímá spojovací šipka 12"/>
          <p:cNvCxnSpPr>
            <a:stCxn id="11" idx="0"/>
          </p:cNvCxnSpPr>
          <p:nvPr/>
        </p:nvCxnSpPr>
        <p:spPr>
          <a:xfrm rot="16200000" flipV="1">
            <a:off x="642910" y="5643578"/>
            <a:ext cx="642942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357686" y="600076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3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rot="16200000" flipV="1">
            <a:off x="3804041" y="5339966"/>
            <a:ext cx="1000132" cy="46434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929190" y="600076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2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rot="16200000" flipV="1">
            <a:off x="2857488" y="3929066"/>
            <a:ext cx="3071834" cy="1214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143240" y="600076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8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16200000" flipV="1">
            <a:off x="2839628" y="5590000"/>
            <a:ext cx="500066" cy="3214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20" idx="0"/>
          </p:cNvCxnSpPr>
          <p:nvPr/>
        </p:nvCxnSpPr>
        <p:spPr>
          <a:xfrm rot="5400000" flipH="1" flipV="1">
            <a:off x="3161099" y="5804314"/>
            <a:ext cx="357190" cy="357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929586" y="2571744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4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28" name="Přímá spojovací šipka 27"/>
          <p:cNvCxnSpPr>
            <a:stCxn id="26" idx="1"/>
          </p:cNvCxnSpPr>
          <p:nvPr/>
        </p:nvCxnSpPr>
        <p:spPr>
          <a:xfrm rot="10800000" flipV="1">
            <a:off x="6500826" y="2802576"/>
            <a:ext cx="1428760" cy="549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929586" y="314324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5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31" name="Přímá spojovací šipka 30"/>
          <p:cNvCxnSpPr>
            <a:stCxn id="29" idx="1"/>
          </p:cNvCxnSpPr>
          <p:nvPr/>
        </p:nvCxnSpPr>
        <p:spPr>
          <a:xfrm rot="10800000">
            <a:off x="5500694" y="3143249"/>
            <a:ext cx="2428892" cy="2308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7929586" y="4071942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7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34" name="Přímá spojovací šipka 33"/>
          <p:cNvCxnSpPr>
            <a:stCxn id="32" idx="1"/>
          </p:cNvCxnSpPr>
          <p:nvPr/>
        </p:nvCxnSpPr>
        <p:spPr>
          <a:xfrm rot="10800000">
            <a:off x="6929454" y="4214819"/>
            <a:ext cx="1000132" cy="8795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2. Doplňovačka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 V tajence se skrývá název lokality u Mikulova na jihu Moravy. Je chráněna a veřejnosti zpřístupněna naučnou stezkou a nově i jeskyněmi. Jde o největší jeskynní systém Pavlovských vrchů. Na území se rozkládá opuštěný vápencový lom s </a:t>
            </a:r>
            <a:r>
              <a:rPr lang="cs-CZ" sz="2000" dirty="0" err="1" smtClean="0">
                <a:solidFill>
                  <a:srgbClr val="FFFF00"/>
                </a:solidFill>
              </a:rPr>
              <a:t>geoparkem</a:t>
            </a:r>
            <a:r>
              <a:rPr lang="cs-CZ" sz="2000" dirty="0" smtClean="0">
                <a:solidFill>
                  <a:srgbClr val="FFFF00"/>
                </a:solidFill>
              </a:rPr>
              <a:t>. Kromě geologických a archeologických zajímavostí je lokalita významná i z pohledu botanického a zoologického.</a:t>
            </a:r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4" name="Obrázek 3" descr="Turol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996952"/>
            <a:ext cx="4800533" cy="3600400"/>
          </a:xfrm>
          <a:prstGeom prst="rect">
            <a:avLst/>
          </a:prstGeom>
        </p:spPr>
      </p:pic>
      <p:pic>
        <p:nvPicPr>
          <p:cNvPr id="5" name="Obrázek 4" descr="jeskyně Na Turoldu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212976"/>
            <a:ext cx="3744416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476672"/>
          <a:ext cx="6003410" cy="3240360"/>
        </p:xfrm>
        <a:graphic>
          <a:graphicData uri="http://schemas.openxmlformats.org/drawingml/2006/table">
            <a:tbl>
              <a:tblPr/>
              <a:tblGrid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  <a:gridCol w="428815"/>
              </a:tblGrid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6926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19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7008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2048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27809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3569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077072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Vzniká zřícením stropu jeskyně, svislá krasová dutina ústící k povrchu.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 Nejznámější podzemní říčka v Moravském krasu, plavební cesta pro veřejnost.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 Duté krápníčky.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 Místo, kde potok vtéká do otvoru ve vápencové stěně.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 Odborný pojem pro „jeskyňářství“.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 Poznejte krasový útvar na </a:t>
            </a:r>
            <a:r>
              <a:rPr lang="cs-CZ" sz="2000" dirty="0" smtClean="0">
                <a:hlinkClick r:id="rId2" action="ppaction://hlinksldjump"/>
              </a:rPr>
              <a:t>obrázku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093296"/>
            <a:ext cx="122413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rozluštění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Odpovědi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67687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Stalagnát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Stalaktit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Stalagmit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Brčka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Závěs (záclona)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Jezírko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Vodopád</a:t>
            </a:r>
          </a:p>
          <a:p>
            <a:pPr marL="342900" indent="-342900">
              <a:buAutoNum type="arabicPlain"/>
            </a:pPr>
            <a:r>
              <a:rPr lang="cs-CZ" sz="2400" dirty="0" smtClean="0">
                <a:solidFill>
                  <a:srgbClr val="FFFF00"/>
                </a:solidFill>
              </a:rPr>
              <a:t> Balvany spadlé ze stropu jeskyně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12" y="6237312"/>
            <a:ext cx="72008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6" name="Obrázek 5" descr="j. Balcarka30, stalagná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412776"/>
            <a:ext cx="2859782" cy="38130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Rozluštění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07704" y="1412776"/>
          <a:ext cx="6624730" cy="3672408"/>
        </p:xfrm>
        <a:graphic>
          <a:graphicData uri="http://schemas.openxmlformats.org/drawingml/2006/table">
            <a:tbl>
              <a:tblPr/>
              <a:tblGrid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</a:tblGrid>
              <a:tr h="6120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068"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206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206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206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06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Á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491880" y="551723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Tajenka: TUROLD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6165304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8" name="Obrázek 7" descr="běloskvrnáč pampeliškový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2492896"/>
            <a:ext cx="2339752" cy="1754814"/>
          </a:xfrm>
          <a:prstGeom prst="rect">
            <a:avLst/>
          </a:prstGeom>
        </p:spPr>
      </p:pic>
      <p:pic>
        <p:nvPicPr>
          <p:cNvPr id="9" name="Obrázek 8" descr="okáč bojínkový 4.JPG"/>
          <p:cNvPicPr>
            <a:picLocks noChangeAspect="1"/>
          </p:cNvPicPr>
          <p:nvPr/>
        </p:nvPicPr>
        <p:blipFill>
          <a:blip r:embed="rId4" cstate="print"/>
          <a:srcRect l="12756" t="4488" r="9921" b="8268"/>
          <a:stretch>
            <a:fillRect/>
          </a:stretch>
        </p:blipFill>
        <p:spPr>
          <a:xfrm>
            <a:off x="251520" y="4509120"/>
            <a:ext cx="2421429" cy="2049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. Balcarka27, vodopá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9579" y="548680"/>
            <a:ext cx="7608845" cy="570663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84368" y="6381328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Použitá a doporučená literatura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412776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GÁBA, Z., Š. HLADILOVÁ, S. HOUZAR, P. SKUPIEN, Z. VAŠÍČEK a V. ZIEGLER. </a:t>
            </a:r>
            <a:r>
              <a:rPr lang="cs-CZ" i="1" dirty="0" smtClean="0">
                <a:solidFill>
                  <a:srgbClr val="FFFF00"/>
                </a:solidFill>
              </a:rPr>
              <a:t>Geologické vycházky Českou republikou</a:t>
            </a:r>
            <a:r>
              <a:rPr lang="cs-CZ" dirty="0" smtClean="0">
                <a:solidFill>
                  <a:srgbClr val="FFFF00"/>
                </a:solidFill>
              </a:rPr>
              <a:t>. Praha: Karolinum, 2002, 493 s. ISBN 80- ZIEGLER 718-4972-3.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472" y="450057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ŠIMEČKOVÁ, B. a J. NEBESKÝ. </a:t>
            </a:r>
            <a:r>
              <a:rPr lang="cs-CZ" i="1" dirty="0" smtClean="0">
                <a:solidFill>
                  <a:srgbClr val="FFFF00"/>
                </a:solidFill>
              </a:rPr>
              <a:t>Hranická propast a </a:t>
            </a:r>
            <a:r>
              <a:rPr lang="cs-CZ" i="1" dirty="0" err="1" smtClean="0">
                <a:solidFill>
                  <a:srgbClr val="FFFF00"/>
                </a:solidFill>
              </a:rPr>
              <a:t>Zbrašovské</a:t>
            </a:r>
            <a:r>
              <a:rPr lang="cs-CZ" i="1" dirty="0" smtClean="0">
                <a:solidFill>
                  <a:srgbClr val="FFFF00"/>
                </a:solidFill>
              </a:rPr>
              <a:t> aragonitové jeskyně,: Za krásami městské památkové zóny Hranice.</a:t>
            </a:r>
            <a:r>
              <a:rPr lang="cs-CZ" dirty="0" smtClean="0">
                <a:solidFill>
                  <a:srgbClr val="FFFF00"/>
                </a:solidFill>
              </a:rPr>
              <a:t> 2012. </a:t>
            </a:r>
            <a:r>
              <a:rPr lang="cs-CZ" dirty="0" err="1" smtClean="0">
                <a:solidFill>
                  <a:srgbClr val="FFFF00"/>
                </a:solidFill>
              </a:rPr>
              <a:t>vyd</a:t>
            </a:r>
            <a:r>
              <a:rPr lang="cs-CZ" dirty="0" smtClean="0">
                <a:solidFill>
                  <a:srgbClr val="FFFF00"/>
                </a:solidFill>
              </a:rPr>
              <a:t>. Hranice. Reklamní leták.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5214950"/>
            <a:ext cx="54651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Rudice a okolí.</a:t>
            </a:r>
            <a:r>
              <a:rPr lang="cs-CZ" dirty="0" smtClean="0">
                <a:solidFill>
                  <a:srgbClr val="FFFF00"/>
                </a:solidFill>
              </a:rPr>
              <a:t> Reklamní leták.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472" y="314324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KUMPERA, O. , J. FOLDYNA a V. ZORKOVSKÝ. </a:t>
            </a:r>
            <a:r>
              <a:rPr lang="cs-CZ" i="1" dirty="0" smtClean="0">
                <a:solidFill>
                  <a:srgbClr val="FFFF00"/>
                </a:solidFill>
              </a:rPr>
              <a:t>Všeobecná geologie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r>
              <a:rPr lang="cs-CZ" dirty="0" err="1" smtClean="0">
                <a:solidFill>
                  <a:srgbClr val="FFFF00"/>
                </a:solidFill>
              </a:rPr>
              <a:t>Vyd</a:t>
            </a:r>
            <a:r>
              <a:rPr lang="cs-CZ" dirty="0" smtClean="0">
                <a:solidFill>
                  <a:srgbClr val="FFFF00"/>
                </a:solidFill>
              </a:rPr>
              <a:t>. 1. Praha: SNTL, 1988, 521 s.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1472" y="2357430"/>
            <a:ext cx="76438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CHLUPÁČ, I. a kol. </a:t>
            </a:r>
            <a:r>
              <a:rPr lang="cs-CZ" i="1" dirty="0" smtClean="0">
                <a:solidFill>
                  <a:srgbClr val="FFFF00"/>
                </a:solidFill>
              </a:rPr>
              <a:t>Geologická minulost České republiky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r>
              <a:rPr lang="cs-CZ" dirty="0" err="1" smtClean="0">
                <a:solidFill>
                  <a:srgbClr val="FFFF00"/>
                </a:solidFill>
              </a:rPr>
              <a:t>Vyd</a:t>
            </a:r>
            <a:r>
              <a:rPr lang="cs-CZ" dirty="0" smtClean="0">
                <a:solidFill>
                  <a:srgbClr val="FFFF00"/>
                </a:solidFill>
              </a:rPr>
              <a:t>. 1. Praha: Academia, 2002, 436 s. ISBN 80-200-0914-0.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72" y="3857628"/>
            <a:ext cx="76438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MUSIL, R. a kol. </a:t>
            </a:r>
            <a:r>
              <a:rPr lang="cs-CZ" i="1" dirty="0" smtClean="0">
                <a:solidFill>
                  <a:srgbClr val="FFFF00"/>
                </a:solidFill>
              </a:rPr>
              <a:t>Moravský kras: labyrinty poznání</a:t>
            </a:r>
            <a:r>
              <a:rPr lang="cs-CZ" dirty="0" smtClean="0">
                <a:solidFill>
                  <a:srgbClr val="FFFF00"/>
                </a:solidFill>
              </a:rPr>
              <a:t>. Adamov: Jaromír </a:t>
            </a:r>
            <a:r>
              <a:rPr lang="cs-CZ" dirty="0" err="1" smtClean="0">
                <a:solidFill>
                  <a:srgbClr val="FFFF00"/>
                </a:solidFill>
              </a:rPr>
              <a:t>Bližňák</a:t>
            </a:r>
            <a:r>
              <a:rPr lang="cs-CZ" dirty="0" smtClean="0">
                <a:solidFill>
                  <a:srgbClr val="FFFF00"/>
                </a:solidFill>
              </a:rPr>
              <a:t> GEO program, 1993, 336 s., </a:t>
            </a:r>
            <a:r>
              <a:rPr lang="cs-CZ" dirty="0" err="1" smtClean="0">
                <a:solidFill>
                  <a:srgbClr val="FFFF00"/>
                </a:solidFill>
              </a:rPr>
              <a:t>il</a:t>
            </a:r>
            <a:r>
              <a:rPr lang="cs-CZ" dirty="0" smtClean="0">
                <a:solidFill>
                  <a:srgbClr val="FFFF00"/>
                </a:solidFill>
              </a:rPr>
              <a:t>., [46] s. map.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1004</TotalTime>
  <Words>913</Words>
  <Application>Microsoft Office PowerPoint</Application>
  <PresentationFormat>Předvádění na obrazovce (4:3)</PresentationFormat>
  <Paragraphs>200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sady Office</vt:lpstr>
      <vt:lpstr>Snímek 1</vt:lpstr>
      <vt:lpstr>Krasové jevy </vt:lpstr>
      <vt:lpstr>Krasové jevy – geologická činnost podzemní vody</vt:lpstr>
      <vt:lpstr>Suché údolí - žleb</vt:lpstr>
      <vt:lpstr>Ponor vodního toku</vt:lpstr>
      <vt:lpstr>Ponor vodního toku</vt:lpstr>
      <vt:lpstr>Paleoponor vodního toku</vt:lpstr>
      <vt:lpstr>Vyvěračka vodního toku</vt:lpstr>
      <vt:lpstr>Vyvěračka vodního toku</vt:lpstr>
      <vt:lpstr>Vyvěračka vodního toku</vt:lpstr>
      <vt:lpstr>Škrapy </vt:lpstr>
      <vt:lpstr>Škrapy</vt:lpstr>
      <vt:lpstr>Závrt</vt:lpstr>
      <vt:lpstr>Suchá jeskyně</vt:lpstr>
      <vt:lpstr>Komín – spojuje závrt s jeskyní</vt:lpstr>
      <vt:lpstr>Propast – zřícení stropu jeskyně</vt:lpstr>
      <vt:lpstr>Propast</vt:lpstr>
      <vt:lpstr>Propast</vt:lpstr>
      <vt:lpstr>Podzemní jezírko</vt:lpstr>
      <vt:lpstr>Brčka – duté krápníky</vt:lpstr>
      <vt:lpstr>Krápníky</vt:lpstr>
      <vt:lpstr>Krápníky</vt:lpstr>
      <vt:lpstr>Závěsy, záclony</vt:lpstr>
      <vt:lpstr>Vodopád</vt:lpstr>
      <vt:lpstr>Výzkum jeskyně</vt:lpstr>
      <vt:lpstr>Speleologie (jeskyňářství)</vt:lpstr>
      <vt:lpstr>Amatérská jeskyně v Pustém žlebu</vt:lpstr>
      <vt:lpstr>Výzkum podzemí v Rudicích - část</vt:lpstr>
      <vt:lpstr>Speleoarcheologie</vt:lpstr>
      <vt:lpstr>Speleoterapie</vt:lpstr>
      <vt:lpstr>Opakování</vt:lpstr>
      <vt:lpstr>2. Doplňovačka</vt:lpstr>
      <vt:lpstr>Snímek 33</vt:lpstr>
      <vt:lpstr>Odpovědi</vt:lpstr>
      <vt:lpstr>Rozluštění</vt:lpstr>
      <vt:lpstr>Snímek 36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72</cp:revision>
  <dcterms:created xsi:type="dcterms:W3CDTF">2013-08-27T06:13:09Z</dcterms:created>
  <dcterms:modified xsi:type="dcterms:W3CDTF">2014-06-20T06:29:41Z</dcterms:modified>
</cp:coreProperties>
</file>