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81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84" r:id="rId37"/>
    <p:sldId id="28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57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F3EE6-9500-4B58-8A8E-B082CBD633B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0AFCA-9AD1-4921-9664-EF0B850C2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5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34.xml"/><Relationship Id="rId3" Type="http://schemas.openxmlformats.org/officeDocument/2006/relationships/slide" Target="slide29.xml"/><Relationship Id="rId7" Type="http://schemas.openxmlformats.org/officeDocument/2006/relationships/slide" Target="slide33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32.xml"/><Relationship Id="rId5" Type="http://schemas.openxmlformats.org/officeDocument/2006/relationships/slide" Target="slide31.xml"/><Relationship Id="rId10" Type="http://schemas.openxmlformats.org/officeDocument/2006/relationships/slide" Target="slide36.xml"/><Relationship Id="rId4" Type="http://schemas.openxmlformats.org/officeDocument/2006/relationships/slide" Target="slide30.xml"/><Relationship Id="rId9" Type="http://schemas.openxmlformats.org/officeDocument/2006/relationships/slide" Target="slide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27.xml"/><Relationship Id="rId4" Type="http://schemas.openxmlformats.org/officeDocument/2006/relationships/image" Target="../media/image7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27.xml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27.xml"/><Relationship Id="rId4" Type="http://schemas.openxmlformats.org/officeDocument/2006/relationships/image" Target="../media/image8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27.xml"/><Relationship Id="rId4" Type="http://schemas.openxmlformats.org/officeDocument/2006/relationships/image" Target="../media/image8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27.xml"/><Relationship Id="rId4" Type="http://schemas.openxmlformats.org/officeDocument/2006/relationships/image" Target="../media/image88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2259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Chráněná území Ostravy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Prima, 4. ročník a oktáva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maloplošných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chráněných území Ostravy, seznámení s vybranými zástupci rostlin a živočichů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fotografie, odkaz na pořad na Internetu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/>
          <a:lstStyle/>
          <a:p>
            <a:r>
              <a:rPr lang="cs-CZ" dirty="0" smtClean="0"/>
              <a:t>Chráněná území Ostravy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00364" y="1142984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Landek</a:t>
            </a:r>
            <a:r>
              <a:rPr lang="cs-CZ" sz="2800" dirty="0" smtClean="0"/>
              <a:t>, Štěpán</a:t>
            </a:r>
            <a:endParaRPr lang="cs-CZ" sz="2800" dirty="0"/>
          </a:p>
        </p:txBody>
      </p:sp>
      <p:pic>
        <p:nvPicPr>
          <p:cNvPr id="4" name="Obrázek 3" descr="Štěpán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857364"/>
            <a:ext cx="6215106" cy="46613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86578" y="4500570"/>
            <a:ext cx="21431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Vondráček</a:t>
            </a:r>
          </a:p>
          <a:p>
            <a:endParaRPr lang="cs-CZ" sz="2400" dirty="0"/>
          </a:p>
          <a:p>
            <a:r>
              <a:rPr lang="cs-CZ" dirty="0" smtClean="0"/>
              <a:t>Matiční gymnázium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NPP </a:t>
            </a:r>
            <a:r>
              <a:rPr lang="cs-CZ" dirty="0" err="1" smtClean="0">
                <a:solidFill>
                  <a:srgbClr val="FFFF00"/>
                </a:solidFill>
              </a:rPr>
              <a:t>Landek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428736"/>
            <a:ext cx="77867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území </a:t>
            </a:r>
            <a:r>
              <a:rPr lang="cs-CZ" sz="2400" dirty="0" err="1" smtClean="0"/>
              <a:t>Koblova</a:t>
            </a:r>
            <a:r>
              <a:rPr lang="cs-CZ" sz="2400" dirty="0" smtClean="0"/>
              <a:t> a Petřkovic u Ostravy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vyvýšený ostroh nad soutokem řek Odry s Ostravicí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výměra 85,53 ha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vyhlášeno v roce 1966</a:t>
            </a:r>
            <a:endParaRPr lang="cs-CZ" sz="2400" dirty="0"/>
          </a:p>
        </p:txBody>
      </p:sp>
      <p:pic>
        <p:nvPicPr>
          <p:cNvPr id="4" name="Obrázek 3" descr="soutok Ostravice a Odry2.JPG"/>
          <p:cNvPicPr>
            <a:picLocks noChangeAspect="1"/>
          </p:cNvPicPr>
          <p:nvPr/>
        </p:nvPicPr>
        <p:blipFill>
          <a:blip r:embed="rId2" cstate="print"/>
          <a:srcRect l="7409"/>
          <a:stretch>
            <a:fillRect/>
          </a:stretch>
        </p:blipFill>
        <p:spPr>
          <a:xfrm>
            <a:off x="4357686" y="2928934"/>
            <a:ext cx="4497880" cy="3643339"/>
          </a:xfrm>
          <a:prstGeom prst="rect">
            <a:avLst/>
          </a:prstGeom>
        </p:spPr>
      </p:pic>
      <p:pic>
        <p:nvPicPr>
          <p:cNvPr id="5" name="Obrázek 4" descr="soutok Ostravice a Odry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3500438"/>
            <a:ext cx="3905277" cy="2928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Karbonské uhlonosné sedimenty – ostravské souvrství</a:t>
            </a:r>
            <a:endParaRPr lang="cs-CZ" dirty="0"/>
          </a:p>
        </p:txBody>
      </p:sp>
      <p:pic>
        <p:nvPicPr>
          <p:cNvPr id="3" name="Obrázek 2" descr="výchoz uhlí3.JPG"/>
          <p:cNvPicPr>
            <a:picLocks noChangeAspect="1"/>
          </p:cNvPicPr>
          <p:nvPr/>
        </p:nvPicPr>
        <p:blipFill>
          <a:blip r:embed="rId2" cstate="print"/>
          <a:srcRect l="1772" r="4961"/>
          <a:stretch>
            <a:fillRect/>
          </a:stretch>
        </p:blipFill>
        <p:spPr>
          <a:xfrm>
            <a:off x="357158" y="1785926"/>
            <a:ext cx="5951927" cy="4786346"/>
          </a:xfrm>
          <a:prstGeom prst="rect">
            <a:avLst/>
          </a:prstGeom>
        </p:spPr>
      </p:pic>
      <p:pic>
        <p:nvPicPr>
          <p:cNvPr id="4" name="Obrázek 3" descr="výchoz uhlí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4357694"/>
            <a:ext cx="3000364" cy="22502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Fosilizované zbytky plavuní, přesliček a kapradin</a:t>
            </a:r>
            <a:endParaRPr lang="cs-CZ" dirty="0"/>
          </a:p>
        </p:txBody>
      </p:sp>
      <p:pic>
        <p:nvPicPr>
          <p:cNvPr id="3" name="Obrázek 2" descr="plavuň Lepidodendr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143116"/>
            <a:ext cx="4762533" cy="3571900"/>
          </a:xfrm>
          <a:prstGeom prst="rect">
            <a:avLst/>
          </a:prstGeom>
        </p:spPr>
      </p:pic>
      <p:pic>
        <p:nvPicPr>
          <p:cNvPr id="4" name="Obrázek 3" descr="kaprad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1571612"/>
            <a:ext cx="3524274" cy="2643206"/>
          </a:xfrm>
          <a:prstGeom prst="rect">
            <a:avLst/>
          </a:prstGeom>
        </p:spPr>
      </p:pic>
      <p:pic>
        <p:nvPicPr>
          <p:cNvPr id="5" name="Obrázek 4" descr="přeslička 4.JPG"/>
          <p:cNvPicPr>
            <a:picLocks noChangeAspect="1"/>
          </p:cNvPicPr>
          <p:nvPr/>
        </p:nvPicPr>
        <p:blipFill>
          <a:blip r:embed="rId4" cstate="print"/>
          <a:srcRect t="10866" b="6614"/>
          <a:stretch>
            <a:fillRect/>
          </a:stretch>
        </p:blipFill>
        <p:spPr>
          <a:xfrm>
            <a:off x="5286380" y="4429132"/>
            <a:ext cx="3428992" cy="2122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Těžba uhlí v letech 1782 až 1991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4"/>
            <a:ext cx="8358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důl </a:t>
            </a:r>
            <a:r>
              <a:rPr lang="cs-CZ" sz="2400" dirty="0" err="1" smtClean="0"/>
              <a:t>Anselm</a:t>
            </a:r>
            <a:r>
              <a:rPr lang="cs-CZ" sz="2400" dirty="0" smtClean="0"/>
              <a:t>, Eduard </a:t>
            </a:r>
            <a:r>
              <a:rPr lang="cs-CZ" sz="2400" dirty="0" err="1" smtClean="0"/>
              <a:t>Urx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dnes </a:t>
            </a:r>
            <a:r>
              <a:rPr lang="cs-CZ" sz="2400" dirty="0" err="1" smtClean="0"/>
              <a:t>Landek</a:t>
            </a:r>
            <a:r>
              <a:rPr lang="cs-CZ" sz="2400" dirty="0" smtClean="0"/>
              <a:t> park s hornickým muzeem</a:t>
            </a:r>
            <a:endParaRPr lang="cs-CZ" sz="2400" dirty="0"/>
          </a:p>
        </p:txBody>
      </p:sp>
      <p:pic>
        <p:nvPicPr>
          <p:cNvPr id="5" name="Obrázek 4" descr="důl 3.JPG"/>
          <p:cNvPicPr>
            <a:picLocks noChangeAspect="1"/>
          </p:cNvPicPr>
          <p:nvPr/>
        </p:nvPicPr>
        <p:blipFill>
          <a:blip r:embed="rId2" cstate="print"/>
          <a:srcRect l="7618" r="11161"/>
          <a:stretch>
            <a:fillRect/>
          </a:stretch>
        </p:blipFill>
        <p:spPr>
          <a:xfrm>
            <a:off x="5643570" y="3714752"/>
            <a:ext cx="3249099" cy="3000396"/>
          </a:xfrm>
          <a:prstGeom prst="rect">
            <a:avLst/>
          </a:prstGeom>
        </p:spPr>
      </p:pic>
      <p:pic>
        <p:nvPicPr>
          <p:cNvPr id="6" name="Obrázek 5" descr="důl.JPG"/>
          <p:cNvPicPr>
            <a:picLocks noChangeAspect="1"/>
          </p:cNvPicPr>
          <p:nvPr/>
        </p:nvPicPr>
        <p:blipFill>
          <a:blip r:embed="rId3" cstate="print"/>
          <a:srcRect r="3189"/>
          <a:stretch>
            <a:fillRect/>
          </a:stretch>
        </p:blipFill>
        <p:spPr>
          <a:xfrm>
            <a:off x="214282" y="2428868"/>
            <a:ext cx="5163878" cy="4000528"/>
          </a:xfrm>
          <a:prstGeom prst="rect">
            <a:avLst/>
          </a:prstGeom>
        </p:spPr>
      </p:pic>
      <p:pic>
        <p:nvPicPr>
          <p:cNvPr id="7" name="Obrázek 6" descr="důl 5.JPG"/>
          <p:cNvPicPr>
            <a:picLocks noChangeAspect="1"/>
          </p:cNvPicPr>
          <p:nvPr/>
        </p:nvPicPr>
        <p:blipFill>
          <a:blip r:embed="rId4" cstate="print"/>
          <a:srcRect l="5846" t="8031" b="6850"/>
          <a:stretch>
            <a:fillRect/>
          </a:stretch>
        </p:blipFill>
        <p:spPr>
          <a:xfrm>
            <a:off x="6033354" y="1538002"/>
            <a:ext cx="2824894" cy="19154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Větrací šachty, štoly, pinky</a:t>
            </a:r>
            <a:endParaRPr lang="cs-CZ" dirty="0"/>
          </a:p>
        </p:txBody>
      </p:sp>
      <p:pic>
        <p:nvPicPr>
          <p:cNvPr id="7" name="Obrázek 6" descr="jáma Bedřich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357298"/>
            <a:ext cx="5500694" cy="4125521"/>
          </a:xfrm>
          <a:prstGeom prst="rect">
            <a:avLst/>
          </a:prstGeom>
        </p:spPr>
      </p:pic>
      <p:pic>
        <p:nvPicPr>
          <p:cNvPr id="6" name="Obrázek 5" descr="stará štola Arnoš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3857628"/>
            <a:ext cx="3714744" cy="2786058"/>
          </a:xfrm>
          <a:prstGeom prst="rect">
            <a:avLst/>
          </a:prstGeom>
        </p:spPr>
      </p:pic>
      <p:pic>
        <p:nvPicPr>
          <p:cNvPr id="8" name="Obrázek 7" descr="jáma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72132" y="1285859"/>
            <a:ext cx="3214678" cy="2411009"/>
          </a:xfrm>
          <a:prstGeom prst="rect">
            <a:avLst/>
          </a:prstGeom>
        </p:spPr>
      </p:pic>
      <p:pic>
        <p:nvPicPr>
          <p:cNvPr id="9" name="Obrázek 8" descr="stará štola Arnošt3.JPG"/>
          <p:cNvPicPr>
            <a:picLocks noChangeAspect="1"/>
          </p:cNvPicPr>
          <p:nvPr/>
        </p:nvPicPr>
        <p:blipFill>
          <a:blip r:embed="rId5" cstate="print"/>
          <a:srcRect l="18602" r="3720"/>
          <a:stretch>
            <a:fillRect/>
          </a:stretch>
        </p:blipFill>
        <p:spPr>
          <a:xfrm>
            <a:off x="3497883" y="5143512"/>
            <a:ext cx="1572157" cy="15180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Landek</a:t>
            </a:r>
            <a:r>
              <a:rPr lang="cs-CZ" dirty="0" smtClean="0"/>
              <a:t> park </a:t>
            </a:r>
            <a:endParaRPr lang="cs-CZ" dirty="0"/>
          </a:p>
        </p:txBody>
      </p:sp>
      <p:pic>
        <p:nvPicPr>
          <p:cNvPr id="3" name="Obrázek 2" descr="areál Landek.JPG"/>
          <p:cNvPicPr>
            <a:picLocks noChangeAspect="1"/>
          </p:cNvPicPr>
          <p:nvPr/>
        </p:nvPicPr>
        <p:blipFill>
          <a:blip r:embed="rId2" cstate="print"/>
          <a:srcRect l="6201" t="5433" b="14646"/>
          <a:stretch>
            <a:fillRect/>
          </a:stretch>
        </p:blipFill>
        <p:spPr>
          <a:xfrm>
            <a:off x="5143504" y="4071942"/>
            <a:ext cx="3752330" cy="2397931"/>
          </a:xfrm>
          <a:prstGeom prst="rect">
            <a:avLst/>
          </a:prstGeom>
        </p:spPr>
      </p:pic>
      <p:pic>
        <p:nvPicPr>
          <p:cNvPr id="4" name="Obrázek 3" descr="areál Landek2.JPG"/>
          <p:cNvPicPr>
            <a:picLocks noChangeAspect="1"/>
          </p:cNvPicPr>
          <p:nvPr/>
        </p:nvPicPr>
        <p:blipFill>
          <a:blip r:embed="rId3" cstate="print"/>
          <a:srcRect t="2362" b="14173"/>
          <a:stretch>
            <a:fillRect/>
          </a:stretch>
        </p:blipFill>
        <p:spPr>
          <a:xfrm>
            <a:off x="285720" y="1285860"/>
            <a:ext cx="5572132" cy="3488092"/>
          </a:xfrm>
          <a:prstGeom prst="rect">
            <a:avLst/>
          </a:prstGeom>
        </p:spPr>
      </p:pic>
      <p:pic>
        <p:nvPicPr>
          <p:cNvPr id="5" name="Obrázek 4" descr="kaplička sv. Barbory.JPG"/>
          <p:cNvPicPr>
            <a:picLocks noChangeAspect="1"/>
          </p:cNvPicPr>
          <p:nvPr/>
        </p:nvPicPr>
        <p:blipFill>
          <a:blip r:embed="rId4" cstate="print"/>
          <a:srcRect r="12579"/>
          <a:stretch>
            <a:fillRect/>
          </a:stretch>
        </p:blipFill>
        <p:spPr>
          <a:xfrm>
            <a:off x="6072198" y="1428736"/>
            <a:ext cx="2831063" cy="2428868"/>
          </a:xfrm>
          <a:prstGeom prst="rect">
            <a:avLst/>
          </a:prstGeom>
        </p:spPr>
      </p:pic>
      <p:pic>
        <p:nvPicPr>
          <p:cNvPr id="6" name="Obrázek 5" descr="přeslička.JPG"/>
          <p:cNvPicPr>
            <a:picLocks noChangeAspect="1"/>
          </p:cNvPicPr>
          <p:nvPr/>
        </p:nvPicPr>
        <p:blipFill>
          <a:blip r:embed="rId5" cstate="print"/>
          <a:srcRect t="12047" b="7087"/>
          <a:stretch>
            <a:fillRect/>
          </a:stretch>
        </p:blipFill>
        <p:spPr>
          <a:xfrm>
            <a:off x="1142976" y="4929198"/>
            <a:ext cx="2857488" cy="1733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Nález tábořiště paleolitického člověka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643050"/>
            <a:ext cx="7786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sídliště lovců mamutů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základy třech zahloubených chat</a:t>
            </a:r>
            <a:endParaRPr lang="cs-CZ" sz="2400" dirty="0"/>
          </a:p>
        </p:txBody>
      </p:sp>
      <p:pic>
        <p:nvPicPr>
          <p:cNvPr id="5" name="Obrázek 4" descr="místo sídliště lovců.JPG"/>
          <p:cNvPicPr>
            <a:picLocks noChangeAspect="1"/>
          </p:cNvPicPr>
          <p:nvPr/>
        </p:nvPicPr>
        <p:blipFill>
          <a:blip r:embed="rId2" cstate="print"/>
          <a:srcRect l="3543" t="7087" r="2657" b="8031"/>
          <a:stretch>
            <a:fillRect/>
          </a:stretch>
        </p:blipFill>
        <p:spPr>
          <a:xfrm>
            <a:off x="285720" y="2786058"/>
            <a:ext cx="4489413" cy="3047083"/>
          </a:xfrm>
          <a:prstGeom prst="rect">
            <a:avLst/>
          </a:prstGeom>
        </p:spPr>
      </p:pic>
      <p:pic>
        <p:nvPicPr>
          <p:cNvPr id="4" name="Obrázek 3" descr="sídliště lovců8.JPG"/>
          <p:cNvPicPr>
            <a:picLocks noChangeAspect="1"/>
          </p:cNvPicPr>
          <p:nvPr/>
        </p:nvPicPr>
        <p:blipFill>
          <a:blip r:embed="rId3" cstate="print"/>
          <a:srcRect t="15827" b="8504"/>
          <a:stretch>
            <a:fillRect/>
          </a:stretch>
        </p:blipFill>
        <p:spPr>
          <a:xfrm>
            <a:off x="4357686" y="4071942"/>
            <a:ext cx="4480124" cy="2542590"/>
          </a:xfrm>
          <a:prstGeom prst="rect">
            <a:avLst/>
          </a:prstGeom>
        </p:spPr>
      </p:pic>
      <p:pic>
        <p:nvPicPr>
          <p:cNvPr id="6" name="Obrázek 5" descr="sídliště lovců2.JPG"/>
          <p:cNvPicPr>
            <a:picLocks noChangeAspect="1"/>
          </p:cNvPicPr>
          <p:nvPr/>
        </p:nvPicPr>
        <p:blipFill>
          <a:blip r:embed="rId4" cstate="print"/>
          <a:srcRect t="8031" r="3366" b="7559"/>
          <a:stretch>
            <a:fillRect/>
          </a:stretch>
        </p:blipFill>
        <p:spPr>
          <a:xfrm>
            <a:off x="5286380" y="1500174"/>
            <a:ext cx="3520619" cy="23065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ísto sídliště lovců2.JPG"/>
          <p:cNvPicPr>
            <a:picLocks noChangeAspect="1"/>
          </p:cNvPicPr>
          <p:nvPr/>
        </p:nvPicPr>
        <p:blipFill>
          <a:blip r:embed="rId2" cstate="print"/>
          <a:srcRect l="4783" b="12047"/>
          <a:stretch>
            <a:fillRect/>
          </a:stretch>
        </p:blipFill>
        <p:spPr>
          <a:xfrm>
            <a:off x="3071802" y="357166"/>
            <a:ext cx="5774421" cy="4000528"/>
          </a:xfrm>
          <a:prstGeom prst="rect">
            <a:avLst/>
          </a:prstGeom>
        </p:spPr>
      </p:pic>
      <p:pic>
        <p:nvPicPr>
          <p:cNvPr id="3" name="Obrázek 2" descr="Venuše2.JPG"/>
          <p:cNvPicPr>
            <a:picLocks noChangeAspect="1"/>
          </p:cNvPicPr>
          <p:nvPr/>
        </p:nvPicPr>
        <p:blipFill>
          <a:blip r:embed="rId3" cstate="print"/>
          <a:srcRect l="12756" r="12933"/>
          <a:stretch>
            <a:fillRect/>
          </a:stretch>
        </p:blipFill>
        <p:spPr>
          <a:xfrm>
            <a:off x="285720" y="3286124"/>
            <a:ext cx="3184998" cy="3214686"/>
          </a:xfrm>
          <a:prstGeom prst="rect">
            <a:avLst/>
          </a:prstGeom>
        </p:spPr>
      </p:pic>
      <p:pic>
        <p:nvPicPr>
          <p:cNvPr id="5" name="Obrázek 4" descr="sídliště lovců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628" y="3893346"/>
            <a:ext cx="3571868" cy="26789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4282" y="785794"/>
            <a:ext cx="27146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doklad topení černým uhlím – první objev svého druhu na světě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soška ženy z krevele – Petřkovická venuše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Původní dubové bučiny</a:t>
            </a:r>
            <a:endParaRPr lang="cs-CZ" dirty="0"/>
          </a:p>
        </p:txBody>
      </p:sp>
      <p:pic>
        <p:nvPicPr>
          <p:cNvPr id="3" name="Obrázek 2" descr="prales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85859"/>
            <a:ext cx="6429420" cy="4822065"/>
          </a:xfrm>
          <a:prstGeom prst="rect">
            <a:avLst/>
          </a:prstGeom>
        </p:spPr>
      </p:pic>
      <p:pic>
        <p:nvPicPr>
          <p:cNvPr id="4" name="Obrázek 3" descr="dvojice stromů.JPG"/>
          <p:cNvPicPr>
            <a:picLocks noChangeAspect="1"/>
          </p:cNvPicPr>
          <p:nvPr/>
        </p:nvPicPr>
        <p:blipFill>
          <a:blip r:embed="rId3" cstate="print"/>
          <a:srcRect l="20787"/>
          <a:stretch>
            <a:fillRect/>
          </a:stretch>
        </p:blipFill>
        <p:spPr>
          <a:xfrm>
            <a:off x="6572264" y="2786058"/>
            <a:ext cx="2263530" cy="38100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Rostliny </a:t>
            </a:r>
            <a:r>
              <a:rPr lang="cs-CZ" dirty="0" err="1" smtClean="0"/>
              <a:t>Landeku</a:t>
            </a:r>
            <a:r>
              <a:rPr lang="cs-CZ" dirty="0" smtClean="0"/>
              <a:t> 1</a:t>
            </a:r>
            <a:endParaRPr lang="cs-CZ" dirty="0"/>
          </a:p>
        </p:txBody>
      </p:sp>
      <p:pic>
        <p:nvPicPr>
          <p:cNvPr id="5" name="Obrázek 4" descr="dymnivka dutá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214422"/>
            <a:ext cx="5643570" cy="423267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596" y="5500702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Dymnivka dutá</a:t>
            </a:r>
            <a:endParaRPr lang="cs-CZ" sz="2000" dirty="0"/>
          </a:p>
        </p:txBody>
      </p:sp>
      <p:pic>
        <p:nvPicPr>
          <p:cNvPr id="7" name="Obrázek 6" descr="šťavel kyselý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5008" y="1285860"/>
            <a:ext cx="3143240" cy="235743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357950" y="3714752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Šťavel kyselý</a:t>
            </a:r>
            <a:endParaRPr lang="cs-CZ" sz="2000" dirty="0"/>
          </a:p>
        </p:txBody>
      </p:sp>
      <p:pic>
        <p:nvPicPr>
          <p:cNvPr id="9" name="Obrázek 8" descr="violka lesní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91195" y="4286256"/>
            <a:ext cx="3167053" cy="237529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357686" y="628652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Violka lesní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Rostliny </a:t>
            </a:r>
            <a:r>
              <a:rPr lang="cs-CZ" dirty="0" err="1" smtClean="0"/>
              <a:t>Landeku</a:t>
            </a:r>
            <a:r>
              <a:rPr lang="cs-CZ" dirty="0" smtClean="0"/>
              <a:t> 2</a:t>
            </a:r>
            <a:endParaRPr lang="cs-CZ" dirty="0"/>
          </a:p>
        </p:txBody>
      </p:sp>
      <p:pic>
        <p:nvPicPr>
          <p:cNvPr id="3" name="Obrázek 2" descr="vraní oko čtyřlisté.JPG"/>
          <p:cNvPicPr>
            <a:picLocks noChangeAspect="1"/>
          </p:cNvPicPr>
          <p:nvPr/>
        </p:nvPicPr>
        <p:blipFill>
          <a:blip r:embed="rId2" cstate="print"/>
          <a:srcRect l="9035" r="17008"/>
          <a:stretch>
            <a:fillRect/>
          </a:stretch>
        </p:blipFill>
        <p:spPr>
          <a:xfrm>
            <a:off x="357158" y="1142983"/>
            <a:ext cx="4214842" cy="4274487"/>
          </a:xfrm>
          <a:prstGeom prst="rect">
            <a:avLst/>
          </a:prstGeom>
        </p:spPr>
      </p:pic>
      <p:pic>
        <p:nvPicPr>
          <p:cNvPr id="4" name="Obrázek 3" descr="vraní oko čtyřlisté5.JPG"/>
          <p:cNvPicPr>
            <a:picLocks noChangeAspect="1"/>
          </p:cNvPicPr>
          <p:nvPr/>
        </p:nvPicPr>
        <p:blipFill>
          <a:blip r:embed="rId3" cstate="print"/>
          <a:srcRect l="3012" t="4016" r="8681" b="4488"/>
          <a:stretch>
            <a:fillRect/>
          </a:stretch>
        </p:blipFill>
        <p:spPr>
          <a:xfrm>
            <a:off x="500034" y="5000636"/>
            <a:ext cx="2115419" cy="164395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43174" y="5500702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Vraní oko čtyřlisté</a:t>
            </a:r>
            <a:endParaRPr lang="cs-CZ" sz="2000" dirty="0"/>
          </a:p>
        </p:txBody>
      </p:sp>
      <p:pic>
        <p:nvPicPr>
          <p:cNvPr id="6" name="Obrázek 5" descr="pstroček dvoulistý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57752" y="1142985"/>
            <a:ext cx="3238523" cy="24288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72066" y="3571876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Pstroček dvoulistý</a:t>
            </a:r>
            <a:endParaRPr lang="cs-CZ" sz="2000" dirty="0"/>
          </a:p>
        </p:txBody>
      </p:sp>
      <p:pic>
        <p:nvPicPr>
          <p:cNvPr id="11" name="Obrázek 10" descr="bažanka vytrvalá7.JPG"/>
          <p:cNvPicPr>
            <a:picLocks noChangeAspect="1"/>
          </p:cNvPicPr>
          <p:nvPr/>
        </p:nvPicPr>
        <p:blipFill>
          <a:blip r:embed="rId5" cstate="print"/>
          <a:srcRect l="10984" t="4724" b="9921"/>
          <a:stretch>
            <a:fillRect/>
          </a:stretch>
        </p:blipFill>
        <p:spPr>
          <a:xfrm>
            <a:off x="5143504" y="4071942"/>
            <a:ext cx="3500430" cy="25174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143240" y="6215082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Bažanka vytrvalá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Rostliny </a:t>
            </a:r>
            <a:r>
              <a:rPr lang="cs-CZ" dirty="0" err="1" smtClean="0"/>
              <a:t>Landeku</a:t>
            </a:r>
            <a:r>
              <a:rPr lang="cs-CZ" dirty="0" smtClean="0"/>
              <a:t> 3</a:t>
            </a:r>
            <a:endParaRPr lang="cs-CZ" dirty="0"/>
          </a:p>
        </p:txBody>
      </p:sp>
      <p:pic>
        <p:nvPicPr>
          <p:cNvPr id="6" name="Obrázek 5" descr="křídlatka japonská4.JPG"/>
          <p:cNvPicPr>
            <a:picLocks noChangeAspect="1"/>
          </p:cNvPicPr>
          <p:nvPr/>
        </p:nvPicPr>
        <p:blipFill>
          <a:blip r:embed="rId2" cstate="print"/>
          <a:srcRect r="15059"/>
          <a:stretch>
            <a:fillRect/>
          </a:stretch>
        </p:blipFill>
        <p:spPr>
          <a:xfrm>
            <a:off x="285720" y="1214422"/>
            <a:ext cx="5339715" cy="4714884"/>
          </a:xfrm>
          <a:prstGeom prst="rect">
            <a:avLst/>
          </a:prstGeom>
        </p:spPr>
      </p:pic>
      <p:pic>
        <p:nvPicPr>
          <p:cNvPr id="3" name="Obrázek 2" descr="křídlatka japonská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1214422"/>
            <a:ext cx="3571868" cy="2678901"/>
          </a:xfrm>
          <a:prstGeom prst="rect">
            <a:avLst/>
          </a:prstGeom>
        </p:spPr>
      </p:pic>
      <p:pic>
        <p:nvPicPr>
          <p:cNvPr id="4" name="Obrázek 3" descr="křídlatka japonská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4000504"/>
            <a:ext cx="3571868" cy="26789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7158" y="6072206"/>
            <a:ext cx="4643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Křídlatka japonská – invazní druh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Živočichové </a:t>
            </a:r>
            <a:r>
              <a:rPr lang="cs-CZ" dirty="0" err="1" smtClean="0"/>
              <a:t>Landeku</a:t>
            </a:r>
            <a:r>
              <a:rPr lang="cs-CZ" dirty="0" smtClean="0"/>
              <a:t> 1</a:t>
            </a:r>
            <a:endParaRPr lang="cs-CZ" dirty="0"/>
          </a:p>
        </p:txBody>
      </p:sp>
      <p:pic>
        <p:nvPicPr>
          <p:cNvPr id="3" name="Obrázek 2" descr="zlatohlávek zlatý1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1285860"/>
            <a:ext cx="5085720" cy="357271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596" y="5072074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Zlatohlávek zlatý</a:t>
            </a:r>
            <a:endParaRPr lang="cs-CZ" sz="2000" dirty="0"/>
          </a:p>
        </p:txBody>
      </p:sp>
      <p:pic>
        <p:nvPicPr>
          <p:cNvPr id="5" name="Obrázek 4" descr="Valgus hemipterus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3357562"/>
            <a:ext cx="3975422" cy="306943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786050" y="600076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Valgus</a:t>
            </a:r>
            <a:r>
              <a:rPr lang="cs-CZ" dirty="0" smtClean="0"/>
              <a:t> </a:t>
            </a:r>
            <a:r>
              <a:rPr lang="cs-CZ" dirty="0" err="1" smtClean="0"/>
              <a:t>hemipterus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 Štěpán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357298"/>
            <a:ext cx="657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území Poruby a </a:t>
            </a:r>
            <a:r>
              <a:rPr lang="cs-CZ" sz="2400" dirty="0" err="1" smtClean="0"/>
              <a:t>Děhylova</a:t>
            </a:r>
            <a:r>
              <a:rPr lang="cs-CZ" sz="2400" dirty="0" smtClean="0"/>
              <a:t> (okres Opava)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výměra lokality 45,24 ha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rezervací vyhlášeno v letech 1994, 1995 </a:t>
            </a:r>
            <a:endParaRPr lang="cs-CZ" sz="2400" dirty="0"/>
          </a:p>
        </p:txBody>
      </p:sp>
      <p:pic>
        <p:nvPicPr>
          <p:cNvPr id="4" name="Obrázek 3" descr="Štěpán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714620"/>
            <a:ext cx="5072098" cy="3804074"/>
          </a:xfrm>
          <a:prstGeom prst="rect">
            <a:avLst/>
          </a:prstGeom>
        </p:spPr>
      </p:pic>
      <p:pic>
        <p:nvPicPr>
          <p:cNvPr id="5" name="Obrázek 4" descr="Štěpán, naučná stezka.JPG"/>
          <p:cNvPicPr>
            <a:picLocks noChangeAspect="1"/>
          </p:cNvPicPr>
          <p:nvPr/>
        </p:nvPicPr>
        <p:blipFill>
          <a:blip r:embed="rId3" cstate="print"/>
          <a:srcRect l="9921" r="9035"/>
          <a:stretch>
            <a:fillRect/>
          </a:stretch>
        </p:blipFill>
        <p:spPr>
          <a:xfrm>
            <a:off x="5643570" y="3357562"/>
            <a:ext cx="3241979" cy="30003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Rybník a mokřady s rozsáhlými rákosinami</a:t>
            </a:r>
            <a:endParaRPr lang="cs-CZ" dirty="0"/>
          </a:p>
        </p:txBody>
      </p:sp>
      <p:pic>
        <p:nvPicPr>
          <p:cNvPr id="4" name="Obrázek 3" descr="Štěpán3.JPG"/>
          <p:cNvPicPr>
            <a:picLocks noChangeAspect="1"/>
          </p:cNvPicPr>
          <p:nvPr/>
        </p:nvPicPr>
        <p:blipFill>
          <a:blip r:embed="rId2" cstate="print"/>
          <a:srcRect l="4429" r="4252"/>
          <a:stretch>
            <a:fillRect/>
          </a:stretch>
        </p:blipFill>
        <p:spPr>
          <a:xfrm>
            <a:off x="285720" y="1571612"/>
            <a:ext cx="5349169" cy="4393413"/>
          </a:xfrm>
          <a:prstGeom prst="rect">
            <a:avLst/>
          </a:prstGeom>
        </p:spPr>
      </p:pic>
      <p:pic>
        <p:nvPicPr>
          <p:cNvPr id="7" name="Obrázek 6" descr="nepukalka vzplývající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4036222"/>
            <a:ext cx="3500430" cy="2625323"/>
          </a:xfrm>
          <a:prstGeom prst="rect">
            <a:avLst/>
          </a:prstGeom>
        </p:spPr>
      </p:pic>
      <p:pic>
        <p:nvPicPr>
          <p:cNvPr id="8" name="Obrázek 7" descr="šípatka střelolistá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57884" y="1571612"/>
            <a:ext cx="3000396" cy="22502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Hráz rybníku</a:t>
            </a:r>
            <a:endParaRPr lang="cs-CZ" dirty="0"/>
          </a:p>
        </p:txBody>
      </p:sp>
      <p:pic>
        <p:nvPicPr>
          <p:cNvPr id="3" name="Obrázek 2" descr="javor klen, hrá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1538" y="1285860"/>
            <a:ext cx="7143768" cy="53578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Tůně v nivě řeky Opavy</a:t>
            </a:r>
            <a:endParaRPr lang="cs-CZ" dirty="0"/>
          </a:p>
        </p:txBody>
      </p:sp>
      <p:pic>
        <p:nvPicPr>
          <p:cNvPr id="3" name="Obrázek 2" descr="Štěpán, Bezedná tůň2.JPG"/>
          <p:cNvPicPr>
            <a:picLocks noChangeAspect="1"/>
          </p:cNvPicPr>
          <p:nvPr/>
        </p:nvPicPr>
        <p:blipFill>
          <a:blip r:embed="rId2" cstate="print"/>
          <a:srcRect l="7972"/>
          <a:stretch>
            <a:fillRect/>
          </a:stretch>
        </p:blipFill>
        <p:spPr>
          <a:xfrm>
            <a:off x="3571868" y="1428736"/>
            <a:ext cx="5390738" cy="4393413"/>
          </a:xfrm>
          <a:prstGeom prst="rect">
            <a:avLst/>
          </a:prstGeom>
        </p:spPr>
      </p:pic>
      <p:pic>
        <p:nvPicPr>
          <p:cNvPr id="4" name="Obrázek 3" descr="šťovík koňský2.JPG"/>
          <p:cNvPicPr>
            <a:picLocks noChangeAspect="1"/>
          </p:cNvPicPr>
          <p:nvPr/>
        </p:nvPicPr>
        <p:blipFill>
          <a:blip r:embed="rId3" cstate="print"/>
          <a:srcRect t="8268" r="7972" b="4488"/>
          <a:stretch>
            <a:fillRect/>
          </a:stretch>
        </p:blipFill>
        <p:spPr>
          <a:xfrm>
            <a:off x="285720" y="3999807"/>
            <a:ext cx="3500462" cy="2488957"/>
          </a:xfrm>
          <a:prstGeom prst="rect">
            <a:avLst/>
          </a:prstGeom>
        </p:spPr>
      </p:pic>
      <p:pic>
        <p:nvPicPr>
          <p:cNvPr id="6" name="Obrázek 5" descr="stulík žlutý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20" y="1214422"/>
            <a:ext cx="3500462" cy="262534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000496" y="5857892"/>
            <a:ext cx="4643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stulík žlutý, šťovík koňský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rozmnožování obojživelníků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Zbytky lužních lesů</a:t>
            </a:r>
            <a:endParaRPr lang="cs-CZ" dirty="0"/>
          </a:p>
        </p:txBody>
      </p:sp>
      <p:pic>
        <p:nvPicPr>
          <p:cNvPr id="3" name="Obrázek 2" descr="kosatec žlutý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357298"/>
            <a:ext cx="6072198" cy="4554149"/>
          </a:xfrm>
          <a:prstGeom prst="rect">
            <a:avLst/>
          </a:prstGeom>
        </p:spPr>
      </p:pic>
      <p:pic>
        <p:nvPicPr>
          <p:cNvPr id="4" name="Obrázek 3" descr="kosatec žlutý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4036222"/>
            <a:ext cx="3286116" cy="246458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596" y="6072206"/>
            <a:ext cx="4572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jilmové doubravy, mokřadní olšiny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15140" y="3571876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Kosatec žlutý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Louky</a:t>
            </a:r>
            <a:endParaRPr lang="cs-CZ" dirty="0"/>
          </a:p>
        </p:txBody>
      </p:sp>
      <p:pic>
        <p:nvPicPr>
          <p:cNvPr id="3" name="Obrázek 2" descr="Štěpán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7" y="1357298"/>
            <a:ext cx="6191293" cy="4643470"/>
          </a:xfrm>
          <a:prstGeom prst="rect">
            <a:avLst/>
          </a:prstGeom>
        </p:spPr>
      </p:pic>
      <p:pic>
        <p:nvPicPr>
          <p:cNvPr id="4" name="Obrázek 3" descr="prstnatec májový.JPG"/>
          <p:cNvPicPr>
            <a:picLocks noChangeAspect="1"/>
          </p:cNvPicPr>
          <p:nvPr/>
        </p:nvPicPr>
        <p:blipFill>
          <a:blip r:embed="rId3" cstate="print"/>
          <a:srcRect l="12402" r="8681"/>
          <a:stretch>
            <a:fillRect/>
          </a:stretch>
        </p:blipFill>
        <p:spPr>
          <a:xfrm>
            <a:off x="6000760" y="4000504"/>
            <a:ext cx="2781099" cy="2643182"/>
          </a:xfrm>
          <a:prstGeom prst="rect">
            <a:avLst/>
          </a:prstGeom>
        </p:spPr>
      </p:pic>
      <p:pic>
        <p:nvPicPr>
          <p:cNvPr id="5" name="Obrázek 4" descr="prstnatec májový2.JPG"/>
          <p:cNvPicPr>
            <a:picLocks noChangeAspect="1"/>
          </p:cNvPicPr>
          <p:nvPr/>
        </p:nvPicPr>
        <p:blipFill>
          <a:blip r:embed="rId4" cstate="print"/>
          <a:srcRect l="7441" r="6378"/>
          <a:stretch>
            <a:fillRect/>
          </a:stretch>
        </p:blipFill>
        <p:spPr>
          <a:xfrm>
            <a:off x="6152633" y="1571612"/>
            <a:ext cx="2585622" cy="225027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29058" y="6215082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Prstnatec</a:t>
            </a:r>
            <a:r>
              <a:rPr lang="cs-CZ" sz="2000" dirty="0" smtClean="0"/>
              <a:t> májový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Vzácné druhy rostlin</a:t>
            </a:r>
            <a:endParaRPr lang="cs-CZ" dirty="0"/>
          </a:p>
        </p:txBody>
      </p:sp>
      <p:pic>
        <p:nvPicPr>
          <p:cNvPr id="3" name="Obrázek 2" descr="kotvice plovouc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285860"/>
            <a:ext cx="4214842" cy="3161132"/>
          </a:xfrm>
          <a:prstGeom prst="rect">
            <a:avLst/>
          </a:prstGeom>
        </p:spPr>
      </p:pic>
      <p:pic>
        <p:nvPicPr>
          <p:cNvPr id="4" name="Obrázek 3" descr="kotvice plovoucí, oříšky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4214818"/>
            <a:ext cx="2928926" cy="2196695"/>
          </a:xfrm>
          <a:prstGeom prst="rect">
            <a:avLst/>
          </a:prstGeom>
        </p:spPr>
      </p:pic>
      <p:pic>
        <p:nvPicPr>
          <p:cNvPr id="5" name="Obrázek 4" descr="nepukalka vzplývající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4876" y="1285860"/>
            <a:ext cx="3286116" cy="246458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628" y="3786190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Nepukalka vzplývající</a:t>
            </a:r>
            <a:endParaRPr lang="cs-CZ" dirty="0"/>
          </a:p>
        </p:txBody>
      </p:sp>
      <p:pic>
        <p:nvPicPr>
          <p:cNvPr id="7" name="Obrázek 6" descr="šípatka střelolist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86446" y="4214818"/>
            <a:ext cx="3143272" cy="23574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86116" y="4643446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Kotvice plovoucí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9058" y="621508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Šípatka </a:t>
            </a:r>
            <a:r>
              <a:rPr lang="cs-CZ" dirty="0" err="1" smtClean="0"/>
              <a:t>střelolistá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Invazní druhy rostlin</a:t>
            </a:r>
            <a:endParaRPr lang="cs-CZ" dirty="0"/>
          </a:p>
        </p:txBody>
      </p:sp>
      <p:pic>
        <p:nvPicPr>
          <p:cNvPr id="3" name="Obrázek 2" descr="netýkavka žláznatá7.JPG"/>
          <p:cNvPicPr>
            <a:picLocks noChangeAspect="1"/>
          </p:cNvPicPr>
          <p:nvPr/>
        </p:nvPicPr>
        <p:blipFill>
          <a:blip r:embed="rId2" cstate="print"/>
          <a:srcRect l="20551" r="7087"/>
          <a:stretch>
            <a:fillRect/>
          </a:stretch>
        </p:blipFill>
        <p:spPr>
          <a:xfrm>
            <a:off x="428596" y="1285860"/>
            <a:ext cx="4071966" cy="4220505"/>
          </a:xfrm>
          <a:prstGeom prst="rect">
            <a:avLst/>
          </a:prstGeom>
        </p:spPr>
      </p:pic>
      <p:pic>
        <p:nvPicPr>
          <p:cNvPr id="4" name="Obrázek 3" descr="netýkavka žláznatá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1285860"/>
            <a:ext cx="2666985" cy="2000239"/>
          </a:xfrm>
          <a:prstGeom prst="rect">
            <a:avLst/>
          </a:prstGeom>
        </p:spPr>
      </p:pic>
      <p:pic>
        <p:nvPicPr>
          <p:cNvPr id="5" name="Obrázek 4" descr="zlatobýl kanadský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4876" y="3571876"/>
            <a:ext cx="4071934" cy="305395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596" y="5572140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Netýkavka žláznatá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488" y="621508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Zlatobýl kanadský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území hnízdění ptáků</a:t>
            </a:r>
            <a:endParaRPr lang="cs-CZ" dirty="0"/>
          </a:p>
        </p:txBody>
      </p:sp>
      <p:pic>
        <p:nvPicPr>
          <p:cNvPr id="3" name="Obrázek 2" descr="labuť velká 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285860"/>
            <a:ext cx="4929222" cy="2252467"/>
          </a:xfrm>
          <a:prstGeom prst="rect">
            <a:avLst/>
          </a:prstGeom>
        </p:spPr>
      </p:pic>
      <p:pic>
        <p:nvPicPr>
          <p:cNvPr id="4" name="Obrázek 3" descr="lyska čern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286124"/>
            <a:ext cx="4214810" cy="3161108"/>
          </a:xfrm>
          <a:prstGeom prst="rect">
            <a:avLst/>
          </a:prstGeom>
        </p:spPr>
      </p:pic>
      <p:pic>
        <p:nvPicPr>
          <p:cNvPr id="5" name="Obrázek 4" descr="lyska černá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286124"/>
            <a:ext cx="4000528" cy="30003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57818" y="1500174"/>
            <a:ext cx="2428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Labuť velká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3702" y="2786058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Lyska černá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Zastávka na ptačím tahu</a:t>
            </a:r>
            <a:endParaRPr lang="cs-CZ" dirty="0"/>
          </a:p>
        </p:txBody>
      </p:sp>
      <p:pic>
        <p:nvPicPr>
          <p:cNvPr id="3" name="Obrázek 2" descr="Štěpán s husama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1538" y="1357298"/>
            <a:ext cx="7000892" cy="5250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- doplňovačka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285860"/>
            <a:ext cx="80724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tajence se skrývá název přírodní památky, která se nachází v parku na výstavišti na Černé louce v Ostravě. Jde o skupinu deseti bludných balvanů transportovaných pevninským ledovcem. Byly objeveny při těžbě písku v </a:t>
            </a:r>
            <a:r>
              <a:rPr lang="cs-CZ" sz="2000" dirty="0" err="1" smtClean="0"/>
              <a:t>Hlučíně</a:t>
            </a:r>
            <a:r>
              <a:rPr lang="cs-CZ" sz="2000" dirty="0" smtClean="0"/>
              <a:t> v roce 1958. Největší balvany mají rozměry 190x115x100 cm a 180x115x95 cm.</a:t>
            </a:r>
            <a:endParaRPr lang="cs-CZ" sz="2000" dirty="0"/>
          </a:p>
        </p:txBody>
      </p:sp>
      <p:pic>
        <p:nvPicPr>
          <p:cNvPr id="7" name="Obrázek 6" descr="PP Rovninské balvany.JPG"/>
          <p:cNvPicPr>
            <a:picLocks noChangeAspect="1"/>
          </p:cNvPicPr>
          <p:nvPr/>
        </p:nvPicPr>
        <p:blipFill>
          <a:blip r:embed="rId2" cstate="print"/>
          <a:srcRect t="13228" r="1772" b="8740"/>
          <a:stretch>
            <a:fillRect/>
          </a:stretch>
        </p:blipFill>
        <p:spPr>
          <a:xfrm>
            <a:off x="428596" y="3000372"/>
            <a:ext cx="5754022" cy="3428248"/>
          </a:xfrm>
          <a:prstGeom prst="rect">
            <a:avLst/>
          </a:prstGeom>
        </p:spPr>
      </p:pic>
      <p:pic>
        <p:nvPicPr>
          <p:cNvPr id="6" name="Obrázek 5" descr="PP Rovninské balvany, žula s živci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4429132"/>
            <a:ext cx="2833675" cy="212525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000892" y="3929066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žu</a:t>
            </a:r>
            <a:r>
              <a:rPr lang="cs-CZ" sz="2000" dirty="0" smtClean="0"/>
              <a:t>l</a:t>
            </a:r>
            <a:r>
              <a:rPr lang="cs-CZ" dirty="0" smtClean="0"/>
              <a:t>a s živcem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28732" y="928674"/>
          <a:ext cx="6572292" cy="4929219"/>
        </p:xfrm>
        <a:graphic>
          <a:graphicData uri="http://schemas.openxmlformats.org/drawingml/2006/table">
            <a:tbl>
              <a:tblPr/>
              <a:tblGrid>
                <a:gridCol w="547691"/>
                <a:gridCol w="547691"/>
                <a:gridCol w="547691"/>
                <a:gridCol w="547691"/>
                <a:gridCol w="547691"/>
                <a:gridCol w="547691"/>
                <a:gridCol w="547691"/>
                <a:gridCol w="547691"/>
                <a:gridCol w="547691"/>
                <a:gridCol w="547691"/>
                <a:gridCol w="547691"/>
                <a:gridCol w="547691"/>
              </a:tblGrid>
              <a:tr h="54769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691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769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4769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691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69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69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69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691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71472" y="1071546"/>
            <a:ext cx="2857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1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3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4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5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6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8" action="ppaction://hlinksldjump"/>
              </a:rPr>
              <a:t>7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9" action="ppaction://hlinksldjump"/>
              </a:rPr>
              <a:t>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15140" y="600076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0" action="ppaction://hlinksldjump"/>
              </a:rPr>
              <a:t>Rozluštění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 – PP, izolované území lužního lesa v nivě řeky Opavy, velký výskyt kosatce žlutého</a:t>
            </a:r>
            <a:endParaRPr lang="cs-CZ" dirty="0"/>
          </a:p>
        </p:txBody>
      </p:sp>
      <p:pic>
        <p:nvPicPr>
          <p:cNvPr id="4" name="Obrázek 3" descr="Turkov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143116"/>
            <a:ext cx="5786446" cy="4339835"/>
          </a:xfrm>
          <a:prstGeom prst="rect">
            <a:avLst/>
          </a:prstGeom>
        </p:spPr>
      </p:pic>
      <p:pic>
        <p:nvPicPr>
          <p:cNvPr id="5" name="Obrázek 4" descr="kosatec žlutý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7818" y="2857496"/>
            <a:ext cx="3524242" cy="264318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715272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 – PR nebo NPR, v názvu niva nebo les, součást CHKO Poodří</a:t>
            </a:r>
            <a:endParaRPr lang="cs-CZ" dirty="0"/>
          </a:p>
        </p:txBody>
      </p:sp>
      <p:pic>
        <p:nvPicPr>
          <p:cNvPr id="3" name="Obrázek 2" descr="lužní les s kyčelnic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7" y="1714488"/>
            <a:ext cx="5334037" cy="4000528"/>
          </a:xfrm>
          <a:prstGeom prst="rect">
            <a:avLst/>
          </a:prstGeom>
        </p:spPr>
      </p:pic>
      <p:pic>
        <p:nvPicPr>
          <p:cNvPr id="4" name="Obrázek 3" descr="kyčelnice žláznatá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1785926"/>
            <a:ext cx="3286148" cy="2464611"/>
          </a:xfrm>
          <a:prstGeom prst="rect">
            <a:avLst/>
          </a:prstGeom>
        </p:spPr>
      </p:pic>
      <p:pic>
        <p:nvPicPr>
          <p:cNvPr id="5" name="Obrázek 4" descr="česnek medvědí7.JPG"/>
          <p:cNvPicPr>
            <a:picLocks noChangeAspect="1"/>
          </p:cNvPicPr>
          <p:nvPr/>
        </p:nvPicPr>
        <p:blipFill>
          <a:blip r:embed="rId4" cstate="print"/>
          <a:srcRect l="14882" r="4606"/>
          <a:stretch>
            <a:fillRect/>
          </a:stretch>
        </p:blipFill>
        <p:spPr>
          <a:xfrm>
            <a:off x="5886522" y="4357694"/>
            <a:ext cx="2472994" cy="23038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596" y="6143644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 – Urči rodový název rostliny, druhový název je </a:t>
            </a:r>
            <a:r>
              <a:rPr lang="cs-CZ" b="1" dirty="0" smtClean="0"/>
              <a:t>bílý</a:t>
            </a:r>
            <a:endParaRPr lang="cs-CZ" b="1" dirty="0"/>
          </a:p>
        </p:txBody>
      </p:sp>
      <p:pic>
        <p:nvPicPr>
          <p:cNvPr id="3" name="Obrázek 2" descr="devětsil bílý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500174"/>
            <a:ext cx="6715172" cy="50363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15338" y="6143644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 – NPP, nález tábořiště paleolitického člověka, hornické muzeum</a:t>
            </a:r>
            <a:endParaRPr lang="cs-CZ" dirty="0"/>
          </a:p>
        </p:txBody>
      </p:sp>
      <p:pic>
        <p:nvPicPr>
          <p:cNvPr id="3" name="Obrázek 2" descr="důl 3.JPG"/>
          <p:cNvPicPr>
            <a:picLocks noChangeAspect="1"/>
          </p:cNvPicPr>
          <p:nvPr/>
        </p:nvPicPr>
        <p:blipFill>
          <a:blip r:embed="rId2" cstate="print"/>
          <a:srcRect l="8858" r="16654"/>
          <a:stretch>
            <a:fillRect/>
          </a:stretch>
        </p:blipFill>
        <p:spPr>
          <a:xfrm>
            <a:off x="500034" y="1571613"/>
            <a:ext cx="3760192" cy="3786214"/>
          </a:xfrm>
          <a:prstGeom prst="rect">
            <a:avLst/>
          </a:prstGeom>
        </p:spPr>
      </p:pic>
      <p:pic>
        <p:nvPicPr>
          <p:cNvPr id="4" name="Obrázek 3" descr="sídliště lovců2.JPG"/>
          <p:cNvPicPr>
            <a:picLocks noChangeAspect="1"/>
          </p:cNvPicPr>
          <p:nvPr/>
        </p:nvPicPr>
        <p:blipFill>
          <a:blip r:embed="rId3" cstate="print"/>
          <a:srcRect t="13228" r="19665" b="8976"/>
          <a:stretch>
            <a:fillRect/>
          </a:stretch>
        </p:blipFill>
        <p:spPr>
          <a:xfrm>
            <a:off x="4857752" y="1571612"/>
            <a:ext cx="3825901" cy="2778774"/>
          </a:xfrm>
          <a:prstGeom prst="rect">
            <a:avLst/>
          </a:prstGeom>
        </p:spPr>
      </p:pic>
      <p:pic>
        <p:nvPicPr>
          <p:cNvPr id="5" name="Obrázek 4" descr="Venuš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2066" y="4143380"/>
            <a:ext cx="3357554" cy="2518166"/>
          </a:xfrm>
          <a:prstGeom prst="rect">
            <a:avLst/>
          </a:prstGeom>
        </p:spPr>
      </p:pic>
      <p:pic>
        <p:nvPicPr>
          <p:cNvPr id="6" name="Obrázek 5" descr="vraní oko čtyřlisté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14546" y="4786322"/>
            <a:ext cx="2428860" cy="182164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034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 – Urči rodový název rostliny, druhový název je zlatohlavá</a:t>
            </a:r>
            <a:endParaRPr lang="cs-CZ" dirty="0"/>
          </a:p>
        </p:txBody>
      </p:sp>
      <p:pic>
        <p:nvPicPr>
          <p:cNvPr id="3" name="Obrázek 2" descr="lilie zlatohlavá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1500174"/>
            <a:ext cx="4000528" cy="3000396"/>
          </a:xfrm>
          <a:prstGeom prst="rect">
            <a:avLst/>
          </a:prstGeom>
        </p:spPr>
      </p:pic>
      <p:pic>
        <p:nvPicPr>
          <p:cNvPr id="4" name="Obrázek 3" descr="lilie zlatohlavá10.JPG"/>
          <p:cNvPicPr>
            <a:picLocks noChangeAspect="1"/>
          </p:cNvPicPr>
          <p:nvPr/>
        </p:nvPicPr>
        <p:blipFill>
          <a:blip r:embed="rId3" cstate="print"/>
          <a:srcRect l="10276" r="29232"/>
          <a:stretch>
            <a:fillRect/>
          </a:stretch>
        </p:blipFill>
        <p:spPr>
          <a:xfrm>
            <a:off x="285720" y="1500174"/>
            <a:ext cx="4090729" cy="5072098"/>
          </a:xfrm>
          <a:prstGeom prst="rect">
            <a:avLst/>
          </a:prstGeom>
        </p:spPr>
      </p:pic>
      <p:pic>
        <p:nvPicPr>
          <p:cNvPr id="5" name="Obrázek 4" descr="znak Rezavky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4714884"/>
            <a:ext cx="2143140" cy="196385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072462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 – PR, součástí rezervace je velký rybník s bohatým rákosovým porostem, niva řeky Opavy</a:t>
            </a:r>
            <a:endParaRPr lang="cs-CZ" dirty="0"/>
          </a:p>
        </p:txBody>
      </p:sp>
      <p:pic>
        <p:nvPicPr>
          <p:cNvPr id="3" name="Obrázek 2" descr="Štěpán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2285992"/>
            <a:ext cx="5643570" cy="4232678"/>
          </a:xfrm>
          <a:prstGeom prst="rect">
            <a:avLst/>
          </a:prstGeom>
        </p:spPr>
      </p:pic>
      <p:pic>
        <p:nvPicPr>
          <p:cNvPr id="4" name="Obrázek 3" descr="nepukalka vzplývající4.JPG"/>
          <p:cNvPicPr>
            <a:picLocks noChangeAspect="1"/>
          </p:cNvPicPr>
          <p:nvPr/>
        </p:nvPicPr>
        <p:blipFill>
          <a:blip r:embed="rId3" cstate="print"/>
          <a:srcRect t="3543" b="5906"/>
          <a:stretch>
            <a:fillRect/>
          </a:stretch>
        </p:blipFill>
        <p:spPr>
          <a:xfrm>
            <a:off x="5643570" y="2157751"/>
            <a:ext cx="3238491" cy="2199354"/>
          </a:xfrm>
          <a:prstGeom prst="rect">
            <a:avLst/>
          </a:prstGeom>
        </p:spPr>
      </p:pic>
      <p:pic>
        <p:nvPicPr>
          <p:cNvPr id="5" name="Obrázek 4" descr="kotvice plovoucí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6380" y="4500570"/>
            <a:ext cx="2857488" cy="21431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358214" y="6211669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 – Urči rodový název rostliny, druhový název je medvědí</a:t>
            </a:r>
            <a:endParaRPr lang="cs-CZ" dirty="0"/>
          </a:p>
        </p:txBody>
      </p:sp>
      <p:pic>
        <p:nvPicPr>
          <p:cNvPr id="3" name="Obrázek 2" descr="česnek medvědí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1538" y="1500174"/>
            <a:ext cx="6858048" cy="51435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143900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 – PR, komplex lužního lesa na území </a:t>
            </a:r>
            <a:r>
              <a:rPr lang="cs-CZ" dirty="0" err="1" smtClean="0"/>
              <a:t>Svinova</a:t>
            </a:r>
            <a:r>
              <a:rPr lang="cs-CZ" dirty="0" smtClean="0"/>
              <a:t>, název odvozen od zbarvení vody, rybník</a:t>
            </a:r>
            <a:endParaRPr lang="cs-CZ" dirty="0"/>
          </a:p>
        </p:txBody>
      </p:sp>
      <p:pic>
        <p:nvPicPr>
          <p:cNvPr id="3" name="Obrázek 2" descr="Polanský les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2285992"/>
            <a:ext cx="5619789" cy="4214842"/>
          </a:xfrm>
          <a:prstGeom prst="rect">
            <a:avLst/>
          </a:prstGeom>
        </p:spPr>
      </p:pic>
      <p:pic>
        <p:nvPicPr>
          <p:cNvPr id="4" name="Obrázek 3" descr="Vrbenský rybník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2000240"/>
            <a:ext cx="3357554" cy="2518166"/>
          </a:xfrm>
          <a:prstGeom prst="rect">
            <a:avLst/>
          </a:prstGeom>
        </p:spPr>
      </p:pic>
      <p:pic>
        <p:nvPicPr>
          <p:cNvPr id="6" name="Obrázek 5" descr="vážka zlatořitná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72132" y="4357694"/>
            <a:ext cx="2687787" cy="23152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358214" y="6211669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Rozluštění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857356" y="1428736"/>
          <a:ext cx="6786612" cy="4714911"/>
        </p:xfrm>
        <a:graphic>
          <a:graphicData uri="http://schemas.openxmlformats.org/drawingml/2006/table">
            <a:tbl>
              <a:tblPr/>
              <a:tblGrid>
                <a:gridCol w="565551"/>
                <a:gridCol w="565551"/>
                <a:gridCol w="565551"/>
                <a:gridCol w="565551"/>
                <a:gridCol w="565551"/>
                <a:gridCol w="565551"/>
                <a:gridCol w="565551"/>
                <a:gridCol w="565551"/>
                <a:gridCol w="565551"/>
                <a:gridCol w="565551"/>
                <a:gridCol w="565551"/>
                <a:gridCol w="565551"/>
              </a:tblGrid>
              <a:tr h="52387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9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387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387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9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9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643570" y="6072206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Rovninské</a:t>
            </a:r>
            <a:r>
              <a:rPr lang="cs-CZ" sz="2800" dirty="0" smtClean="0"/>
              <a:t> balvany</a:t>
            </a:r>
            <a:endParaRPr lang="cs-CZ" sz="2800" dirty="0"/>
          </a:p>
        </p:txBody>
      </p:sp>
      <p:pic>
        <p:nvPicPr>
          <p:cNvPr id="6" name="Obrázek 5" descr="PP Rovninské balvany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214422"/>
            <a:ext cx="3071834" cy="23038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a doporučená literatura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71472" y="1428736"/>
            <a:ext cx="7715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DEYL, M., HÍSEK, K. </a:t>
            </a:r>
            <a:r>
              <a:rPr lang="cs-CZ" i="1" dirty="0" smtClean="0"/>
              <a:t>Naše květiny</a:t>
            </a:r>
            <a:r>
              <a:rPr lang="cs-CZ" dirty="0" smtClean="0"/>
              <a:t>. 3rd </a:t>
            </a:r>
            <a:r>
              <a:rPr lang="cs-CZ" dirty="0" err="1" smtClean="0"/>
              <a:t>rev</a:t>
            </a:r>
            <a:r>
              <a:rPr lang="cs-CZ" dirty="0" smtClean="0"/>
              <a:t>. </a:t>
            </a:r>
            <a:r>
              <a:rPr lang="cs-CZ" dirty="0" err="1" smtClean="0"/>
              <a:t>ed</a:t>
            </a:r>
            <a:r>
              <a:rPr lang="cs-CZ" dirty="0" smtClean="0"/>
              <a:t>. Praha: Academia, 2001, 690 p. ISBN 80-200-0940-X.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1472" y="2071678"/>
            <a:ext cx="78581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HŮRKA, K. </a:t>
            </a:r>
            <a:r>
              <a:rPr lang="cs-CZ" i="1" dirty="0" smtClean="0"/>
              <a:t>Brouci České a Slovenské republiky</a:t>
            </a:r>
            <a:r>
              <a:rPr lang="cs-CZ" dirty="0" smtClean="0"/>
              <a:t>. 1st </a:t>
            </a:r>
            <a:r>
              <a:rPr lang="cs-CZ" dirty="0" err="1" smtClean="0"/>
              <a:t>ed</a:t>
            </a:r>
            <a:r>
              <a:rPr lang="cs-CZ" dirty="0" smtClean="0"/>
              <a:t>. Zlín: </a:t>
            </a:r>
            <a:r>
              <a:rPr lang="cs-CZ" dirty="0" err="1" smtClean="0"/>
              <a:t>Kabourek</a:t>
            </a:r>
            <a:r>
              <a:rPr lang="cs-CZ" dirty="0" smtClean="0"/>
              <a:t>, 2005, 390 s. ISBN 80-864-4711-1.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1472" y="3286124"/>
            <a:ext cx="77867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KUBÁT, K., HROUDA, L., CHRTEK, J. jun., KAPLAN, Z., KIRSCHNER, J., ŠTĚPÁNEK, J. (</a:t>
            </a:r>
            <a:r>
              <a:rPr lang="cs-CZ" dirty="0" err="1" smtClean="0"/>
              <a:t>eds</a:t>
            </a:r>
            <a:r>
              <a:rPr lang="cs-CZ" dirty="0" smtClean="0"/>
              <a:t>.) </a:t>
            </a:r>
            <a:r>
              <a:rPr lang="cs-CZ" i="1" dirty="0" smtClean="0"/>
              <a:t>Klíč ke květeně České republiky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Praha: Academia, 2002, 928 p. ISBN 80-200-0836-5.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1472" y="4143380"/>
            <a:ext cx="81439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WEISSMANNOVÁ, H. a kol. </a:t>
            </a:r>
            <a:r>
              <a:rPr lang="cs-CZ" i="1" dirty="0" smtClean="0"/>
              <a:t>Ostravsko</a:t>
            </a:r>
            <a:r>
              <a:rPr lang="cs-CZ" dirty="0" smtClean="0"/>
              <a:t>. </a:t>
            </a:r>
            <a:r>
              <a:rPr lang="cs-CZ" i="1" dirty="0" smtClean="0"/>
              <a:t>In</a:t>
            </a:r>
            <a:r>
              <a:rPr lang="cs-CZ" dirty="0" smtClean="0"/>
              <a:t>: </a:t>
            </a:r>
            <a:r>
              <a:rPr lang="cs-CZ" dirty="0" err="1" smtClean="0"/>
              <a:t>Mackovčin</a:t>
            </a:r>
            <a:r>
              <a:rPr lang="cs-CZ" dirty="0" smtClean="0"/>
              <a:t>, P. a Sedláček M. (</a:t>
            </a:r>
            <a:r>
              <a:rPr lang="cs-CZ" dirty="0" err="1" smtClean="0"/>
              <a:t>eds</a:t>
            </a:r>
            <a:r>
              <a:rPr lang="cs-CZ" dirty="0" smtClean="0"/>
              <a:t>.): Chráněná území ČR, svazek X. </a:t>
            </a:r>
            <a:r>
              <a:rPr lang="cs-CZ" dirty="0" err="1" smtClean="0"/>
              <a:t>Vyd</a:t>
            </a:r>
            <a:r>
              <a:rPr lang="cs-CZ" dirty="0" smtClean="0"/>
              <a:t>. 1. Praha: Agentura ochrany přírody a krajiny ČR a </a:t>
            </a:r>
            <a:r>
              <a:rPr lang="cs-CZ" dirty="0" err="1" smtClean="0"/>
              <a:t>EkoCentrum</a:t>
            </a:r>
            <a:r>
              <a:rPr lang="cs-CZ" dirty="0" smtClean="0"/>
              <a:t> Brno, 2004. ISBN 80-860-6467-0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71472" y="2714620"/>
            <a:ext cx="78581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KOUTECKÁ, V. </a:t>
            </a:r>
            <a:r>
              <a:rPr lang="cs-CZ" i="1" dirty="0" smtClean="0"/>
              <a:t>Příroda Ostravy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Ostrava: Statutární Město Ostrava, 2001. ISBN 80-238-7283-4.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1472" y="5072074"/>
            <a:ext cx="80724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ZWACH, I. </a:t>
            </a:r>
            <a:r>
              <a:rPr lang="cs-CZ" i="1" dirty="0" smtClean="0"/>
              <a:t>Obojživelníci a plazi České republiky: encyklopedie všech druhů, určovací klíč, 1654 barevných ilustrací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496 s. ISBN 978-802-4725-093.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629</Words>
  <Application>Microsoft Office PowerPoint</Application>
  <PresentationFormat>Předvádění na obrazovce (4:3)</PresentationFormat>
  <Paragraphs>187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sady Office</vt:lpstr>
      <vt:lpstr>Snímek 1</vt:lpstr>
      <vt:lpstr>Chráněná území Ostravy 2</vt:lpstr>
      <vt:lpstr>NPP Landek</vt:lpstr>
      <vt:lpstr>Karbonské uhlonosné sedimenty – ostravské souvrství</vt:lpstr>
      <vt:lpstr>Fosilizované zbytky plavuní, přesliček a kapradin</vt:lpstr>
      <vt:lpstr>Těžba uhlí v letech 1782 až 1991 </vt:lpstr>
      <vt:lpstr>Větrací šachty, štoly, pinky</vt:lpstr>
      <vt:lpstr>Landek park </vt:lpstr>
      <vt:lpstr>Nález tábořiště paleolitického člověka</vt:lpstr>
      <vt:lpstr>Snímek 10</vt:lpstr>
      <vt:lpstr>Původní dubové bučiny</vt:lpstr>
      <vt:lpstr>Rostliny Landeku 1</vt:lpstr>
      <vt:lpstr>Rostliny Landeku 2</vt:lpstr>
      <vt:lpstr>Rostliny Landeku 3</vt:lpstr>
      <vt:lpstr>Živočichové Landeku 1</vt:lpstr>
      <vt:lpstr>PR Štěpán</vt:lpstr>
      <vt:lpstr>Rybník a mokřady s rozsáhlými rákosinami</vt:lpstr>
      <vt:lpstr>Hráz rybníku</vt:lpstr>
      <vt:lpstr>Tůně v nivě řeky Opavy</vt:lpstr>
      <vt:lpstr>Zbytky lužních lesů</vt:lpstr>
      <vt:lpstr>Louky</vt:lpstr>
      <vt:lpstr>Vzácné druhy rostlin</vt:lpstr>
      <vt:lpstr>Invazní druhy rostlin</vt:lpstr>
      <vt:lpstr>Významné území hnízdění ptáků</vt:lpstr>
      <vt:lpstr>Zastávka na ptačím tahu</vt:lpstr>
      <vt:lpstr>Opakování - doplňovačka</vt:lpstr>
      <vt:lpstr>Snímek 27</vt:lpstr>
      <vt:lpstr>1 – PP, izolované území lužního lesa v nivě řeky Opavy, velký výskyt kosatce žlutého</vt:lpstr>
      <vt:lpstr>2 – PR nebo NPR, v názvu niva nebo les, součást CHKO Poodří</vt:lpstr>
      <vt:lpstr>3 – Urči rodový název rostliny, druhový název je bílý</vt:lpstr>
      <vt:lpstr>4 – NPP, nález tábořiště paleolitického člověka, hornické muzeum</vt:lpstr>
      <vt:lpstr>5 – Urči rodový název rostliny, druhový název je zlatohlavá</vt:lpstr>
      <vt:lpstr>6 – PR, součástí rezervace je velký rybník s bohatým rákosovým porostem, niva řeky Opavy</vt:lpstr>
      <vt:lpstr>7 – Urči rodový název rostliny, druhový název je medvědí</vt:lpstr>
      <vt:lpstr>8 – PR, komplex lužního lesa na území Svinova, název odvozen od zbarvení vody, rybník</vt:lpstr>
      <vt:lpstr>Rozluštění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39</cp:revision>
  <dcterms:created xsi:type="dcterms:W3CDTF">2013-09-10T17:43:54Z</dcterms:created>
  <dcterms:modified xsi:type="dcterms:W3CDTF">2014-06-20T06:33:28Z</dcterms:modified>
</cp:coreProperties>
</file>