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76" r:id="rId5"/>
    <p:sldId id="27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76" autoAdjust="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D13CB-DB40-4158-BD25-AB1CAD91ABD5}" type="datetimeFigureOut">
              <a:rPr lang="cs-CZ" smtClean="0"/>
              <a:pPr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4E7B7-29C2-4F9C-B727-C65C9293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D13CB-DB40-4158-BD25-AB1CAD91ABD5}" type="datetimeFigureOut">
              <a:rPr lang="cs-CZ" smtClean="0"/>
              <a:pPr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4E7B7-29C2-4F9C-B727-C65C9293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D13CB-DB40-4158-BD25-AB1CAD91ABD5}" type="datetimeFigureOut">
              <a:rPr lang="cs-CZ" smtClean="0"/>
              <a:pPr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4E7B7-29C2-4F9C-B727-C65C9293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D13CB-DB40-4158-BD25-AB1CAD91ABD5}" type="datetimeFigureOut">
              <a:rPr lang="cs-CZ" smtClean="0"/>
              <a:pPr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4E7B7-29C2-4F9C-B727-C65C9293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D13CB-DB40-4158-BD25-AB1CAD91ABD5}" type="datetimeFigureOut">
              <a:rPr lang="cs-CZ" smtClean="0"/>
              <a:pPr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4E7B7-29C2-4F9C-B727-C65C9293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D13CB-DB40-4158-BD25-AB1CAD91ABD5}" type="datetimeFigureOut">
              <a:rPr lang="cs-CZ" smtClean="0"/>
              <a:pPr/>
              <a:t>26. 5. 2014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4E7B7-29C2-4F9C-B727-C65C9293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D13CB-DB40-4158-BD25-AB1CAD91ABD5}" type="datetimeFigureOut">
              <a:rPr lang="cs-CZ" smtClean="0"/>
              <a:pPr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4E7B7-29C2-4F9C-B727-C65C9293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D13CB-DB40-4158-BD25-AB1CAD91ABD5}" type="datetimeFigureOut">
              <a:rPr lang="cs-CZ" smtClean="0"/>
              <a:pPr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4E7B7-29C2-4F9C-B727-C65C9293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D13CB-DB40-4158-BD25-AB1CAD91ABD5}" type="datetimeFigureOut">
              <a:rPr lang="cs-CZ" smtClean="0"/>
              <a:pPr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4E7B7-29C2-4F9C-B727-C65C9293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D13CB-DB40-4158-BD25-AB1CAD91ABD5}" type="datetimeFigureOut">
              <a:rPr lang="cs-CZ" smtClean="0"/>
              <a:pPr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4E7B7-29C2-4F9C-B727-C65C9293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D13CB-DB40-4158-BD25-AB1CAD91ABD5}" type="datetimeFigureOut">
              <a:rPr lang="cs-CZ" smtClean="0"/>
              <a:pPr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4E7B7-29C2-4F9C-B727-C65C9293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2D13CB-DB40-4158-BD25-AB1CAD91ABD5}" type="datetimeFigureOut">
              <a:rPr lang="cs-CZ" smtClean="0"/>
              <a:pPr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4E7B7-29C2-4F9C-B727-C65C929358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9.xml"/><Relationship Id="rId7" Type="http://schemas.openxmlformats.org/officeDocument/2006/relationships/slide" Target="slide1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2.xml"/><Relationship Id="rId5" Type="http://schemas.openxmlformats.org/officeDocument/2006/relationships/slide" Target="slide11.xml"/><Relationship Id="rId4" Type="http://schemas.openxmlformats.org/officeDocument/2006/relationships/slide" Target="slide10.xml"/><Relationship Id="rId9" Type="http://schemas.openxmlformats.org/officeDocument/2006/relationships/slide" Target="slide2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3" Type="http://schemas.openxmlformats.org/officeDocument/2006/relationships/slide" Target="slide16.xml"/><Relationship Id="rId7" Type="http://schemas.openxmlformats.org/officeDocument/2006/relationships/slide" Target="slide20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9.xml"/><Relationship Id="rId5" Type="http://schemas.openxmlformats.org/officeDocument/2006/relationships/slide" Target="slide18.xml"/><Relationship Id="rId4" Type="http://schemas.openxmlformats.org/officeDocument/2006/relationships/slide" Target="slide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6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poutnik2.sweb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Šmerala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Zoologie – poznávání ptáků, ochrana přírody, doplňovačka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 Vondráček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Biologie, tem. celek Ptáci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Sekunda, 2. ročník a sexta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Poznávání  ptáků, opakování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prezentace PowerPoint , fotografie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14291"/>
            <a:ext cx="7772400" cy="1143008"/>
          </a:xfrm>
        </p:spPr>
        <p:txBody>
          <a:bodyPr/>
          <a:lstStyle/>
          <a:p>
            <a:r>
              <a:rPr lang="cs-CZ" dirty="0" smtClean="0"/>
              <a:t>Ptáci - </a:t>
            </a:r>
            <a:r>
              <a:rPr lang="cs-CZ" dirty="0" err="1" smtClean="0"/>
              <a:t>poznávačka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1214422"/>
            <a:ext cx="6400800" cy="71438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Doplňovačka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 descr="racek chechtavý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2000240"/>
            <a:ext cx="5810291" cy="435771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29388" y="4786322"/>
            <a:ext cx="27146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Petr Vondráček</a:t>
            </a:r>
          </a:p>
          <a:p>
            <a:r>
              <a:rPr lang="cs-CZ" sz="1600" dirty="0" smtClean="0"/>
              <a:t>Matiční gymnázium Ostrava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Pomocí doplňovačky urči tajenku 1 a tajenku 2.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714488"/>
            <a:ext cx="821537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Přírodní rezervace </a:t>
            </a:r>
            <a:r>
              <a:rPr lang="cs-CZ" sz="2800" b="1" dirty="0" smtClean="0">
                <a:solidFill>
                  <a:srgbClr val="C00000"/>
                </a:solidFill>
              </a:rPr>
              <a:t>tajenka 1</a:t>
            </a:r>
            <a:r>
              <a:rPr lang="cs-CZ" sz="2800" dirty="0" smtClean="0"/>
              <a:t> je částí </a:t>
            </a:r>
            <a:r>
              <a:rPr lang="cs-CZ" sz="2800" dirty="0" err="1" smtClean="0"/>
              <a:t>albrechtičské</a:t>
            </a:r>
            <a:r>
              <a:rPr lang="cs-CZ" sz="2800" dirty="0" smtClean="0"/>
              <a:t> rybniční soustavy na pravém břehu řeky Odry. Chráněné území je součástí sítě Významných ptačích území (IBA – </a:t>
            </a:r>
            <a:r>
              <a:rPr lang="cs-CZ" sz="2800" dirty="0" err="1" smtClean="0"/>
              <a:t>Important</a:t>
            </a:r>
            <a:r>
              <a:rPr lang="cs-CZ" sz="2800" dirty="0" smtClean="0"/>
              <a:t> </a:t>
            </a:r>
            <a:r>
              <a:rPr lang="cs-CZ" sz="2800" dirty="0" err="1" smtClean="0"/>
              <a:t>Bird</a:t>
            </a:r>
            <a:r>
              <a:rPr lang="cs-CZ" sz="2800" dirty="0" smtClean="0"/>
              <a:t> </a:t>
            </a:r>
            <a:r>
              <a:rPr lang="cs-CZ" sz="2800" dirty="0" err="1" smtClean="0"/>
              <a:t>Areas</a:t>
            </a:r>
            <a:r>
              <a:rPr lang="cs-CZ" sz="2800" dirty="0" smtClean="0"/>
              <a:t>), záchranného programu pro celosvětově ohrožené druhy na</a:t>
            </a:r>
          </a:p>
          <a:p>
            <a:r>
              <a:rPr lang="cs-CZ" sz="2800" dirty="0" smtClean="0"/>
              <a:t>území Evropy. Místo je významné bohatou květenou a dále hnízdištěm a tahovou zastávkou ptactva. Lokalitu  tvoří rybník </a:t>
            </a:r>
            <a:r>
              <a:rPr lang="cs-CZ" sz="2800" b="1" dirty="0" smtClean="0">
                <a:solidFill>
                  <a:srgbClr val="C00000"/>
                </a:solidFill>
              </a:rPr>
              <a:t>tajenka 1,</a:t>
            </a:r>
            <a:r>
              <a:rPr lang="cs-CZ" sz="2800" dirty="0" smtClean="0"/>
              <a:t> kdysi samostatný rybník </a:t>
            </a:r>
            <a:r>
              <a:rPr lang="cs-CZ" sz="2800" b="1" dirty="0" smtClean="0">
                <a:solidFill>
                  <a:srgbClr val="C00000"/>
                </a:solidFill>
              </a:rPr>
              <a:t>tajenka 2</a:t>
            </a:r>
            <a:r>
              <a:rPr lang="cs-CZ" sz="2800" dirty="0" smtClean="0"/>
              <a:t> , jehož hráz je již poničená, a okolní pás </a:t>
            </a:r>
            <a:r>
              <a:rPr lang="cs-CZ" sz="2800" dirty="0" err="1" smtClean="0"/>
              <a:t>dubohabřin</a:t>
            </a:r>
            <a:r>
              <a:rPr lang="cs-CZ" sz="2800" dirty="0" smtClean="0"/>
              <a:t> s prameništi. PR </a:t>
            </a:r>
            <a:r>
              <a:rPr lang="cs-CZ" sz="2800" b="1" dirty="0" smtClean="0">
                <a:solidFill>
                  <a:srgbClr val="C00000"/>
                </a:solidFill>
              </a:rPr>
              <a:t>tajenka 1</a:t>
            </a:r>
            <a:r>
              <a:rPr lang="cs-CZ" sz="2800" dirty="0" smtClean="0"/>
              <a:t> leží u Nové Horky a Studénky v okrese Nový Jičín.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Celkový pohled, louky v okolí lokality</a:t>
            </a:r>
            <a:endParaRPr lang="cs-CZ" dirty="0"/>
          </a:p>
        </p:txBody>
      </p:sp>
      <p:pic>
        <p:nvPicPr>
          <p:cNvPr id="3" name="Obrázek 2" descr="Kotvice 11.JPG"/>
          <p:cNvPicPr>
            <a:picLocks noChangeAspect="1"/>
          </p:cNvPicPr>
          <p:nvPr/>
        </p:nvPicPr>
        <p:blipFill>
          <a:blip r:embed="rId2" cstate="print"/>
          <a:srcRect t="8740" b="12520"/>
          <a:stretch>
            <a:fillRect/>
          </a:stretch>
        </p:blipFill>
        <p:spPr>
          <a:xfrm>
            <a:off x="285720" y="1285860"/>
            <a:ext cx="6215074" cy="3670334"/>
          </a:xfrm>
          <a:prstGeom prst="rect">
            <a:avLst/>
          </a:prstGeom>
        </p:spPr>
      </p:pic>
      <p:pic>
        <p:nvPicPr>
          <p:cNvPr id="4" name="Obrázek 3" descr="U Kotvice.JPG"/>
          <p:cNvPicPr>
            <a:picLocks noChangeAspect="1"/>
          </p:cNvPicPr>
          <p:nvPr/>
        </p:nvPicPr>
        <p:blipFill>
          <a:blip r:embed="rId3" cstate="print"/>
          <a:srcRect t="23386" b="25039"/>
          <a:stretch>
            <a:fillRect/>
          </a:stretch>
        </p:blipFill>
        <p:spPr>
          <a:xfrm>
            <a:off x="3357554" y="4500570"/>
            <a:ext cx="5429256" cy="21001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Meandry Odry</a:t>
            </a:r>
            <a:endParaRPr lang="cs-CZ" dirty="0"/>
          </a:p>
        </p:txBody>
      </p:sp>
      <p:pic>
        <p:nvPicPr>
          <p:cNvPr id="3" name="Obrázek 2" descr="Od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357430"/>
            <a:ext cx="5429288" cy="4071966"/>
          </a:xfrm>
          <a:prstGeom prst="rect">
            <a:avLst/>
          </a:prstGeom>
        </p:spPr>
      </p:pic>
      <p:pic>
        <p:nvPicPr>
          <p:cNvPr id="4" name="Obrázek 3" descr="Odra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3504" y="1428736"/>
            <a:ext cx="3643306" cy="27324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rodové názvy – tajenka 1</a:t>
            </a: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214414" y="1428737"/>
          <a:ext cx="6572304" cy="4357724"/>
        </p:xfrm>
        <a:graphic>
          <a:graphicData uri="http://schemas.openxmlformats.org/drawingml/2006/table">
            <a:tbl>
              <a:tblPr/>
              <a:tblGrid>
                <a:gridCol w="547692"/>
                <a:gridCol w="547692"/>
                <a:gridCol w="547692"/>
                <a:gridCol w="547692"/>
                <a:gridCol w="547692"/>
                <a:gridCol w="547692"/>
                <a:gridCol w="547692"/>
                <a:gridCol w="547692"/>
                <a:gridCol w="547692"/>
                <a:gridCol w="547692"/>
                <a:gridCol w="547692"/>
                <a:gridCol w="547692"/>
              </a:tblGrid>
              <a:tr h="622532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2532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2532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253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2253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2532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253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500034" y="164305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221455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0034" y="278605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034" y="342900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034" y="407194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0034" y="471488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 action="ppaction://hlinksldjump"/>
              </a:rPr>
              <a:t>6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034" y="528638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29388" y="5857892"/>
            <a:ext cx="21431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9" action="ppaction://hlinksldjump"/>
              </a:rPr>
              <a:t>Rozluštění tajenky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rodové názvy – tajenka 2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357290" y="1571612"/>
          <a:ext cx="6000786" cy="4357716"/>
        </p:xfrm>
        <a:graphic>
          <a:graphicData uri="http://schemas.openxmlformats.org/drawingml/2006/table">
            <a:tbl>
              <a:tblPr/>
              <a:tblGrid>
                <a:gridCol w="596106"/>
                <a:gridCol w="600520"/>
                <a:gridCol w="600520"/>
                <a:gridCol w="600520"/>
                <a:gridCol w="600520"/>
                <a:gridCol w="600520"/>
                <a:gridCol w="600520"/>
                <a:gridCol w="600520"/>
                <a:gridCol w="600520"/>
                <a:gridCol w="600520"/>
              </a:tblGrid>
              <a:tr h="726286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62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62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62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262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°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62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214414" y="164305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8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14414" y="242886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9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14414" y="321468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10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14414" y="392906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11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14414" y="464344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12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14414" y="535782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 action="ppaction://hlinksldjump"/>
              </a:rPr>
              <a:t>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72264" y="5929330"/>
            <a:ext cx="207170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Rozluštění tajenky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obrázek</a:t>
            </a:r>
            <a:endParaRPr lang="cs-CZ" dirty="0"/>
          </a:p>
        </p:txBody>
      </p:sp>
      <p:pic>
        <p:nvPicPr>
          <p:cNvPr id="3" name="Obrázek 2" descr="lyska černá6.JPG"/>
          <p:cNvPicPr>
            <a:picLocks noChangeAspect="1"/>
          </p:cNvPicPr>
          <p:nvPr/>
        </p:nvPicPr>
        <p:blipFill>
          <a:blip r:embed="rId2" cstate="print"/>
          <a:srcRect l="13067" t="8296" r="5600" b="14933"/>
          <a:stretch>
            <a:fillRect/>
          </a:stretch>
        </p:blipFill>
        <p:spPr>
          <a:xfrm>
            <a:off x="357158" y="1285860"/>
            <a:ext cx="4706239" cy="3331744"/>
          </a:xfrm>
          <a:prstGeom prst="rect">
            <a:avLst/>
          </a:prstGeom>
        </p:spPr>
      </p:pic>
      <p:pic>
        <p:nvPicPr>
          <p:cNvPr id="4" name="Obrázek 3" descr="lyska černá9.jpg"/>
          <p:cNvPicPr>
            <a:picLocks noChangeAspect="1"/>
          </p:cNvPicPr>
          <p:nvPr/>
        </p:nvPicPr>
        <p:blipFill>
          <a:blip r:embed="rId3" cstate="print"/>
          <a:srcRect l="11686"/>
          <a:stretch>
            <a:fillRect/>
          </a:stretch>
        </p:blipFill>
        <p:spPr>
          <a:xfrm>
            <a:off x="4143372" y="4000504"/>
            <a:ext cx="4668372" cy="2638347"/>
          </a:xfrm>
          <a:prstGeom prst="rect">
            <a:avLst/>
          </a:prstGeom>
        </p:spPr>
      </p:pic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428596" y="6143644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obrázek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8148" y="6215082"/>
            <a:ext cx="71438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4" name="Obrázek 3" descr="sojka-obecna-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5852" y="1214422"/>
            <a:ext cx="6465490" cy="478634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85852" y="6143644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Snímek Jakub </a:t>
            </a:r>
            <a:r>
              <a:rPr lang="cs-CZ" dirty="0" err="1" smtClean="0"/>
              <a:t>Stančo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obrázek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8148" y="6286520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4" name="Obrázek 3" descr="stehlik-obecny-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3174" y="1214422"/>
            <a:ext cx="3827291" cy="504697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715140" y="5500702"/>
            <a:ext cx="2214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Snímek Jakub </a:t>
            </a:r>
            <a:r>
              <a:rPr lang="cs-CZ" dirty="0" err="1" smtClean="0"/>
              <a:t>Stančo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obrázek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29586" y="6286520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4" name="Obrázek 3" descr="volavka-popelava-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2976" y="1357298"/>
            <a:ext cx="6962979" cy="45720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42976" y="6143644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Snímek Jakub </a:t>
            </a:r>
            <a:r>
              <a:rPr lang="cs-CZ" dirty="0" err="1" smtClean="0"/>
              <a:t>Stančo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obrázek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29586" y="6286520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4" name="Obrázek 3" descr="hrdlicka-zahradni-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4414" y="1357298"/>
            <a:ext cx="6613118" cy="450059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14414" y="6000768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Snímek Jakub </a:t>
            </a:r>
            <a:r>
              <a:rPr lang="cs-CZ" dirty="0" err="1" smtClean="0"/>
              <a:t>Stančo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obrázek</a:t>
            </a:r>
            <a:endParaRPr lang="cs-CZ" dirty="0"/>
          </a:p>
        </p:txBody>
      </p:sp>
      <p:pic>
        <p:nvPicPr>
          <p:cNvPr id="3" name="Obrázek 2" descr="racek chechtavý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1571612"/>
            <a:ext cx="7589514" cy="442915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858148" y="6357958"/>
            <a:ext cx="71438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obrázek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29586" y="6357958"/>
            <a:ext cx="71438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4" name="Obrázek 3" descr="lednacek-ricni-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728" y="1282944"/>
            <a:ext cx="5143536" cy="524850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715140" y="5572140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Snímek Jakub </a:t>
            </a:r>
            <a:r>
              <a:rPr lang="cs-CZ" dirty="0" err="1" smtClean="0"/>
              <a:t>Stančo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obrázek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29586" y="6286520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4" name="Obrázek 3" descr="kachna-divoka-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34" y="1214423"/>
            <a:ext cx="7800088" cy="492922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0034" y="6286520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Snímek Jakub </a:t>
            </a:r>
            <a:r>
              <a:rPr lang="cs-CZ" dirty="0" err="1" smtClean="0"/>
              <a:t>Stančo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obrázek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72462" y="6215082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4" name="Obrázek 3" descr="straka-obecna-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612" y="1214422"/>
            <a:ext cx="3199104" cy="542928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500826" y="5500702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Snímek Jakub </a:t>
            </a:r>
            <a:r>
              <a:rPr lang="cs-CZ" dirty="0" err="1" smtClean="0"/>
              <a:t>Stančo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obrázek</a:t>
            </a:r>
            <a:endParaRPr lang="cs-CZ" dirty="0"/>
          </a:p>
        </p:txBody>
      </p:sp>
      <p:pic>
        <p:nvPicPr>
          <p:cNvPr id="3" name="Obrázek 2" descr="kormorán velký3.JPG"/>
          <p:cNvPicPr>
            <a:picLocks noChangeAspect="1"/>
          </p:cNvPicPr>
          <p:nvPr/>
        </p:nvPicPr>
        <p:blipFill>
          <a:blip r:embed="rId2" cstate="print"/>
          <a:srcRect l="18780" r="16654"/>
          <a:stretch>
            <a:fillRect/>
          </a:stretch>
        </p:blipFill>
        <p:spPr>
          <a:xfrm>
            <a:off x="357158" y="1285860"/>
            <a:ext cx="4381733" cy="5089934"/>
          </a:xfrm>
          <a:prstGeom prst="rect">
            <a:avLst/>
          </a:prstGeom>
        </p:spPr>
      </p:pic>
      <p:pic>
        <p:nvPicPr>
          <p:cNvPr id="5" name="Obrázek 4" descr="kormorán velký.JPG"/>
          <p:cNvPicPr>
            <a:picLocks noChangeAspect="1"/>
          </p:cNvPicPr>
          <p:nvPr/>
        </p:nvPicPr>
        <p:blipFill>
          <a:blip r:embed="rId3" cstate="print"/>
          <a:srcRect l="6909" r="6378"/>
          <a:stretch>
            <a:fillRect/>
          </a:stretch>
        </p:blipFill>
        <p:spPr>
          <a:xfrm>
            <a:off x="5000628" y="2214554"/>
            <a:ext cx="3778510" cy="326826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858148" y="6286520"/>
            <a:ext cx="71438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11. obrázek</a:t>
            </a:r>
            <a:endParaRPr lang="cs-CZ" dirty="0"/>
          </a:p>
        </p:txBody>
      </p:sp>
      <p:pic>
        <p:nvPicPr>
          <p:cNvPr id="3" name="Obrázek 2" descr="labuť velká3.jpg"/>
          <p:cNvPicPr>
            <a:picLocks noChangeAspect="1"/>
          </p:cNvPicPr>
          <p:nvPr/>
        </p:nvPicPr>
        <p:blipFill>
          <a:blip r:embed="rId2"/>
          <a:srcRect l="13115" b="9782"/>
          <a:stretch>
            <a:fillRect/>
          </a:stretch>
        </p:blipFill>
        <p:spPr>
          <a:xfrm>
            <a:off x="1071538" y="1214422"/>
            <a:ext cx="6991150" cy="257798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001024" y="6215082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  <p:pic>
        <p:nvPicPr>
          <p:cNvPr id="6" name="Obrázek 5" descr="labuť velká 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71604" y="3929066"/>
            <a:ext cx="4357686" cy="2619851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12. obrázek</a:t>
            </a:r>
            <a:endParaRPr lang="cs-CZ" dirty="0"/>
          </a:p>
        </p:txBody>
      </p:sp>
      <p:pic>
        <p:nvPicPr>
          <p:cNvPr id="3" name="Obrázek 2" descr="husa velk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1285860"/>
            <a:ext cx="6572296" cy="492922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143900" y="6286520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13. obrázek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29586" y="6286520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4" name="Obrázek 3" descr="havran-polni-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2976" y="1357298"/>
            <a:ext cx="6983411" cy="45720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42976" y="6072206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Snímek Jakub </a:t>
            </a:r>
            <a:r>
              <a:rPr lang="cs-CZ" dirty="0" err="1" smtClean="0"/>
              <a:t>Stančo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Rozluštění tajenky 1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285848" y="1428736"/>
          <a:ext cx="6572304" cy="4000528"/>
        </p:xfrm>
        <a:graphic>
          <a:graphicData uri="http://schemas.openxmlformats.org/drawingml/2006/table">
            <a:tbl>
              <a:tblPr/>
              <a:tblGrid>
                <a:gridCol w="547692"/>
                <a:gridCol w="547692"/>
                <a:gridCol w="547692"/>
                <a:gridCol w="547692"/>
                <a:gridCol w="547692"/>
                <a:gridCol w="547692"/>
                <a:gridCol w="547692"/>
                <a:gridCol w="547692"/>
                <a:gridCol w="547692"/>
                <a:gridCol w="547692"/>
                <a:gridCol w="547692"/>
                <a:gridCol w="547692"/>
              </a:tblGrid>
              <a:tr h="571504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504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71504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Ň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857356" y="5715016"/>
            <a:ext cx="41434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Tajenka 1</a:t>
            </a:r>
            <a:r>
              <a:rPr lang="cs-CZ" sz="2400" dirty="0" smtClean="0"/>
              <a:t>:     </a:t>
            </a:r>
            <a:r>
              <a:rPr lang="cs-CZ" sz="2400" b="1" dirty="0" smtClean="0"/>
              <a:t>KOTVICE</a:t>
            </a:r>
            <a:endParaRPr lang="cs-CZ" sz="2400" b="1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6215074" y="200024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358082" y="6215082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Rozluštění tajenky 2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28728" y="1571612"/>
          <a:ext cx="6072223" cy="3786210"/>
        </p:xfrm>
        <a:graphic>
          <a:graphicData uri="http://schemas.openxmlformats.org/drawingml/2006/table">
            <a:tbl>
              <a:tblPr/>
              <a:tblGrid>
                <a:gridCol w="603202"/>
                <a:gridCol w="607669"/>
                <a:gridCol w="607669"/>
                <a:gridCol w="607669"/>
                <a:gridCol w="607669"/>
                <a:gridCol w="607669"/>
                <a:gridCol w="607669"/>
                <a:gridCol w="607669"/>
                <a:gridCol w="607669"/>
                <a:gridCol w="607669"/>
              </a:tblGrid>
              <a:tr h="631035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1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1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1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Ť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31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Calibri"/>
                          <a:ea typeface="Calibri"/>
                          <a:cs typeface="Times New Roman"/>
                        </a:rPr>
                        <a:t>Ů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1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143108" y="5715016"/>
            <a:ext cx="47863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Tajenka 2</a:t>
            </a:r>
            <a:r>
              <a:rPr lang="cs-CZ" sz="2400" dirty="0" smtClean="0"/>
              <a:t>:     </a:t>
            </a:r>
            <a:r>
              <a:rPr lang="cs-CZ" sz="2400" b="1" dirty="0" smtClean="0"/>
              <a:t>KARLŮV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29520" y="6215082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a živočichové PR Kotvice</a:t>
            </a:r>
            <a:endParaRPr lang="cs-CZ" dirty="0"/>
          </a:p>
        </p:txBody>
      </p:sp>
      <p:pic>
        <p:nvPicPr>
          <p:cNvPr id="5" name="Obrázek 4" descr="racek chechtavý.JPG"/>
          <p:cNvPicPr>
            <a:picLocks noChangeAspect="1"/>
          </p:cNvPicPr>
          <p:nvPr/>
        </p:nvPicPr>
        <p:blipFill>
          <a:blip r:embed="rId2" cstate="print"/>
          <a:srcRect t="2835" b="16535"/>
          <a:stretch>
            <a:fillRect/>
          </a:stretch>
        </p:blipFill>
        <p:spPr>
          <a:xfrm>
            <a:off x="214282" y="3500438"/>
            <a:ext cx="5000660" cy="3024020"/>
          </a:xfrm>
          <a:prstGeom prst="rect">
            <a:avLst/>
          </a:prstGeom>
        </p:spPr>
      </p:pic>
      <p:pic>
        <p:nvPicPr>
          <p:cNvPr id="3" name="Obrázek 2" descr="racek chechtavý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6314" y="1500174"/>
            <a:ext cx="4191029" cy="3143272"/>
          </a:xfrm>
          <a:prstGeom prst="rect">
            <a:avLst/>
          </a:prstGeom>
        </p:spPr>
      </p:pic>
      <p:pic>
        <p:nvPicPr>
          <p:cNvPr id="4" name="Obrázek 3" descr="Kotvice 14.JPG"/>
          <p:cNvPicPr>
            <a:picLocks noChangeAspect="1"/>
          </p:cNvPicPr>
          <p:nvPr/>
        </p:nvPicPr>
        <p:blipFill>
          <a:blip r:embed="rId4" cstate="print"/>
          <a:srcRect t="5669" b="21496"/>
          <a:stretch>
            <a:fillRect/>
          </a:stretch>
        </p:blipFill>
        <p:spPr>
          <a:xfrm>
            <a:off x="214282" y="1357298"/>
            <a:ext cx="4429156" cy="241951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643570" y="5143512"/>
            <a:ext cx="27860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Racek chechtavý – hnízdění a podzimní zastavení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usa velká6.JPG"/>
          <p:cNvPicPr>
            <a:picLocks noChangeAspect="1"/>
          </p:cNvPicPr>
          <p:nvPr/>
        </p:nvPicPr>
        <p:blipFill>
          <a:blip r:embed="rId2" cstate="print"/>
          <a:srcRect b="22205"/>
          <a:stretch>
            <a:fillRect/>
          </a:stretch>
        </p:blipFill>
        <p:spPr>
          <a:xfrm>
            <a:off x="285719" y="500042"/>
            <a:ext cx="8570511" cy="50006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214546" y="5786454"/>
            <a:ext cx="61436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Husa velká s mláďaty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morčák velký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714356"/>
            <a:ext cx="5143504" cy="3857628"/>
          </a:xfrm>
          <a:prstGeom prst="rect">
            <a:avLst/>
          </a:prstGeom>
        </p:spPr>
      </p:pic>
      <p:pic>
        <p:nvPicPr>
          <p:cNvPr id="2" name="Obrázek 1" descr="zrzohlávka rudozobá4.jpg"/>
          <p:cNvPicPr>
            <a:picLocks noChangeAspect="1"/>
          </p:cNvPicPr>
          <p:nvPr/>
        </p:nvPicPr>
        <p:blipFill>
          <a:blip r:embed="rId3"/>
          <a:srcRect l="17646" t="7158" r="11293" b="28633"/>
          <a:stretch>
            <a:fillRect/>
          </a:stretch>
        </p:blipFill>
        <p:spPr>
          <a:xfrm>
            <a:off x="4590478" y="4071942"/>
            <a:ext cx="4012486" cy="214494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57158" y="4714884"/>
            <a:ext cx="27860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Samec morčáka velkého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72198" y="3500438"/>
            <a:ext cx="2571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Zrzohlávka </a:t>
            </a:r>
            <a:r>
              <a:rPr lang="cs-CZ" sz="2000" dirty="0" err="1" smtClean="0"/>
              <a:t>rudozobá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cún jesenní2.JPG"/>
          <p:cNvPicPr>
            <a:picLocks noChangeAspect="1"/>
          </p:cNvPicPr>
          <p:nvPr/>
        </p:nvPicPr>
        <p:blipFill>
          <a:blip r:embed="rId2" cstate="print"/>
          <a:srcRect r="9035"/>
          <a:stretch>
            <a:fillRect/>
          </a:stretch>
        </p:blipFill>
        <p:spPr>
          <a:xfrm>
            <a:off x="500034" y="571481"/>
            <a:ext cx="5458397" cy="4500594"/>
          </a:xfrm>
          <a:prstGeom prst="rect">
            <a:avLst/>
          </a:prstGeom>
        </p:spPr>
      </p:pic>
      <p:pic>
        <p:nvPicPr>
          <p:cNvPr id="3" name="Obrázek 2" descr="ocún jesenní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0" y="3839768"/>
            <a:ext cx="3643306" cy="27324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28596" y="5500702"/>
            <a:ext cx="4000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Ocún jesenní roste na hrázi rybníku.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otvice plovoucí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7" y="642918"/>
            <a:ext cx="5238787" cy="3929090"/>
          </a:xfrm>
          <a:prstGeom prst="rect">
            <a:avLst/>
          </a:prstGeom>
        </p:spPr>
      </p:pic>
      <p:pic>
        <p:nvPicPr>
          <p:cNvPr id="3" name="Obrázek 2" descr="kotvice plovoucí, oříš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57752" y="3571876"/>
            <a:ext cx="3929090" cy="294681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57158" y="5072074"/>
            <a:ext cx="41434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ČR vzácná kotvice plovoucí je častá </a:t>
            </a:r>
          </a:p>
          <a:p>
            <a:r>
              <a:rPr lang="cs-CZ" sz="2000" dirty="0" smtClean="0"/>
              <a:t>na hladině rybníků.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15074" y="3000372"/>
            <a:ext cx="2500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Plodem je oříšek.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Invazní druhy rostlin</a:t>
            </a:r>
            <a:endParaRPr lang="cs-CZ" dirty="0"/>
          </a:p>
        </p:txBody>
      </p:sp>
      <p:pic>
        <p:nvPicPr>
          <p:cNvPr id="3" name="Obrázek 2" descr="netýkavka žláznatá.JPG"/>
          <p:cNvPicPr>
            <a:picLocks noChangeAspect="1"/>
          </p:cNvPicPr>
          <p:nvPr/>
        </p:nvPicPr>
        <p:blipFill>
          <a:blip r:embed="rId2" cstate="print"/>
          <a:srcRect l="4783"/>
          <a:stretch>
            <a:fillRect/>
          </a:stretch>
        </p:blipFill>
        <p:spPr>
          <a:xfrm>
            <a:off x="3749976" y="1285860"/>
            <a:ext cx="4965396" cy="3911207"/>
          </a:xfrm>
          <a:prstGeom prst="rect">
            <a:avLst/>
          </a:prstGeom>
        </p:spPr>
      </p:pic>
      <p:pic>
        <p:nvPicPr>
          <p:cNvPr id="4" name="Obrázek 3" descr="netýkavka žláznatá2.JPG"/>
          <p:cNvPicPr>
            <a:picLocks noChangeAspect="1"/>
          </p:cNvPicPr>
          <p:nvPr/>
        </p:nvPicPr>
        <p:blipFill>
          <a:blip r:embed="rId3" cstate="print"/>
          <a:srcRect l="3898" r="3366"/>
          <a:stretch>
            <a:fillRect/>
          </a:stretch>
        </p:blipFill>
        <p:spPr>
          <a:xfrm>
            <a:off x="553999" y="1357298"/>
            <a:ext cx="2981021" cy="2411009"/>
          </a:xfrm>
          <a:prstGeom prst="rect">
            <a:avLst/>
          </a:prstGeom>
        </p:spPr>
      </p:pic>
      <p:pic>
        <p:nvPicPr>
          <p:cNvPr id="5" name="Obrázek 4" descr="zlatobýl kanadský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034" y="3929066"/>
            <a:ext cx="3571868" cy="267890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72066" y="5357826"/>
            <a:ext cx="36433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Netýkavka žláznatá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4810" y="6143644"/>
            <a:ext cx="2143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Zlatobýl kanadský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2060848"/>
            <a:ext cx="778674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WEISSMANNOVÁ, H. a kol. </a:t>
            </a:r>
            <a:r>
              <a:rPr lang="cs-CZ" i="1" dirty="0" smtClean="0"/>
              <a:t>Ostravsko</a:t>
            </a:r>
            <a:r>
              <a:rPr lang="cs-CZ" dirty="0" smtClean="0"/>
              <a:t>. </a:t>
            </a:r>
            <a:r>
              <a:rPr lang="cs-CZ" i="1" dirty="0" smtClean="0"/>
              <a:t>In</a:t>
            </a:r>
            <a:r>
              <a:rPr lang="cs-CZ" dirty="0" smtClean="0"/>
              <a:t>: </a:t>
            </a:r>
            <a:r>
              <a:rPr lang="cs-CZ" dirty="0" err="1" smtClean="0"/>
              <a:t>Mackovčin</a:t>
            </a:r>
            <a:r>
              <a:rPr lang="cs-CZ" dirty="0" smtClean="0"/>
              <a:t>, P. a Sedláček M. (</a:t>
            </a:r>
            <a:r>
              <a:rPr lang="cs-CZ" dirty="0" err="1" smtClean="0"/>
              <a:t>eds</a:t>
            </a:r>
            <a:r>
              <a:rPr lang="cs-CZ" dirty="0" smtClean="0"/>
              <a:t>.): Chráněná území ČR, svazek X. </a:t>
            </a:r>
            <a:r>
              <a:rPr lang="cs-CZ" dirty="0" err="1" smtClean="0"/>
              <a:t>Vyd</a:t>
            </a:r>
            <a:r>
              <a:rPr lang="cs-CZ" dirty="0" smtClean="0"/>
              <a:t>. 1. Praha: Agentura ochrany přírody a krajiny ČR a </a:t>
            </a:r>
            <a:r>
              <a:rPr lang="cs-CZ" dirty="0" err="1" smtClean="0"/>
              <a:t>EkoCentrum</a:t>
            </a:r>
            <a:r>
              <a:rPr lang="cs-CZ" dirty="0" smtClean="0"/>
              <a:t> Brno, 2004. ISBN 80-860-6467-0</a:t>
            </a:r>
          </a:p>
          <a:p>
            <a:endParaRPr lang="cs-CZ" dirty="0"/>
          </a:p>
          <a:p>
            <a:r>
              <a:rPr lang="cs-CZ" dirty="0" smtClean="0"/>
              <a:t>Obrázky od Jakuba </a:t>
            </a:r>
            <a:r>
              <a:rPr lang="cs-CZ" dirty="0" err="1" smtClean="0"/>
              <a:t>Stanča</a:t>
            </a:r>
            <a:r>
              <a:rPr lang="cs-CZ" dirty="0" smtClean="0"/>
              <a:t> </a:t>
            </a:r>
            <a:r>
              <a:rPr lang="cs-CZ" dirty="0" smtClean="0"/>
              <a:t>byly použity </a:t>
            </a:r>
            <a:r>
              <a:rPr lang="cs-CZ" dirty="0" smtClean="0"/>
              <a:t>s jeho souhlasem z </a:t>
            </a:r>
            <a:r>
              <a:rPr lang="cs-CZ" dirty="0">
                <a:hlinkClick r:id="rId2"/>
              </a:rPr>
              <a:t>http://poutnik2.sweb.cz</a:t>
            </a:r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42910" y="642918"/>
            <a:ext cx="778674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/>
              <a:t>Použitá a doporučená literatura, odkazy na elektronické zdroje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469</Words>
  <Application>Microsoft Office PowerPoint</Application>
  <PresentationFormat>Předvádění na obrazovce (4:3)</PresentationFormat>
  <Paragraphs>196</Paragraphs>
  <Slides>29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3" baseType="lpstr">
      <vt:lpstr>Arial</vt:lpstr>
      <vt:lpstr>Calibri</vt:lpstr>
      <vt:lpstr>Times New Roman</vt:lpstr>
      <vt:lpstr>Motiv sady Office</vt:lpstr>
      <vt:lpstr>Prezentace aplikace PowerPoint</vt:lpstr>
      <vt:lpstr>Ptáci - poznávačka</vt:lpstr>
      <vt:lpstr>Pomocí doplňovačky urči tajenku 1 a tajenku 2.</vt:lpstr>
      <vt:lpstr>Celkový pohled, louky v okolí lokality</vt:lpstr>
      <vt:lpstr>Meandry Odry</vt:lpstr>
      <vt:lpstr>Doplň rodové názvy – tajenka 1</vt:lpstr>
      <vt:lpstr>Doplň rodové názvy – tajenka 2</vt:lpstr>
      <vt:lpstr>1. obrázek</vt:lpstr>
      <vt:lpstr>2. obrázek</vt:lpstr>
      <vt:lpstr>3. obrázek</vt:lpstr>
      <vt:lpstr>4. obrázek</vt:lpstr>
      <vt:lpstr>5. obrázek</vt:lpstr>
      <vt:lpstr>6. obrázek</vt:lpstr>
      <vt:lpstr>7. obrázek</vt:lpstr>
      <vt:lpstr>8. obrázek</vt:lpstr>
      <vt:lpstr>9. obrázek</vt:lpstr>
      <vt:lpstr>10. obrázek</vt:lpstr>
      <vt:lpstr>11. obrázek</vt:lpstr>
      <vt:lpstr>12. obrázek</vt:lpstr>
      <vt:lpstr>13. obrázek</vt:lpstr>
      <vt:lpstr>Rozluštění tajenky 1</vt:lpstr>
      <vt:lpstr>Rozluštění tajenky 2</vt:lpstr>
      <vt:lpstr>Rostliny a živočichové PR Kotvice</vt:lpstr>
      <vt:lpstr>Prezentace aplikace PowerPoint</vt:lpstr>
      <vt:lpstr>Prezentace aplikace PowerPoint</vt:lpstr>
      <vt:lpstr>Prezentace aplikace PowerPoint</vt:lpstr>
      <vt:lpstr>Prezentace aplikace PowerPoint</vt:lpstr>
      <vt:lpstr>Invazní druhy rostlin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Fismol Tomáš</cp:lastModifiedBy>
  <cp:revision>36</cp:revision>
  <dcterms:created xsi:type="dcterms:W3CDTF">2013-12-29T16:43:46Z</dcterms:created>
  <dcterms:modified xsi:type="dcterms:W3CDTF">2014-05-26T12:28:51Z</dcterms:modified>
</cp:coreProperties>
</file>