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0FBF51-3E82-4B85-9201-A7F35B4C9813}" type="datetimeFigureOut">
              <a:rPr lang="cs-CZ" smtClean="0"/>
              <a:t>20. 6. 2014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A77D80-51DA-44E2-A56D-EA539DE60C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479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A77D80-51DA-44E2-A56D-EA539DE60CB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725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F653C-33D9-4D86-A45B-E9BC127DD906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3C8A8-D88A-488B-8B24-4F8CCD0BF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F653C-33D9-4D86-A45B-E9BC127DD906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3C8A8-D88A-488B-8B24-4F8CCD0BF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F653C-33D9-4D86-A45B-E9BC127DD906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3C8A8-D88A-488B-8B24-4F8CCD0BF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F653C-33D9-4D86-A45B-E9BC127DD906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3C8A8-D88A-488B-8B24-4F8CCD0BF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F653C-33D9-4D86-A45B-E9BC127DD906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3C8A8-D88A-488B-8B24-4F8CCD0BF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F653C-33D9-4D86-A45B-E9BC127DD906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3C8A8-D88A-488B-8B24-4F8CCD0BF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F653C-33D9-4D86-A45B-E9BC127DD906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3C8A8-D88A-488B-8B24-4F8CCD0BF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F653C-33D9-4D86-A45B-E9BC127DD906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3C8A8-D88A-488B-8B24-4F8CCD0BF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F653C-33D9-4D86-A45B-E9BC127DD906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3C8A8-D88A-488B-8B24-4F8CCD0BF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F653C-33D9-4D86-A45B-E9BC127DD906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3C8A8-D88A-488B-8B24-4F8CCD0BF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F653C-33D9-4D86-A45B-E9BC127DD906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3C8A8-D88A-488B-8B24-4F8CCD0BF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CF653C-33D9-4D86-A45B-E9BC127DD906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03C8A8-D88A-488B-8B24-4F8CCD0BF3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old_Pan.jpg" TargetMode="External"/><Relationship Id="rId3" Type="http://schemas.openxmlformats.org/officeDocument/2006/relationships/image" Target="../media/image4.jpeg"/><Relationship Id="rId7" Type="http://schemas.openxmlformats.org/officeDocument/2006/relationships/hyperlink" Target="http://bruntalsky.denik.cz/zpravy_region/zlatokove-miri-do-jeseniku-budou-hledat-drahy-kov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geologie.vsb.cz/loziska/loziska/rudy/zlato.html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ommons.wikimedia.org/wiki/File:Gold_Pan.jpg" TargetMode="External"/><Relationship Id="rId4" Type="http://schemas.openxmlformats.org/officeDocument/2006/relationships/image" Target="../media/image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13" Type="http://schemas.openxmlformats.org/officeDocument/2006/relationships/slide" Target="slide34.xml"/><Relationship Id="rId3" Type="http://schemas.openxmlformats.org/officeDocument/2006/relationships/slide" Target="slide24.xml"/><Relationship Id="rId7" Type="http://schemas.openxmlformats.org/officeDocument/2006/relationships/slide" Target="slide28.xml"/><Relationship Id="rId12" Type="http://schemas.openxmlformats.org/officeDocument/2006/relationships/slide" Target="slide33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6.xml"/><Relationship Id="rId6" Type="http://schemas.openxmlformats.org/officeDocument/2006/relationships/slide" Target="slide27.xml"/><Relationship Id="rId11" Type="http://schemas.openxmlformats.org/officeDocument/2006/relationships/slide" Target="slide32.xml"/><Relationship Id="rId5" Type="http://schemas.openxmlformats.org/officeDocument/2006/relationships/slide" Target="slide26.xml"/><Relationship Id="rId10" Type="http://schemas.openxmlformats.org/officeDocument/2006/relationships/slide" Target="slide31.xml"/><Relationship Id="rId4" Type="http://schemas.openxmlformats.org/officeDocument/2006/relationships/slide" Target="slide25.xml"/><Relationship Id="rId9" Type="http://schemas.openxmlformats.org/officeDocument/2006/relationships/slide" Target="slide3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1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bruntalsky.denik.cz/zpravy_region/zlatokove-miri-do-jeseniku-budou-hledat-drahy-kov.html" TargetMode="External"/><Relationship Id="rId2" Type="http://schemas.openxmlformats.org/officeDocument/2006/relationships/hyperlink" Target="http://commons.wikimedia.org/wiki/File:Gold_Pan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geologie.vsb.cz/loziska/loziska/rudy/zlato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Šmerala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25/2565,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Mineralogie –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Zlatohorská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Hornická naučná stezka, doplňovačka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 Vondráček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Botanika a geologie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Kvarta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Památky hornické činnosti v okolí Zlatých Hor, opakování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Forma prezentace PowerPoint , fotografie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Zlatohorská</a:t>
            </a:r>
            <a:r>
              <a:rPr lang="cs-CZ" dirty="0" smtClean="0"/>
              <a:t> Hornická naučná stezka rudním revírem</a:t>
            </a:r>
            <a:endParaRPr lang="cs-CZ" dirty="0"/>
          </a:p>
        </p:txBody>
      </p:sp>
      <p:pic>
        <p:nvPicPr>
          <p:cNvPr id="3" name="Obrázek 2" descr="Zlatorudné mlýny1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1714488"/>
            <a:ext cx="6143636" cy="460772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786578" y="5214950"/>
            <a:ext cx="20717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Petr Vondráček</a:t>
            </a:r>
          </a:p>
          <a:p>
            <a:r>
              <a:rPr lang="cs-CZ" dirty="0" smtClean="0"/>
              <a:t>Matiční gymnázium Ostrava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Zlato - Au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357298"/>
            <a:ext cx="67866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žlutý, měkký kov, dobře kujný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výskyt v křemenných žílách, z nich se zvětráváním uvolňuje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zlato se ukládá do náplavů vodních toků – </a:t>
            </a:r>
            <a:r>
              <a:rPr lang="cs-CZ" dirty="0" err="1" smtClean="0"/>
              <a:t>zlatinky</a:t>
            </a:r>
            <a:r>
              <a:rPr lang="cs-CZ" dirty="0" smtClean="0"/>
              <a:t>, valounky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získává se rýžováním</a:t>
            </a:r>
            <a:endParaRPr lang="cs-CZ" dirty="0"/>
          </a:p>
        </p:txBody>
      </p:sp>
      <p:pic>
        <p:nvPicPr>
          <p:cNvPr id="4" name="Obrázek 3" descr="httpgeologie.vsb.czloziskaloziskarudyzlato.htm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58" y="3071810"/>
            <a:ext cx="3905277" cy="2928958"/>
          </a:xfrm>
          <a:prstGeom prst="rect">
            <a:avLst/>
          </a:prstGeom>
        </p:spPr>
      </p:pic>
      <p:pic>
        <p:nvPicPr>
          <p:cNvPr id="5" name="Obrázek 4" descr="200px-Gold_Pa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4876" y="2428868"/>
            <a:ext cx="2357454" cy="1768091"/>
          </a:xfrm>
          <a:prstGeom prst="rect">
            <a:avLst/>
          </a:prstGeom>
        </p:spPr>
      </p:pic>
      <p:pic>
        <p:nvPicPr>
          <p:cNvPr id="6" name="Obrázek 5" descr="httpbruntalsky.denik.czzpravy_regionzlatokove-miri-do-jeseniku-budou-hledat-drahy-kov.html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4876" y="4286256"/>
            <a:ext cx="2762269" cy="207170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85720" y="6143644"/>
            <a:ext cx="394588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Zdroj: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geologie.vsb.cz/loziska/loziska/rudy/zlato.html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4572000" y="6357958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/>
              <a:t>Zdroj: </a:t>
            </a:r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</a:t>
            </a:r>
            <a:r>
              <a:rPr lang="cs-CZ" sz="1200" dirty="0" smtClean="0">
                <a:hlinkClick r:id="rId7"/>
              </a:rPr>
              <a:t>bruntalsky.denik.cz/zpravy_region/zlatokove-miri-do-jeseniku-budou-hledat-drahy-kov.html</a:t>
            </a:r>
            <a:endParaRPr lang="cs-CZ" sz="12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7072330" y="3411687"/>
            <a:ext cx="1714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commons.wikimedia.org/wiki/File:Gold_Pan.jpg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15206" y="2500306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Rýžovací pánve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Soutěže v rýžování zlata – Zlaté Hory, Údolí ztracených štol</a:t>
            </a:r>
            <a:endParaRPr lang="cs-CZ" dirty="0"/>
          </a:p>
        </p:txBody>
      </p:sp>
      <p:pic>
        <p:nvPicPr>
          <p:cNvPr id="3" name="Obrázek 2" descr="Údolí ztracených štol 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6314" y="1643050"/>
            <a:ext cx="3905277" cy="2928958"/>
          </a:xfrm>
          <a:prstGeom prst="rect">
            <a:avLst/>
          </a:prstGeom>
        </p:spPr>
      </p:pic>
      <p:pic>
        <p:nvPicPr>
          <p:cNvPr id="4" name="Obrázek 3" descr="Údolí ztracených štol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34" y="1643050"/>
            <a:ext cx="3929090" cy="2946818"/>
          </a:xfrm>
          <a:prstGeom prst="rect">
            <a:avLst/>
          </a:prstGeom>
        </p:spPr>
      </p:pic>
      <p:pic>
        <p:nvPicPr>
          <p:cNvPr id="5" name="Obrázek 4" descr="henrry 00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786050" y="4140375"/>
            <a:ext cx="2133390" cy="236045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000628" y="4857760"/>
            <a:ext cx="36433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Poslední skutečný </a:t>
            </a:r>
            <a:r>
              <a:rPr lang="cs-CZ" dirty="0" err="1" smtClean="0"/>
              <a:t>zlatohorský</a:t>
            </a:r>
            <a:r>
              <a:rPr lang="cs-CZ" dirty="0" smtClean="0"/>
              <a:t> zlatokop – Henry, bez Henryho by byly Zlaté Hory pouhé městečko v pohraničí.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2066" y="6215082"/>
            <a:ext cx="16430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Zdroj: </a:t>
            </a:r>
            <a:r>
              <a:rPr lang="cs-CZ" sz="1400" dirty="0" err="1" smtClean="0"/>
              <a:t>Joanidis</a:t>
            </a:r>
            <a:r>
              <a:rPr lang="cs-CZ" sz="1400" dirty="0" smtClean="0"/>
              <a:t> 2000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Začátky dolování ve Zlatých Horách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643050"/>
            <a:ext cx="492922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velký rozmach ve 13. století, těžba rud barevných kovů a zlata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roku 1590 a 1591 nalezeny valouny ryzího zlata o hmotnostech 1,387 kg a 1,783 kg, oba valouny předány do pražských sbírek císaři Rudolfu II.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po roce 1990 se těžba rud zastavila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dnes se stará důlní díla využívají ke </a:t>
            </a:r>
            <a:r>
              <a:rPr lang="cs-CZ" dirty="0" err="1" smtClean="0"/>
              <a:t>speleoterapii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současný průzkum polymetalických rud prokázal zásobu mědi, olova, zinku a zlata (asi 20 tun)</a:t>
            </a:r>
            <a:endParaRPr lang="cs-CZ" dirty="0"/>
          </a:p>
        </p:txBody>
      </p:sp>
      <p:pic>
        <p:nvPicPr>
          <p:cNvPr id="4" name="Obrázek 3" descr="agricola 001.jpg"/>
          <p:cNvPicPr>
            <a:picLocks noChangeAspect="1"/>
          </p:cNvPicPr>
          <p:nvPr/>
        </p:nvPicPr>
        <p:blipFill>
          <a:blip r:embed="rId2" cstate="print"/>
          <a:srcRect l="2996" r="1152" b="725"/>
          <a:stretch>
            <a:fillRect/>
          </a:stretch>
        </p:blipFill>
        <p:spPr>
          <a:xfrm>
            <a:off x="5735982" y="1285860"/>
            <a:ext cx="2956991" cy="487034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15008" y="6286520"/>
            <a:ext cx="29289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Zdroj: Večeřová, Večeřa 2002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85852" y="4929198"/>
            <a:ext cx="42148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Georgius</a:t>
            </a:r>
            <a:r>
              <a:rPr lang="cs-CZ" dirty="0" smtClean="0"/>
              <a:t> </a:t>
            </a:r>
            <a:r>
              <a:rPr lang="cs-CZ" dirty="0" err="1" smtClean="0"/>
              <a:t>Agricola</a:t>
            </a:r>
            <a:r>
              <a:rPr lang="cs-CZ" dirty="0" smtClean="0"/>
              <a:t> (16. století)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důlní odborník, otec mineralogie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Dvanáct knih o hornictví a hutnictví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na obr. jílování se spodním přítokem vody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Hornická naučná stezka – 1. zastavení</a:t>
            </a:r>
            <a:endParaRPr lang="cs-CZ" dirty="0"/>
          </a:p>
        </p:txBody>
      </p:sp>
      <p:pic>
        <p:nvPicPr>
          <p:cNvPr id="3" name="Obrázek 2" descr="HNS 1, Hornické muzeu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1428736"/>
            <a:ext cx="3929072" cy="5238763"/>
          </a:xfrm>
          <a:prstGeom prst="rect">
            <a:avLst/>
          </a:prstGeom>
        </p:spPr>
      </p:pic>
      <p:pic>
        <p:nvPicPr>
          <p:cNvPr id="4" name="Obrázek 3" descr="zlate hory 0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6380" y="1500174"/>
            <a:ext cx="2214578" cy="272089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929190" y="6215082"/>
            <a:ext cx="3857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Muzeum ve Zlatých Horách, stará pošta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628" y="4643446"/>
            <a:ext cx="36433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naučná stezka vede masívem Příčné hory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zastavení - Jíloviště</a:t>
            </a:r>
            <a:endParaRPr lang="cs-CZ" dirty="0"/>
          </a:p>
        </p:txBody>
      </p:sp>
      <p:pic>
        <p:nvPicPr>
          <p:cNvPr id="5" name="Obrázek 4" descr="HNS 5, jíloviště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42976" y="1428736"/>
            <a:ext cx="6643702" cy="387847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429388" y="5429264"/>
            <a:ext cx="22860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Zdroj: Informační tabule HNS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5429264"/>
            <a:ext cx="56436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voda k rozplavení sedimentu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přivedení vody vodními kanály nad zlatonosnou terasu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rozplavení terasy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Jíloviště</a:t>
            </a:r>
            <a:endParaRPr lang="cs-CZ" dirty="0"/>
          </a:p>
        </p:txBody>
      </p:sp>
      <p:pic>
        <p:nvPicPr>
          <p:cNvPr id="4" name="Obrázek 3" descr="tezba zlata 001.jpg"/>
          <p:cNvPicPr>
            <a:picLocks noChangeAspect="1"/>
          </p:cNvPicPr>
          <p:nvPr/>
        </p:nvPicPr>
        <p:blipFill>
          <a:blip r:embed="rId2" cstate="print"/>
          <a:srcRect l="855" b="894"/>
          <a:stretch>
            <a:fillRect/>
          </a:stretch>
        </p:blipFill>
        <p:spPr>
          <a:xfrm>
            <a:off x="500034" y="1357298"/>
            <a:ext cx="4484142" cy="3214710"/>
          </a:xfrm>
          <a:prstGeom prst="rect">
            <a:avLst/>
          </a:prstGeom>
        </p:spPr>
      </p:pic>
      <p:pic>
        <p:nvPicPr>
          <p:cNvPr id="5" name="Obrázek 4" descr="tezba tri 001.jpg"/>
          <p:cNvPicPr>
            <a:picLocks noChangeAspect="1"/>
          </p:cNvPicPr>
          <p:nvPr/>
        </p:nvPicPr>
        <p:blipFill>
          <a:blip r:embed="rId3" cstate="print"/>
          <a:srcRect l="1288" b="857"/>
          <a:stretch>
            <a:fillRect/>
          </a:stretch>
        </p:blipFill>
        <p:spPr>
          <a:xfrm>
            <a:off x="5500694" y="1285860"/>
            <a:ext cx="2760454" cy="250033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500826" y="3857628"/>
            <a:ext cx="23574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Zdroj: Večeřová, Večeřa 2002</a:t>
            </a:r>
            <a:endParaRPr lang="cs-CZ" sz="1400" dirty="0"/>
          </a:p>
        </p:txBody>
      </p:sp>
      <p:pic>
        <p:nvPicPr>
          <p:cNvPr id="7" name="Obrázek 6" descr="Zlatorudné mlýny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29256" y="4357694"/>
            <a:ext cx="3071834" cy="230387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00034" y="4857760"/>
            <a:ext cx="43577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pod terasou plošina, z které se rýžovalo zlato na splavu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splavy vystlané travinami, jedlovými větvičkami, zvířecími kůžemi (ovčí – zlaté ovčí rouno) k zachytávání zlata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výstelka se pak spálila a zlato vybralo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Jíloviště</a:t>
            </a:r>
            <a:endParaRPr lang="cs-CZ" dirty="0"/>
          </a:p>
        </p:txBody>
      </p:sp>
      <p:pic>
        <p:nvPicPr>
          <p:cNvPr id="4" name="Obrázek 3" descr="HNS 8, jíloviště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1285860"/>
            <a:ext cx="4762533" cy="3571900"/>
          </a:xfrm>
          <a:prstGeom prst="rect">
            <a:avLst/>
          </a:prstGeom>
        </p:spPr>
      </p:pic>
      <p:pic>
        <p:nvPicPr>
          <p:cNvPr id="5" name="Obrázek 4" descr="HNS 4, jíloviště.JPG"/>
          <p:cNvPicPr>
            <a:picLocks noChangeAspect="1"/>
          </p:cNvPicPr>
          <p:nvPr/>
        </p:nvPicPr>
        <p:blipFill>
          <a:blip r:embed="rId3" cstate="print"/>
          <a:srcRect l="1063" t="5906" b="8031"/>
          <a:stretch>
            <a:fillRect/>
          </a:stretch>
        </p:blipFill>
        <p:spPr>
          <a:xfrm>
            <a:off x="6000760" y="1357298"/>
            <a:ext cx="2403016" cy="1567769"/>
          </a:xfrm>
          <a:prstGeom prst="rect">
            <a:avLst/>
          </a:prstGeom>
        </p:spPr>
      </p:pic>
      <p:pic>
        <p:nvPicPr>
          <p:cNvPr id="6" name="Obrázek 5" descr="HNS 7, jíloviště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572000" y="3357562"/>
            <a:ext cx="4357686" cy="326826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357290" y="6143644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Haldy mezi odtokovými kanály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4929198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Svah pod terasou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zastavení – Měděná štola</a:t>
            </a:r>
            <a:endParaRPr lang="cs-CZ" dirty="0"/>
          </a:p>
        </p:txBody>
      </p:sp>
      <p:pic>
        <p:nvPicPr>
          <p:cNvPr id="3" name="Obrázek 2" descr="HNS13, Měděná štol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1357298"/>
            <a:ext cx="4929190" cy="3696893"/>
          </a:xfrm>
          <a:prstGeom prst="rect">
            <a:avLst/>
          </a:prstGeom>
        </p:spPr>
      </p:pic>
      <p:pic>
        <p:nvPicPr>
          <p:cNvPr id="4" name="Obrázek 3" descr="HNS12, Měděná štola.JPG"/>
          <p:cNvPicPr>
            <a:picLocks noChangeAspect="1"/>
          </p:cNvPicPr>
          <p:nvPr/>
        </p:nvPicPr>
        <p:blipFill>
          <a:blip r:embed="rId3" cstate="print"/>
          <a:srcRect l="13996" t="4961" r="1949"/>
          <a:stretch>
            <a:fillRect/>
          </a:stretch>
        </p:blipFill>
        <p:spPr>
          <a:xfrm>
            <a:off x="5429256" y="1285860"/>
            <a:ext cx="3422540" cy="2902456"/>
          </a:xfrm>
          <a:prstGeom prst="rect">
            <a:avLst/>
          </a:prstGeom>
        </p:spPr>
      </p:pic>
      <p:pic>
        <p:nvPicPr>
          <p:cNvPr id="6" name="Obrázek 5" descr="HNS15, Měděná štola, hald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72132" y="4286256"/>
            <a:ext cx="3214710" cy="241103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57158" y="5143512"/>
            <a:ext cx="50006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štola se nazývá </a:t>
            </a:r>
            <a:r>
              <a:rPr lang="cs-CZ" dirty="0" err="1" smtClean="0"/>
              <a:t>Fanny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horizontální chodba, později se razily jámy svislé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zasypané ústí jam – pinky (z něm.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Pinke</a:t>
            </a:r>
            <a:r>
              <a:rPr lang="cs-CZ" dirty="0" smtClean="0"/>
              <a:t>), propadliny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488" y="6286520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Zarostlá halda před štolou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 Zastavení – Křížová cesta, kostel Panny Marie Pomocné</a:t>
            </a:r>
            <a:endParaRPr lang="cs-CZ" dirty="0"/>
          </a:p>
        </p:txBody>
      </p:sp>
      <p:pic>
        <p:nvPicPr>
          <p:cNvPr id="3" name="Obrázek 2" descr="HNS16, Křížová cesta.JPG"/>
          <p:cNvPicPr>
            <a:picLocks noChangeAspect="1"/>
          </p:cNvPicPr>
          <p:nvPr/>
        </p:nvPicPr>
        <p:blipFill>
          <a:blip r:embed="rId2" cstate="print"/>
          <a:srcRect r="8858"/>
          <a:stretch>
            <a:fillRect/>
          </a:stretch>
        </p:blipFill>
        <p:spPr>
          <a:xfrm>
            <a:off x="428597" y="1643051"/>
            <a:ext cx="3929090" cy="3233292"/>
          </a:xfrm>
          <a:prstGeom prst="rect">
            <a:avLst/>
          </a:prstGeom>
        </p:spPr>
      </p:pic>
      <p:pic>
        <p:nvPicPr>
          <p:cNvPr id="4" name="Obrázek 3" descr="HNS36, kostel Panny Marie Pom.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00496" y="2821777"/>
            <a:ext cx="4810158" cy="360761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643570" y="2285992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Nově vybudovaný kostel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5. zastavení – Důlní díla Marie Pomocná I,II,III,IV</a:t>
            </a:r>
            <a:endParaRPr lang="cs-CZ" dirty="0"/>
          </a:p>
        </p:txBody>
      </p:sp>
      <p:pic>
        <p:nvPicPr>
          <p:cNvPr id="3" name="Obrázek 2" descr="HNS30, Marie Pom. I.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1571612"/>
            <a:ext cx="3643339" cy="4857784"/>
          </a:xfrm>
          <a:prstGeom prst="rect">
            <a:avLst/>
          </a:prstGeom>
        </p:spPr>
      </p:pic>
      <p:pic>
        <p:nvPicPr>
          <p:cNvPr id="4" name="Obrázek 3" descr="HNS34, Marie Pom. I.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00562" y="1571612"/>
            <a:ext cx="4381530" cy="32861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429124" y="5072074"/>
            <a:ext cx="47148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ústí tří jam a povrchové </a:t>
            </a:r>
            <a:r>
              <a:rPr lang="cs-CZ" dirty="0" err="1" smtClean="0"/>
              <a:t>dobývky</a:t>
            </a:r>
            <a:r>
              <a:rPr lang="cs-CZ" dirty="0" smtClean="0"/>
              <a:t> na křemenné žíle se zlatem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ražení jam snad již před 13. stoletím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ražba ve skále pomocí ohně a následného ochlazení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Důlní díla Marie Pomocná I.II.III.IV</a:t>
            </a:r>
            <a:endParaRPr lang="cs-CZ" dirty="0"/>
          </a:p>
        </p:txBody>
      </p:sp>
      <p:pic>
        <p:nvPicPr>
          <p:cNvPr id="3" name="Obrázek 2" descr="HNS33, Marie Pom. I.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86116" y="1285860"/>
            <a:ext cx="5524539" cy="4143404"/>
          </a:xfrm>
          <a:prstGeom prst="rect">
            <a:avLst/>
          </a:prstGeom>
        </p:spPr>
      </p:pic>
      <p:pic>
        <p:nvPicPr>
          <p:cNvPr id="4" name="Obrázek 3" descr="HNS28, Marie Pom. III.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3643314"/>
            <a:ext cx="3810026" cy="28575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kanály, nádrže - </a:t>
            </a:r>
            <a:r>
              <a:rPr lang="cs-CZ" dirty="0" err="1" smtClean="0"/>
              <a:t>tajchy</a:t>
            </a:r>
            <a:endParaRPr lang="cs-CZ" dirty="0"/>
          </a:p>
        </p:txBody>
      </p:sp>
      <p:pic>
        <p:nvPicPr>
          <p:cNvPr id="4" name="Obrázek 3" descr="HNS20, Marie Pom. IV.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282" y="1428736"/>
            <a:ext cx="5143536" cy="3857652"/>
          </a:xfrm>
          <a:prstGeom prst="rect">
            <a:avLst/>
          </a:prstGeom>
        </p:spPr>
      </p:pic>
      <p:pic>
        <p:nvPicPr>
          <p:cNvPr id="8" name="Obrázek 7" descr="tezba dva 001.jpg"/>
          <p:cNvPicPr>
            <a:picLocks noChangeAspect="1"/>
          </p:cNvPicPr>
          <p:nvPr/>
        </p:nvPicPr>
        <p:blipFill>
          <a:blip r:embed="rId3" cstate="print"/>
          <a:srcRect l="992" b="1054"/>
          <a:stretch>
            <a:fillRect/>
          </a:stretch>
        </p:blipFill>
        <p:spPr>
          <a:xfrm>
            <a:off x="5606146" y="4000504"/>
            <a:ext cx="3395010" cy="2395506"/>
          </a:xfrm>
          <a:prstGeom prst="rect">
            <a:avLst/>
          </a:prstGeom>
        </p:spPr>
      </p:pic>
      <p:pic>
        <p:nvPicPr>
          <p:cNvPr id="5" name="Obrázek 4" descr="HNS22, Marie Pom. IV.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2066" y="1285860"/>
            <a:ext cx="4071934" cy="305395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143636" y="6500834"/>
            <a:ext cx="27146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Zdroj: Večeřová, Večeřa 2002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00166" y="6286520"/>
            <a:ext cx="3929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Využití vody při těžbě a zpracování rud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282" y="5286388"/>
            <a:ext cx="50006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na kanály mnohdy navazují vodní nádrže – </a:t>
            </a:r>
            <a:r>
              <a:rPr lang="cs-CZ" dirty="0" err="1" smtClean="0"/>
              <a:t>tajchy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zadržovaná voda sloužila pro zásobování strojů v dolech a úpravnách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zastavení – Výrův kámen</a:t>
            </a:r>
            <a:endParaRPr lang="cs-CZ" dirty="0"/>
          </a:p>
        </p:txBody>
      </p:sp>
      <p:pic>
        <p:nvPicPr>
          <p:cNvPr id="3" name="Obrázek 2" descr="HNS38, Výrův káme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1214422"/>
            <a:ext cx="6286512" cy="4714884"/>
          </a:xfrm>
          <a:prstGeom prst="rect">
            <a:avLst/>
          </a:prstGeom>
        </p:spPr>
      </p:pic>
      <p:pic>
        <p:nvPicPr>
          <p:cNvPr id="4" name="Obrázek 3" descr="HNS44, Výrův kámen.JPG"/>
          <p:cNvPicPr>
            <a:picLocks noChangeAspect="1"/>
          </p:cNvPicPr>
          <p:nvPr/>
        </p:nvPicPr>
        <p:blipFill>
          <a:blip r:embed="rId3" cstate="print"/>
          <a:srcRect l="9035"/>
          <a:stretch>
            <a:fillRect/>
          </a:stretch>
        </p:blipFill>
        <p:spPr>
          <a:xfrm>
            <a:off x="5929323" y="1428736"/>
            <a:ext cx="2772554" cy="2286016"/>
          </a:xfrm>
          <a:prstGeom prst="rect">
            <a:avLst/>
          </a:prstGeom>
        </p:spPr>
      </p:pic>
      <p:pic>
        <p:nvPicPr>
          <p:cNvPr id="5" name="Obrázek 4" descr="HNS43, Výrův káme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86445" y="4286256"/>
            <a:ext cx="3071802" cy="23038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00034" y="6072206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Krátké pokusné štoly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</a:t>
            </a:r>
            <a:r>
              <a:rPr lang="cs-CZ" smtClean="0"/>
              <a:t>zastavení </a:t>
            </a:r>
            <a:r>
              <a:rPr lang="cs-CZ" dirty="0" smtClean="0"/>
              <a:t>- </a:t>
            </a:r>
            <a:r>
              <a:rPr lang="cs-CZ" dirty="0" err="1" smtClean="0"/>
              <a:t>Edelštejn</a:t>
            </a:r>
            <a:endParaRPr lang="cs-CZ" dirty="0"/>
          </a:p>
        </p:txBody>
      </p:sp>
      <p:pic>
        <p:nvPicPr>
          <p:cNvPr id="5" name="Obrázek 4" descr="HNS48, Edelštej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4810" y="2786058"/>
            <a:ext cx="4762534" cy="3571900"/>
          </a:xfrm>
          <a:prstGeom prst="rect">
            <a:avLst/>
          </a:prstGeom>
        </p:spPr>
      </p:pic>
      <p:pic>
        <p:nvPicPr>
          <p:cNvPr id="4" name="Obrázek 3" descr="HNS50, Edelštej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4282" y="1357298"/>
            <a:ext cx="4286248" cy="321468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14282" y="4786322"/>
            <a:ext cx="364333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hrad </a:t>
            </a:r>
            <a:r>
              <a:rPr lang="cs-CZ" dirty="0" err="1" smtClean="0"/>
              <a:t>Edelštejn</a:t>
            </a:r>
            <a:r>
              <a:rPr lang="cs-CZ" dirty="0" smtClean="0"/>
              <a:t> sloužil k ochraně zlatonosných dolů (</a:t>
            </a:r>
            <a:r>
              <a:rPr lang="cs-CZ" dirty="0" err="1" smtClean="0"/>
              <a:t>edelštejn</a:t>
            </a:r>
            <a:r>
              <a:rPr lang="cs-CZ" dirty="0" smtClean="0"/>
              <a:t> = drahý kámen) a na ochranu obchodní cesty z Vratislavi do Bruntál založen asi</a:t>
            </a:r>
          </a:p>
          <a:p>
            <a:r>
              <a:rPr lang="cs-CZ" dirty="0" smtClean="0"/>
              <a:t>v 2. </a:t>
            </a:r>
            <a:r>
              <a:rPr lang="cs-CZ" dirty="0" err="1" smtClean="0"/>
              <a:t>pol</a:t>
            </a:r>
            <a:r>
              <a:rPr lang="cs-CZ" dirty="0" smtClean="0"/>
              <a:t>. 13. století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zastavení - Rýžoviště</a:t>
            </a:r>
            <a:endParaRPr lang="cs-CZ" dirty="0"/>
          </a:p>
        </p:txBody>
      </p:sp>
      <p:pic>
        <p:nvPicPr>
          <p:cNvPr id="5" name="Obrázek 4" descr="HNS59, Rýžoviště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1285861"/>
            <a:ext cx="5048285" cy="3786214"/>
          </a:xfrm>
          <a:prstGeom prst="rect">
            <a:avLst/>
          </a:prstGeom>
        </p:spPr>
      </p:pic>
      <p:pic>
        <p:nvPicPr>
          <p:cNvPr id="6" name="Obrázek 5" descr="HNS62, hluboký zářez u Rýžoviště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1714488"/>
            <a:ext cx="3929058" cy="294679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215042" y="4786322"/>
            <a:ext cx="2928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Hluboký zářez u rýžoviště</a:t>
            </a:r>
            <a:endParaRPr lang="cs-CZ" dirty="0"/>
          </a:p>
        </p:txBody>
      </p:sp>
      <p:pic>
        <p:nvPicPr>
          <p:cNvPr id="8" name="Obrázek 7" descr="200px-Gold_Pa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4744" y="4786322"/>
            <a:ext cx="2341570" cy="175617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071515" y="5896169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commons.wikimedia.org/wiki/File:Gold_Pan.jpg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5214950"/>
            <a:ext cx="3143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rýžování pomocí rýžovacích pánví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pro těžbu se využívaly splavy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jílování, zbytky kanálů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zastavení – Měkké doly</a:t>
            </a:r>
            <a:endParaRPr lang="cs-CZ" dirty="0"/>
          </a:p>
        </p:txBody>
      </p:sp>
      <p:pic>
        <p:nvPicPr>
          <p:cNvPr id="3" name="Obrázek 2" descr="HNS54, Měkké dol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5" y="1214422"/>
            <a:ext cx="5286413" cy="3964810"/>
          </a:xfrm>
          <a:prstGeom prst="rect">
            <a:avLst/>
          </a:prstGeom>
        </p:spPr>
      </p:pic>
      <p:pic>
        <p:nvPicPr>
          <p:cNvPr id="4" name="Obrázek 3" descr="HNS55, Měkké dol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2066" y="3571876"/>
            <a:ext cx="3857620" cy="289321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28596" y="5357826"/>
            <a:ext cx="43577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hloubka šachtic většinou do 10 metrů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pozůstatkem jsou zavalená ústí šachet (pinky) a k nim přiléhající haldy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Měkké doly – zastřešení šachtic</a:t>
            </a:r>
            <a:endParaRPr lang="cs-CZ" dirty="0"/>
          </a:p>
        </p:txBody>
      </p:sp>
      <p:pic>
        <p:nvPicPr>
          <p:cNvPr id="3" name="Obrázek 2" descr="HNS52, Měkké doly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82" y="1214422"/>
            <a:ext cx="4357718" cy="2932908"/>
          </a:xfrm>
          <a:prstGeom prst="rect">
            <a:avLst/>
          </a:prstGeom>
        </p:spPr>
      </p:pic>
      <p:pic>
        <p:nvPicPr>
          <p:cNvPr id="4" name="Obrázek 3" descr="HNS52, Měkké doly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3505" y="1285861"/>
            <a:ext cx="3301546" cy="2286015"/>
          </a:xfrm>
          <a:prstGeom prst="rect">
            <a:avLst/>
          </a:prstGeom>
        </p:spPr>
      </p:pic>
      <p:pic>
        <p:nvPicPr>
          <p:cNvPr id="5" name="Obrázek 4" descr="HNS53, Měkké doly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42" y="3714752"/>
            <a:ext cx="3265802" cy="2643206"/>
          </a:xfrm>
          <a:prstGeom prst="rect">
            <a:avLst/>
          </a:prstGeom>
        </p:spPr>
      </p:pic>
      <p:pic>
        <p:nvPicPr>
          <p:cNvPr id="6" name="Obrázek 5" descr="čistec lesní 2.JPG"/>
          <p:cNvPicPr>
            <a:picLocks noChangeAspect="1"/>
          </p:cNvPicPr>
          <p:nvPr/>
        </p:nvPicPr>
        <p:blipFill>
          <a:blip r:embed="rId5" cstate="print"/>
          <a:srcRect l="24980" r="5492"/>
          <a:stretch>
            <a:fillRect/>
          </a:stretch>
        </p:blipFill>
        <p:spPr>
          <a:xfrm>
            <a:off x="285720" y="4357694"/>
            <a:ext cx="2135710" cy="2303852"/>
          </a:xfrm>
          <a:prstGeom prst="rect">
            <a:avLst/>
          </a:prstGeom>
        </p:spPr>
      </p:pic>
      <p:pic>
        <p:nvPicPr>
          <p:cNvPr id="7" name="Obrázek 6" descr="čistec lesní 4.JPG"/>
          <p:cNvPicPr>
            <a:picLocks noChangeAspect="1"/>
          </p:cNvPicPr>
          <p:nvPr/>
        </p:nvPicPr>
        <p:blipFill>
          <a:blip r:embed="rId6" cstate="print"/>
          <a:srcRect l="18071" r="12579"/>
          <a:stretch>
            <a:fillRect/>
          </a:stretch>
        </p:blipFill>
        <p:spPr>
          <a:xfrm>
            <a:off x="2643174" y="4286256"/>
            <a:ext cx="1832983" cy="198238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643174" y="6286520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Čistec lesní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15074" y="6357958"/>
            <a:ext cx="22860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Zdroj: Informační tabule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Zlatorudné mlýny – hornický skanzen</a:t>
            </a:r>
            <a:endParaRPr lang="cs-CZ" dirty="0"/>
          </a:p>
        </p:txBody>
      </p:sp>
      <p:pic>
        <p:nvPicPr>
          <p:cNvPr id="3" name="Obrázek 2" descr="Zlatorudné mlýny 9.JPG"/>
          <p:cNvPicPr>
            <a:picLocks noChangeAspect="1"/>
          </p:cNvPicPr>
          <p:nvPr/>
        </p:nvPicPr>
        <p:blipFill>
          <a:blip r:embed="rId2" cstate="print"/>
          <a:srcRect t="4016" b="10157"/>
          <a:stretch>
            <a:fillRect/>
          </a:stretch>
        </p:blipFill>
        <p:spPr>
          <a:xfrm>
            <a:off x="357158" y="1428736"/>
            <a:ext cx="5143504" cy="3310875"/>
          </a:xfrm>
          <a:prstGeom prst="rect">
            <a:avLst/>
          </a:prstGeom>
        </p:spPr>
      </p:pic>
      <p:pic>
        <p:nvPicPr>
          <p:cNvPr id="4" name="Obrázek 3" descr="Zlatorudné mlýny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1285860"/>
            <a:ext cx="3929058" cy="2946794"/>
          </a:xfrm>
          <a:prstGeom prst="rect">
            <a:avLst/>
          </a:prstGeom>
        </p:spPr>
      </p:pic>
      <p:pic>
        <p:nvPicPr>
          <p:cNvPr id="5" name="Obrázek 4" descr="Zlatorudné mlýny 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72132" y="4357694"/>
            <a:ext cx="3143272" cy="235745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57158" y="5072074"/>
            <a:ext cx="45005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repliky středověkých hornických mlýnů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sloužily k drcení horniny obsahující zlato a to se pak rýžovalo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Zlatorudné mlýny – vodní kanály</a:t>
            </a:r>
            <a:endParaRPr lang="cs-CZ" dirty="0"/>
          </a:p>
        </p:txBody>
      </p:sp>
      <p:pic>
        <p:nvPicPr>
          <p:cNvPr id="3" name="Obrázek 2" descr="Zlatorudné mlýny 6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85720" y="1643050"/>
            <a:ext cx="5000628" cy="3750494"/>
          </a:xfrm>
          <a:prstGeom prst="rect">
            <a:avLst/>
          </a:prstGeom>
        </p:spPr>
      </p:pic>
      <p:pic>
        <p:nvPicPr>
          <p:cNvPr id="4" name="Obrázek 3" descr="Zlatorudné mlýny 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2066" y="1428736"/>
            <a:ext cx="3571868" cy="2678901"/>
          </a:xfrm>
          <a:prstGeom prst="rect">
            <a:avLst/>
          </a:prstGeom>
        </p:spPr>
      </p:pic>
      <p:pic>
        <p:nvPicPr>
          <p:cNvPr id="5" name="Obrázek 4" descr="Zlatorudné mlýny 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29256" y="4214818"/>
            <a:ext cx="3214710" cy="241103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14282" y="5500702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vodní kanály jsou původní</a:t>
            </a:r>
            <a:endParaRPr lang="cs-CZ" dirty="0"/>
          </a:p>
        </p:txBody>
      </p:sp>
      <p:pic>
        <p:nvPicPr>
          <p:cNvPr id="7" name="Obrázek 6" descr="Zlatorudné mlýny, potok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928926" y="5072074"/>
            <a:ext cx="2095514" cy="15716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nakonec technická zajímavost: voda, která </a:t>
            </a:r>
            <a:r>
              <a:rPr lang="cs-CZ" b="1" dirty="0" smtClean="0">
                <a:solidFill>
                  <a:srgbClr val="FF0000"/>
                </a:solidFill>
              </a:rPr>
              <a:t>TAJENKA </a:t>
            </a:r>
            <a:r>
              <a:rPr lang="cs-CZ" b="1" dirty="0" smtClean="0"/>
              <a:t>- doplňovačka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71604" y="1500174"/>
          <a:ext cx="6215104" cy="4929221"/>
        </p:xfrm>
        <a:graphic>
          <a:graphicData uri="http://schemas.openxmlformats.org/drawingml/2006/table">
            <a:tbl>
              <a:tblPr/>
              <a:tblGrid>
                <a:gridCol w="443936"/>
                <a:gridCol w="443936"/>
                <a:gridCol w="443936"/>
                <a:gridCol w="443936"/>
                <a:gridCol w="443936"/>
                <a:gridCol w="443936"/>
                <a:gridCol w="443936"/>
                <a:gridCol w="443936"/>
                <a:gridCol w="443936"/>
                <a:gridCol w="443936"/>
                <a:gridCol w="443936"/>
                <a:gridCol w="443936"/>
                <a:gridCol w="443936"/>
                <a:gridCol w="443936"/>
              </a:tblGrid>
              <a:tr h="448111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111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81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8111">
                <a:tc rowSpan="6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6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8111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8111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8111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8111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8111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811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811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928662" y="150017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8662" y="192880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8662" y="242886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62" y="292893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335756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5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378619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7" action="ppaction://hlinksldjump"/>
              </a:rPr>
              <a:t>6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28662" y="421481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7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28662" y="464344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9" action="ppaction://hlinksldjump"/>
              </a:rPr>
              <a:t>8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28662" y="507207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0" action="ppaction://hlinksldjump"/>
              </a:rPr>
              <a:t>9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8662" y="557214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1" action="ppaction://hlinksldjump"/>
              </a:rPr>
              <a:t>10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28662" y="607220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2" action="ppaction://hlinksldjump"/>
              </a:rPr>
              <a:t>11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15206" y="1857364"/>
            <a:ext cx="142876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3" action="ppaction://hlinksldjump"/>
              </a:rPr>
              <a:t>ROZLUŠTĚNÍ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736"/>
            <a:ext cx="8229600" cy="1143000"/>
          </a:xfrm>
        </p:spPr>
        <p:txBody>
          <a:bodyPr/>
          <a:lstStyle/>
          <a:p>
            <a:r>
              <a:rPr lang="cs-CZ" dirty="0" smtClean="0"/>
              <a:t>1. Nerost, lze do něj rýpat nehtem.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286644" y="6215082"/>
            <a:ext cx="64294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Jméno posledního </a:t>
            </a:r>
            <a:r>
              <a:rPr lang="cs-CZ" dirty="0" err="1" smtClean="0"/>
              <a:t>zlatohorského</a:t>
            </a:r>
            <a:r>
              <a:rPr lang="cs-CZ" dirty="0" smtClean="0"/>
              <a:t> zlatokopa.</a:t>
            </a:r>
            <a:endParaRPr lang="cs-CZ" dirty="0"/>
          </a:p>
        </p:txBody>
      </p:sp>
      <p:pic>
        <p:nvPicPr>
          <p:cNvPr id="3" name="Obrázek 2" descr="henrry 001.jpg"/>
          <p:cNvPicPr>
            <a:picLocks noChangeAspect="1"/>
          </p:cNvPicPr>
          <p:nvPr/>
        </p:nvPicPr>
        <p:blipFill>
          <a:blip r:embed="rId2"/>
          <a:srcRect b="5707"/>
          <a:stretch>
            <a:fillRect/>
          </a:stretch>
        </p:blipFill>
        <p:spPr>
          <a:xfrm>
            <a:off x="1785918" y="1500174"/>
            <a:ext cx="4883536" cy="509491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58016" y="5429264"/>
            <a:ext cx="18573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Zdroj: </a:t>
            </a:r>
            <a:r>
              <a:rPr lang="cs-CZ" sz="1400" dirty="0" err="1" smtClean="0"/>
              <a:t>Joanidis</a:t>
            </a:r>
            <a:r>
              <a:rPr lang="cs-CZ" sz="1400" dirty="0" smtClean="0"/>
              <a:t> 2000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15272" y="6143644"/>
            <a:ext cx="64294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3. Název krystalové soustavy; křemen, kalcit, dolomit.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86710" y="6215082"/>
            <a:ext cx="64294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 Zlato se nachází v žílách ………, z nich se uvolňuje zvětráváním</a:t>
            </a:r>
            <a:endParaRPr lang="cs-CZ" dirty="0"/>
          </a:p>
        </p:txBody>
      </p:sp>
      <p:pic>
        <p:nvPicPr>
          <p:cNvPr id="3" name="Obrázek 2" descr="Zlatorudné mlýny, jako štol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1857364"/>
            <a:ext cx="4429124" cy="3321843"/>
          </a:xfrm>
          <a:prstGeom prst="rect">
            <a:avLst/>
          </a:prstGeom>
        </p:spPr>
      </p:pic>
      <p:pic>
        <p:nvPicPr>
          <p:cNvPr id="4" name="Obrázek 3" descr="Zlatorudné mlýny, poto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4876" y="3571876"/>
            <a:ext cx="3929090" cy="294681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42910" y="6215082"/>
            <a:ext cx="64294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214422"/>
            <a:ext cx="8229600" cy="17970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5. Dva velké valouny zlata nalezené v Zlatých Horách byly předány do sbírek císaře ………II. (16. století).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72396" y="6215082"/>
            <a:ext cx="64294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6. Nerost, podle </a:t>
            </a:r>
            <a:r>
              <a:rPr lang="cs-CZ" dirty="0" err="1" smtClean="0"/>
              <a:t>Mohsovy</a:t>
            </a:r>
            <a:r>
              <a:rPr lang="cs-CZ" dirty="0" smtClean="0"/>
              <a:t> stupnice tvrdosti 9.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43834" y="6215082"/>
            <a:ext cx="71438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35729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7. Grafit a diamant jsou dvě formy téhož prvku.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86710" y="6286520"/>
            <a:ext cx="64294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35729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8. Příjmení důlního odborníka, autora knih o hornictví a hutnictví., 16. století.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72396" y="6215082"/>
            <a:ext cx="64294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9. Název propadliny po zasypání ústí jámy, z německého jazyka.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72396" y="6286520"/>
            <a:ext cx="64294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35729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10. Nerost, podle </a:t>
            </a:r>
            <a:r>
              <a:rPr lang="cs-CZ" dirty="0" err="1" smtClean="0"/>
              <a:t>Mohsovy</a:t>
            </a:r>
            <a:r>
              <a:rPr lang="cs-CZ" dirty="0" smtClean="0"/>
              <a:t> stupnice tvrdosti 3.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43834" y="6286520"/>
            <a:ext cx="64294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5716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11. Hrad u Zlatých Hor, sloužil</a:t>
            </a:r>
            <a:br>
              <a:rPr lang="cs-CZ" dirty="0" smtClean="0"/>
            </a:br>
            <a:r>
              <a:rPr lang="cs-CZ" dirty="0" smtClean="0"/>
              <a:t>k ochraně zlatonosných dolů</a:t>
            </a:r>
            <a:br>
              <a:rPr lang="cs-CZ" dirty="0" smtClean="0"/>
            </a:br>
            <a:r>
              <a:rPr lang="cs-CZ" dirty="0" smtClean="0"/>
              <a:t>a obchodní cesty.</a:t>
            </a:r>
            <a:endParaRPr lang="cs-CZ" dirty="0"/>
          </a:p>
        </p:txBody>
      </p:sp>
      <p:pic>
        <p:nvPicPr>
          <p:cNvPr id="3" name="Obrázek 2" descr="HNS47, Edelštej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2571744"/>
            <a:ext cx="4643438" cy="3482579"/>
          </a:xfrm>
          <a:prstGeom prst="rect">
            <a:avLst/>
          </a:prstGeom>
        </p:spPr>
      </p:pic>
      <p:pic>
        <p:nvPicPr>
          <p:cNvPr id="4" name="Obrázek 3" descr="HNS50, Edelštej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3214686"/>
            <a:ext cx="4214810" cy="31611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14348" y="6286520"/>
            <a:ext cx="64294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Rozluštění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28596" y="1357298"/>
          <a:ext cx="6072234" cy="4357716"/>
        </p:xfrm>
        <a:graphic>
          <a:graphicData uri="http://schemas.openxmlformats.org/drawingml/2006/table">
            <a:tbl>
              <a:tblPr/>
              <a:tblGrid>
                <a:gridCol w="433731"/>
                <a:gridCol w="433731"/>
                <a:gridCol w="433731"/>
                <a:gridCol w="433731"/>
                <a:gridCol w="433731"/>
                <a:gridCol w="433731"/>
                <a:gridCol w="433731"/>
                <a:gridCol w="433731"/>
                <a:gridCol w="433731"/>
                <a:gridCol w="433731"/>
                <a:gridCol w="433731"/>
                <a:gridCol w="433731"/>
                <a:gridCol w="433731"/>
                <a:gridCol w="433731"/>
              </a:tblGrid>
              <a:tr h="396156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156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1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156">
                <a:tc rowSpan="6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6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156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156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156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156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156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15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15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285852" y="5929330"/>
            <a:ext cx="4214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TAJENKA</a:t>
            </a:r>
            <a:r>
              <a:rPr lang="cs-CZ" sz="2400" dirty="0" smtClean="0"/>
              <a:t>:  </a:t>
            </a:r>
            <a:r>
              <a:rPr lang="cs-CZ" sz="2400" b="1" dirty="0" smtClean="0"/>
              <a:t>TEČE DO KOPCE</a:t>
            </a:r>
            <a:endParaRPr lang="cs-CZ" sz="2400" b="1" dirty="0"/>
          </a:p>
        </p:txBody>
      </p:sp>
      <p:pic>
        <p:nvPicPr>
          <p:cNvPr id="5" name="Obrázek 4" descr="Voda teče do kopce 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57884" y="1857364"/>
            <a:ext cx="3048021" cy="22860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voda teče do kopce.</a:t>
            </a:r>
            <a:endParaRPr lang="cs-CZ" dirty="0"/>
          </a:p>
        </p:txBody>
      </p:sp>
      <p:pic>
        <p:nvPicPr>
          <p:cNvPr id="3" name="Obrázek 2" descr="Voda teče do kopce 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1285860"/>
            <a:ext cx="4357718" cy="3268289"/>
          </a:xfrm>
          <a:prstGeom prst="rect">
            <a:avLst/>
          </a:prstGeom>
        </p:spPr>
      </p:pic>
      <p:pic>
        <p:nvPicPr>
          <p:cNvPr id="4" name="Obrázek 3" descr="Voda teče do kopce 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00562" y="3286124"/>
            <a:ext cx="4357686" cy="326826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57158" y="4643446"/>
            <a:ext cx="40005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Staří mistři se snažili převést vody říčky </a:t>
            </a:r>
            <a:r>
              <a:rPr lang="cs-CZ" dirty="0" err="1" smtClean="0"/>
              <a:t>Olešnice</a:t>
            </a:r>
            <a:r>
              <a:rPr lang="cs-CZ" dirty="0" smtClean="0"/>
              <a:t> do povodí Zlatého potoka přes kopec pomocí tohoto kanálu. A to vše dávní geometři vytyčovali bez vrstevnicových map a nivelačních přístrojů. Jak to prováděli? Na to nedává odpověď ani dobová literatura. </a:t>
            </a:r>
            <a:endParaRPr lang="cs-CZ" dirty="0"/>
          </a:p>
        </p:txBody>
      </p:sp>
      <p:pic>
        <p:nvPicPr>
          <p:cNvPr id="7" name="Obrázek 6" descr="Voda teče do kopce 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14942" y="1285860"/>
            <a:ext cx="3214678" cy="24110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714356"/>
            <a:ext cx="75724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/>
              <a:t>Použitá a doporučená literatura, odkazy na elektronické zdroje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2285992"/>
            <a:ext cx="7929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Joanidis</a:t>
            </a:r>
            <a:r>
              <a:rPr lang="cs-CZ" dirty="0" smtClean="0"/>
              <a:t> S.: </a:t>
            </a:r>
            <a:r>
              <a:rPr lang="cs-CZ" dirty="0" err="1" smtClean="0"/>
              <a:t>Rejvíz</a:t>
            </a:r>
            <a:r>
              <a:rPr lang="cs-CZ" dirty="0" smtClean="0"/>
              <a:t> a báje z okolí. </a:t>
            </a:r>
            <a:r>
              <a:rPr lang="cs-CZ" dirty="0" err="1" smtClean="0"/>
              <a:t>Vyd</a:t>
            </a:r>
            <a:r>
              <a:rPr lang="cs-CZ" dirty="0" smtClean="0"/>
              <a:t>. 2. </a:t>
            </a:r>
            <a:r>
              <a:rPr lang="cs-CZ" dirty="0" err="1" smtClean="0"/>
              <a:t>Sotiris</a:t>
            </a:r>
            <a:r>
              <a:rPr lang="cs-CZ" dirty="0" smtClean="0"/>
              <a:t> JOANIDIS – RULA, 2000. ISBN 80-902929-0-9.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2928934"/>
            <a:ext cx="7929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Večeřová V., Večeřa J.: Jesenické zlaté stezky. </a:t>
            </a:r>
            <a:r>
              <a:rPr lang="cs-CZ" dirty="0" err="1" smtClean="0"/>
              <a:t>Vyd</a:t>
            </a:r>
            <a:r>
              <a:rPr lang="cs-CZ" dirty="0" smtClean="0"/>
              <a:t>. 2. Jeseník: </a:t>
            </a:r>
            <a:r>
              <a:rPr lang="cs-CZ" dirty="0" err="1" smtClean="0"/>
              <a:t>Viera</a:t>
            </a:r>
            <a:r>
              <a:rPr lang="cs-CZ" dirty="0" smtClean="0"/>
              <a:t> Večeřová – cestovní agentura a vydavatelství PINKA, 2002. ISBN 80-903141-0-4.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3643314"/>
            <a:ext cx="79296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Večeřa J., Večeřová V. (2000): Hornická naučná stezka (HNS) ve </a:t>
            </a:r>
            <a:r>
              <a:rPr lang="cs-CZ" dirty="0" err="1" smtClean="0"/>
              <a:t>zlatohorském</a:t>
            </a:r>
            <a:r>
              <a:rPr lang="cs-CZ" dirty="0" smtClean="0"/>
              <a:t> rudním revíru. TERRA (Sborník Montanisticko-geologického nadačního fondu), 6. ročník/2000. </a:t>
            </a:r>
            <a:r>
              <a:rPr lang="cs-CZ" dirty="0" err="1" smtClean="0"/>
              <a:t>Vyd</a:t>
            </a:r>
            <a:r>
              <a:rPr lang="cs-CZ" dirty="0" smtClean="0"/>
              <a:t>. Montanisticko-geologický nadační fond. ISSN 1212-9747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4643446"/>
            <a:ext cx="6357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Informační tabule na naučných stezkách.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348" y="5000636"/>
            <a:ext cx="57298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commons.wikimedia.org/wiki/File:Gold_Pan.jpg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14348" y="5429264"/>
            <a:ext cx="58578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bruntalsky.denik.cz/zpravy_region/zlatokove-miri-do-jeseniku-budou-hledat-drahy-kov.html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14348" y="6167928"/>
            <a:ext cx="52359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geologie.vsb.cz/loziska/loziska/rudy/zlato.html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1095</Words>
  <Application>Microsoft Office PowerPoint</Application>
  <PresentationFormat>Předvádění na obrazovce (4:3)</PresentationFormat>
  <Paragraphs>232</Paragraphs>
  <Slides>36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40" baseType="lpstr">
      <vt:lpstr>Arial</vt:lpstr>
      <vt:lpstr>Calibri</vt:lpstr>
      <vt:lpstr>Times New Roman</vt:lpstr>
      <vt:lpstr>Motiv sady Office</vt:lpstr>
      <vt:lpstr>Prezentace aplikace PowerPoint</vt:lpstr>
      <vt:lpstr>Zlatohorská Hornická naučná stezka rudním revírem</vt:lpstr>
      <vt:lpstr>Zlato - Au</vt:lpstr>
      <vt:lpstr>Soutěže v rýžování zlata – Zlaté Hory, Údolí ztracených štol</vt:lpstr>
      <vt:lpstr>Začátky dolování ve Zlatých Horách</vt:lpstr>
      <vt:lpstr>Hornická naučná stezka – 1. zastavení</vt:lpstr>
      <vt:lpstr>2. zastavení - Jíloviště</vt:lpstr>
      <vt:lpstr>Jíloviště</vt:lpstr>
      <vt:lpstr>Jíloviště</vt:lpstr>
      <vt:lpstr>3. zastavení – Měděná štola</vt:lpstr>
      <vt:lpstr>4. Zastavení – Křížová cesta, kostel Panny Marie Pomocné</vt:lpstr>
      <vt:lpstr>5. zastavení – Důlní díla Marie Pomocná I,II,III,IV</vt:lpstr>
      <vt:lpstr>Důlní díla Marie Pomocná I.II.III.IV</vt:lpstr>
      <vt:lpstr>Vodní kanály, nádrže - tajchy</vt:lpstr>
      <vt:lpstr>6. zastavení – Výrův kámen</vt:lpstr>
      <vt:lpstr>7. zastavení - Edelštejn</vt:lpstr>
      <vt:lpstr>8. zastavení - Rýžoviště</vt:lpstr>
      <vt:lpstr>9. zastavení – Měkké doly</vt:lpstr>
      <vt:lpstr>Měkké doly – zastřešení šachtic</vt:lpstr>
      <vt:lpstr>Zlatorudné mlýny – hornický skanzen</vt:lpstr>
      <vt:lpstr>Zlatorudné mlýny – vodní kanály</vt:lpstr>
      <vt:lpstr>A nakonec technická zajímavost: voda, která TAJENKA - doplňovačka</vt:lpstr>
      <vt:lpstr>1. Nerost, lze do něj rýpat nehtem.</vt:lpstr>
      <vt:lpstr>2. Jméno posledního zlatohorského zlatokopa.</vt:lpstr>
      <vt:lpstr>3. Název krystalové soustavy; křemen, kalcit, dolomit.</vt:lpstr>
      <vt:lpstr>4. Zlato se nachází v žílách ………, z nich se uvolňuje zvětráváním</vt:lpstr>
      <vt:lpstr>5. Dva velké valouny zlata nalezené v Zlatých Horách byly předány do sbírek císaře ………II. (16. století).</vt:lpstr>
      <vt:lpstr>6. Nerost, podle Mohsovy stupnice tvrdosti 9.</vt:lpstr>
      <vt:lpstr>7. Grafit a diamant jsou dvě formy téhož prvku.</vt:lpstr>
      <vt:lpstr>8. Příjmení důlního odborníka, autora knih o hornictví a hutnictví., 16. století.</vt:lpstr>
      <vt:lpstr>9. Název propadliny po zasypání ústí jámy, z německého jazyka.</vt:lpstr>
      <vt:lpstr>10. Nerost, podle Mohsovy stupnice tvrdosti 3.</vt:lpstr>
      <vt:lpstr>11. Hrad u Zlatých Hor, sloužil k ochraně zlatonosných dolů a obchodní cesty.</vt:lpstr>
      <vt:lpstr>Rozluštění</vt:lpstr>
      <vt:lpstr>Kde voda teče do kopce.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Fismol Tomáš</cp:lastModifiedBy>
  <cp:revision>43</cp:revision>
  <dcterms:created xsi:type="dcterms:W3CDTF">2014-01-03T15:57:10Z</dcterms:created>
  <dcterms:modified xsi:type="dcterms:W3CDTF">2014-06-20T12:13:58Z</dcterms:modified>
</cp:coreProperties>
</file>