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62" r:id="rId26"/>
    <p:sldId id="275" r:id="rId27"/>
    <p:sldId id="285" r:id="rId28"/>
    <p:sldId id="286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E4138-B4B8-48F6-8445-2565A2F9E0CC}" type="datetimeFigureOut">
              <a:rPr lang="cs-CZ" smtClean="0"/>
              <a:pPr/>
              <a:t>20.6.2014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CF241-9FA8-4684-A550-E89BBF9B4E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5" Type="http://schemas.openxmlformats.org/officeDocument/2006/relationships/slide" Target="slide8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slide" Target="slide4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5" Type="http://schemas.openxmlformats.org/officeDocument/2006/relationships/slide" Target="slide4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slide" Target="slide17.xml"/><Relationship Id="rId7" Type="http://schemas.openxmlformats.org/officeDocument/2006/relationships/slide" Target="slide21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11" Type="http://schemas.openxmlformats.org/officeDocument/2006/relationships/slide" Target="slide25.xml"/><Relationship Id="rId5" Type="http://schemas.openxmlformats.org/officeDocument/2006/relationships/slide" Target="slide19.xml"/><Relationship Id="rId10" Type="http://schemas.openxmlformats.org/officeDocument/2006/relationships/slide" Target="slide24.xml"/><Relationship Id="rId4" Type="http://schemas.openxmlformats.org/officeDocument/2006/relationships/slide" Target="slide18.xml"/><Relationship Id="rId9" Type="http://schemas.openxmlformats.org/officeDocument/2006/relationships/slide" Target="slide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5" Type="http://schemas.openxmlformats.org/officeDocument/2006/relationships/slide" Target="slide15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/>
        </p:nvGraphicFramePr>
        <p:xfrm>
          <a:off x="665163" y="836613"/>
          <a:ext cx="7813675" cy="404812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Šmerala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25/2565, 728 04, Ostrava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Rostlinná pletiva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Petr Vondráček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Botanika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 geologie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ročník a kvinta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Květen 2014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Typy a stavba pletiv, opakování formou doplňovačky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Forma prezentace PowerPoint , fotografie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Rostlinná pletiva – stavba a typy, opakování</a:t>
            </a:r>
            <a:endParaRPr lang="cs-CZ" dirty="0"/>
          </a:p>
        </p:txBody>
      </p:sp>
      <p:pic>
        <p:nvPicPr>
          <p:cNvPr id="3" name="Obrázek 2" descr="trichomy, divizna4, 4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785926"/>
            <a:ext cx="4375578" cy="3500462"/>
          </a:xfrm>
          <a:prstGeom prst="rect">
            <a:avLst/>
          </a:prstGeom>
        </p:spPr>
      </p:pic>
      <p:pic>
        <p:nvPicPr>
          <p:cNvPr id="4" name="Obrázek 3" descr="trichomy trvalý2, hlošina, 100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3714752"/>
            <a:ext cx="3571900" cy="285752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500694" y="2071678"/>
            <a:ext cx="30003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Petr Vondráček</a:t>
            </a:r>
          </a:p>
          <a:p>
            <a:r>
              <a:rPr lang="cs-CZ" dirty="0" smtClean="0"/>
              <a:t>Matiční gymnázium Ostrava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501122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Vylušti doplňovačku. V tajence se ukrývá pěkné slovenské pojmenování této vzácné vstavačovité rostliny. Roste ve světlých lesích.</a:t>
            </a:r>
            <a:endParaRPr lang="cs-CZ" dirty="0"/>
          </a:p>
        </p:txBody>
      </p:sp>
      <p:pic>
        <p:nvPicPr>
          <p:cNvPr id="4" name="Obrázek 3" descr="střevičník pantoflíček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857496"/>
            <a:ext cx="4786314" cy="3589736"/>
          </a:xfrm>
          <a:prstGeom prst="rect">
            <a:avLst/>
          </a:prstGeom>
        </p:spPr>
      </p:pic>
      <p:pic>
        <p:nvPicPr>
          <p:cNvPr id="5" name="Obrázek 4" descr="střevičník pantoflíček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3571876"/>
            <a:ext cx="3643306" cy="2732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28662" y="1071546"/>
          <a:ext cx="7215243" cy="5286410"/>
        </p:xfrm>
        <a:graphic>
          <a:graphicData uri="http://schemas.openxmlformats.org/drawingml/2006/table">
            <a:tbl>
              <a:tblPr/>
              <a:tblGrid>
                <a:gridCol w="600492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</a:tblGrid>
              <a:tr h="52864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643042" y="285728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První část  doplňovačky </a:t>
            </a:r>
            <a:endParaRPr lang="cs-CZ" sz="3200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428596" y="1142984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1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596" y="1643050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596" y="2143116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2714620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596" y="3214686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6" action="ppaction://hlinksldjump"/>
              </a:rPr>
              <a:t>5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596" y="3786190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7" action="ppaction://hlinksldjump"/>
              </a:rPr>
              <a:t>6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8596" y="4357694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8" action="ppaction://hlinksldjump"/>
              </a:rPr>
              <a:t>7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8596" y="4857760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9" action="ppaction://hlinksldjump"/>
              </a:rPr>
              <a:t>8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596" y="5357826"/>
            <a:ext cx="2857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10" action="ppaction://hlinksldjump"/>
              </a:rPr>
              <a:t>9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596" y="5857892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11" action="ppaction://hlinksldjump"/>
              </a:rPr>
              <a:t>10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86446" y="6286520"/>
            <a:ext cx="314327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12" action="ppaction://hlinksldjump"/>
              </a:rPr>
              <a:t>Přejít k druhé části doplňovačky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Vyměšovací pletivo, obsahuje mléčně zbarvenou šťávu - latex</a:t>
            </a:r>
            <a:endParaRPr lang="cs-CZ" dirty="0"/>
          </a:p>
        </p:txBody>
      </p:sp>
      <p:pic>
        <p:nvPicPr>
          <p:cNvPr id="3" name="Obrázek 2" descr="mák vlčí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643051"/>
            <a:ext cx="4286279" cy="3214710"/>
          </a:xfrm>
          <a:prstGeom prst="rect">
            <a:avLst/>
          </a:prstGeom>
        </p:spPr>
      </p:pic>
      <p:pic>
        <p:nvPicPr>
          <p:cNvPr id="4" name="Obrázek 3" descr="mák vlčí4.JPG"/>
          <p:cNvPicPr>
            <a:picLocks noChangeAspect="1"/>
          </p:cNvPicPr>
          <p:nvPr/>
        </p:nvPicPr>
        <p:blipFill>
          <a:blip r:embed="rId3" cstate="print"/>
          <a:srcRect l="13819" t="3780" r="15591" b="8031"/>
          <a:stretch>
            <a:fillRect/>
          </a:stretch>
        </p:blipFill>
        <p:spPr>
          <a:xfrm>
            <a:off x="2571736" y="4643446"/>
            <a:ext cx="2017039" cy="1890020"/>
          </a:xfrm>
          <a:prstGeom prst="rect">
            <a:avLst/>
          </a:prstGeom>
        </p:spPr>
      </p:pic>
      <p:pic>
        <p:nvPicPr>
          <p:cNvPr id="6" name="Obrázek 5" descr="pryšec chvojka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500174"/>
            <a:ext cx="3333772" cy="2500330"/>
          </a:xfrm>
          <a:prstGeom prst="rect">
            <a:avLst/>
          </a:prstGeom>
        </p:spPr>
      </p:pic>
      <p:pic>
        <p:nvPicPr>
          <p:cNvPr id="7" name="Obrázek 6" descr="smetanka lékařská2.JPG"/>
          <p:cNvPicPr>
            <a:picLocks noChangeAspect="1"/>
          </p:cNvPicPr>
          <p:nvPr/>
        </p:nvPicPr>
        <p:blipFill>
          <a:blip r:embed="rId5" cstate="print"/>
          <a:srcRect l="7795" t="2598" r="12047" b="3071"/>
          <a:stretch>
            <a:fillRect/>
          </a:stretch>
        </p:blipFill>
        <p:spPr>
          <a:xfrm>
            <a:off x="5072066" y="4071942"/>
            <a:ext cx="2805700" cy="247647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8215338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6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Odborný název pro útvary pokožky</a:t>
            </a:r>
            <a:endParaRPr lang="cs-CZ" dirty="0"/>
          </a:p>
        </p:txBody>
      </p:sp>
      <p:pic>
        <p:nvPicPr>
          <p:cNvPr id="3" name="Obrázek 2" descr="trichomy, kopřiva, 40x.jpg"/>
          <p:cNvPicPr>
            <a:picLocks noChangeAspect="1"/>
          </p:cNvPicPr>
          <p:nvPr/>
        </p:nvPicPr>
        <p:blipFill>
          <a:blip r:embed="rId2" cstate="print"/>
          <a:srcRect t="12688" b="6921"/>
          <a:stretch>
            <a:fillRect/>
          </a:stretch>
        </p:blipFill>
        <p:spPr>
          <a:xfrm>
            <a:off x="714348" y="1500174"/>
            <a:ext cx="3901440" cy="2509122"/>
          </a:xfrm>
          <a:prstGeom prst="rect">
            <a:avLst/>
          </a:prstGeom>
        </p:spPr>
      </p:pic>
      <p:pic>
        <p:nvPicPr>
          <p:cNvPr id="6" name="Obrázek 5" descr="trichomy, svízel3, 100x.jpg"/>
          <p:cNvPicPr>
            <a:picLocks noChangeAspect="1"/>
          </p:cNvPicPr>
          <p:nvPr/>
        </p:nvPicPr>
        <p:blipFill>
          <a:blip r:embed="rId3" cstate="print"/>
          <a:srcRect l="9227" r="11073" b="9227"/>
          <a:stretch>
            <a:fillRect/>
          </a:stretch>
        </p:blipFill>
        <p:spPr>
          <a:xfrm>
            <a:off x="5286380" y="1357298"/>
            <a:ext cx="2864182" cy="2609738"/>
          </a:xfrm>
          <a:prstGeom prst="rect">
            <a:avLst/>
          </a:prstGeom>
        </p:spPr>
      </p:pic>
      <p:pic>
        <p:nvPicPr>
          <p:cNvPr id="7" name="Obrázek 6" descr="trichomy, pelargonie, 100x.jpg"/>
          <p:cNvPicPr>
            <a:picLocks noChangeAspect="1"/>
          </p:cNvPicPr>
          <p:nvPr/>
        </p:nvPicPr>
        <p:blipFill>
          <a:blip r:embed="rId4" cstate="print"/>
          <a:srcRect l="14764" r="24914"/>
          <a:stretch>
            <a:fillRect/>
          </a:stretch>
        </p:blipFill>
        <p:spPr>
          <a:xfrm>
            <a:off x="2071670" y="3643314"/>
            <a:ext cx="2210800" cy="2932186"/>
          </a:xfrm>
          <a:prstGeom prst="rect">
            <a:avLst/>
          </a:prstGeom>
        </p:spPr>
      </p:pic>
      <p:pic>
        <p:nvPicPr>
          <p:cNvPr id="8" name="Obrázek 7" descr="trichomy trvalý, hlošina, 100x.jpg"/>
          <p:cNvPicPr>
            <a:picLocks noChangeAspect="1"/>
          </p:cNvPicPr>
          <p:nvPr/>
        </p:nvPicPr>
        <p:blipFill>
          <a:blip r:embed="rId5" cstate="print"/>
          <a:srcRect l="3691" r="8305"/>
          <a:stretch>
            <a:fillRect/>
          </a:stretch>
        </p:blipFill>
        <p:spPr>
          <a:xfrm>
            <a:off x="5000628" y="4071942"/>
            <a:ext cx="2738261" cy="248927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8143900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6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Druhotné dělivé pletivo</a:t>
            </a:r>
            <a:endParaRPr lang="cs-CZ" dirty="0"/>
          </a:p>
        </p:txBody>
      </p:sp>
      <p:pic>
        <p:nvPicPr>
          <p:cNvPr id="3" name="Obrázek 2" descr="stonek, řez, lípa3, 40x, trv. p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428868"/>
            <a:ext cx="5000660" cy="4000528"/>
          </a:xfrm>
          <a:prstGeom prst="rect">
            <a:avLst/>
          </a:prstGeom>
        </p:spPr>
      </p:pic>
      <p:pic>
        <p:nvPicPr>
          <p:cNvPr id="5" name="Obrázek 4" descr="stonek, řez, cévní svazky, jetel4, 100x.jpg"/>
          <p:cNvPicPr>
            <a:picLocks noChangeAspect="1"/>
          </p:cNvPicPr>
          <p:nvPr/>
        </p:nvPicPr>
        <p:blipFill>
          <a:blip r:embed="rId3" cstate="print"/>
          <a:srcRect l="20300"/>
          <a:stretch>
            <a:fillRect/>
          </a:stretch>
        </p:blipFill>
        <p:spPr>
          <a:xfrm>
            <a:off x="5643570" y="2786058"/>
            <a:ext cx="3060228" cy="307183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857752" y="150017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dřevo</a:t>
            </a:r>
            <a:endParaRPr lang="cs-CZ" b="1" dirty="0"/>
          </a:p>
        </p:txBody>
      </p:sp>
      <p:cxnSp>
        <p:nvCxnSpPr>
          <p:cNvPr id="8" name="Přímá spojovací šipka 7"/>
          <p:cNvCxnSpPr/>
          <p:nvPr/>
        </p:nvCxnSpPr>
        <p:spPr>
          <a:xfrm rot="16200000" flipH="1">
            <a:off x="4929190" y="2357430"/>
            <a:ext cx="2428892" cy="142876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7000892" y="1643050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lýko</a:t>
            </a:r>
            <a:endParaRPr lang="cs-CZ" b="1" dirty="0"/>
          </a:p>
        </p:txBody>
      </p:sp>
      <p:cxnSp>
        <p:nvCxnSpPr>
          <p:cNvPr id="11" name="Přímá spojovací šipka 10"/>
          <p:cNvCxnSpPr/>
          <p:nvPr/>
        </p:nvCxnSpPr>
        <p:spPr>
          <a:xfrm rot="5400000">
            <a:off x="6250793" y="3178967"/>
            <a:ext cx="2214578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6286512" y="164305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14" name="Přímá spojovací šipka 13"/>
          <p:cNvCxnSpPr>
            <a:stCxn id="12" idx="2"/>
          </p:cNvCxnSpPr>
          <p:nvPr/>
        </p:nvCxnSpPr>
        <p:spPr>
          <a:xfrm rot="16200000" flipH="1">
            <a:off x="5744443" y="2886933"/>
            <a:ext cx="2119988" cy="67866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2357422" y="150017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18" name="Přímá spojovací šipka 17"/>
          <p:cNvCxnSpPr/>
          <p:nvPr/>
        </p:nvCxnSpPr>
        <p:spPr>
          <a:xfrm rot="5400000">
            <a:off x="1893075" y="2178835"/>
            <a:ext cx="785818" cy="28575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857620" y="157161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lýko</a:t>
            </a:r>
            <a:endParaRPr lang="cs-CZ" b="1" dirty="0"/>
          </a:p>
        </p:txBody>
      </p:sp>
      <p:cxnSp>
        <p:nvCxnSpPr>
          <p:cNvPr id="21" name="Přímá spojovací šipka 20"/>
          <p:cNvCxnSpPr>
            <a:stCxn id="19" idx="2"/>
          </p:cNvCxnSpPr>
          <p:nvPr/>
        </p:nvCxnSpPr>
        <p:spPr>
          <a:xfrm rot="5400000">
            <a:off x="2988576" y="2952865"/>
            <a:ext cx="2202436" cy="178595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857224" y="164305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dřevo</a:t>
            </a:r>
            <a:endParaRPr lang="cs-CZ" b="1" dirty="0"/>
          </a:p>
        </p:txBody>
      </p:sp>
      <p:cxnSp>
        <p:nvCxnSpPr>
          <p:cNvPr id="24" name="Přímá spojovací šipka 23"/>
          <p:cNvCxnSpPr/>
          <p:nvPr/>
        </p:nvCxnSpPr>
        <p:spPr>
          <a:xfrm rot="16200000" flipH="1">
            <a:off x="857224" y="2285992"/>
            <a:ext cx="785818" cy="21431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7786710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 Pletivo s velkými mezibuněčnými prostorami vyplněnými vzduchem</a:t>
            </a:r>
            <a:endParaRPr lang="cs-CZ" dirty="0"/>
          </a:p>
        </p:txBody>
      </p:sp>
      <p:pic>
        <p:nvPicPr>
          <p:cNvPr id="3" name="Obrázek 2" descr="aerenchym sítiny  4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714488"/>
            <a:ext cx="5786478" cy="462918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001024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Název buněk</a:t>
            </a:r>
            <a:endParaRPr lang="cs-CZ" dirty="0"/>
          </a:p>
        </p:txBody>
      </p:sp>
      <p:pic>
        <p:nvPicPr>
          <p:cNvPr id="3" name="Obrázek 2" descr="pokožka listu3,podeňka,400x.jpg"/>
          <p:cNvPicPr>
            <a:picLocks noChangeAspect="1"/>
          </p:cNvPicPr>
          <p:nvPr/>
        </p:nvPicPr>
        <p:blipFill>
          <a:blip r:embed="rId2" cstate="print"/>
          <a:srcRect l="21223" t="8074" r="15687" b="6921"/>
          <a:stretch>
            <a:fillRect/>
          </a:stretch>
        </p:blipFill>
        <p:spPr>
          <a:xfrm>
            <a:off x="571472" y="2428868"/>
            <a:ext cx="3313662" cy="3571900"/>
          </a:xfrm>
          <a:prstGeom prst="rect">
            <a:avLst/>
          </a:prstGeom>
        </p:spPr>
      </p:pic>
      <p:pic>
        <p:nvPicPr>
          <p:cNvPr id="4" name="Obrázek 3" descr="pelargonie,pokožka7  400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09" y="2357430"/>
            <a:ext cx="4643471" cy="371477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929058" y="142873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7" name="Přímá spojovací šipka 6"/>
          <p:cNvCxnSpPr/>
          <p:nvPr/>
        </p:nvCxnSpPr>
        <p:spPr>
          <a:xfrm rot="5400000">
            <a:off x="2107389" y="1964521"/>
            <a:ext cx="2000264" cy="178595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>
            <a:stCxn id="5" idx="2"/>
          </p:cNvCxnSpPr>
          <p:nvPr/>
        </p:nvCxnSpPr>
        <p:spPr>
          <a:xfrm rot="5400000">
            <a:off x="1779636" y="2172553"/>
            <a:ext cx="2548614" cy="210742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4214810" y="1785926"/>
            <a:ext cx="2714644" cy="150019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5" idx="2"/>
          </p:cNvCxnSpPr>
          <p:nvPr/>
        </p:nvCxnSpPr>
        <p:spPr>
          <a:xfrm rot="16200000" flipH="1">
            <a:off x="3565585" y="2494023"/>
            <a:ext cx="1834234" cy="750099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7929586" y="6357958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6. Tenká vrstva tukové povahy na povrchu listu, ochrana proti výparu vody</a:t>
            </a:r>
            <a:endParaRPr lang="cs-CZ" dirty="0"/>
          </a:p>
        </p:txBody>
      </p:sp>
      <p:pic>
        <p:nvPicPr>
          <p:cNvPr id="3" name="Obrázek 2" descr="řez listem trvalý5, břečťan, 1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2285992"/>
            <a:ext cx="5076133" cy="406090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285852" y="2500306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57224" y="3286124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Pokožkové buňky</a:t>
            </a:r>
            <a:endParaRPr lang="cs-CZ" b="1" dirty="0"/>
          </a:p>
        </p:txBody>
      </p:sp>
      <p:cxnSp>
        <p:nvCxnSpPr>
          <p:cNvPr id="7" name="Přímá spojovací šipka 6"/>
          <p:cNvCxnSpPr>
            <a:stCxn id="4" idx="3"/>
          </p:cNvCxnSpPr>
          <p:nvPr/>
        </p:nvCxnSpPr>
        <p:spPr>
          <a:xfrm>
            <a:off x="1785918" y="2761916"/>
            <a:ext cx="1928826" cy="45277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2143108" y="3429000"/>
            <a:ext cx="1071570" cy="14287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215338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7. Lenticely, výměna plynů, bez černý</a:t>
            </a:r>
            <a:endParaRPr lang="cs-CZ" dirty="0"/>
          </a:p>
        </p:txBody>
      </p:sp>
      <p:pic>
        <p:nvPicPr>
          <p:cNvPr id="3" name="Obrázek 2" descr="bez černý6.JPG"/>
          <p:cNvPicPr>
            <a:picLocks noChangeAspect="1"/>
          </p:cNvPicPr>
          <p:nvPr/>
        </p:nvPicPr>
        <p:blipFill>
          <a:blip r:embed="rId2" cstate="print"/>
          <a:srcRect l="3189" r="3012"/>
          <a:stretch>
            <a:fillRect/>
          </a:stretch>
        </p:blipFill>
        <p:spPr>
          <a:xfrm>
            <a:off x="357157" y="1571612"/>
            <a:ext cx="4467079" cy="3571900"/>
          </a:xfrm>
          <a:prstGeom prst="rect">
            <a:avLst/>
          </a:prstGeom>
        </p:spPr>
      </p:pic>
      <p:pic>
        <p:nvPicPr>
          <p:cNvPr id="4" name="Obrázek 3" descr="bez černý.JPG"/>
          <p:cNvPicPr>
            <a:picLocks noChangeAspect="1"/>
          </p:cNvPicPr>
          <p:nvPr/>
        </p:nvPicPr>
        <p:blipFill>
          <a:blip r:embed="rId3" cstate="print"/>
          <a:srcRect t="8976" b="1654"/>
          <a:stretch>
            <a:fillRect/>
          </a:stretch>
        </p:blipFill>
        <p:spPr>
          <a:xfrm>
            <a:off x="4929190" y="1571612"/>
            <a:ext cx="3929058" cy="2633539"/>
          </a:xfrm>
          <a:prstGeom prst="rect">
            <a:avLst/>
          </a:prstGeom>
        </p:spPr>
      </p:pic>
      <p:pic>
        <p:nvPicPr>
          <p:cNvPr id="5" name="Obrázek 4" descr="bez černý4.JPG"/>
          <p:cNvPicPr>
            <a:picLocks noChangeAspect="1"/>
          </p:cNvPicPr>
          <p:nvPr/>
        </p:nvPicPr>
        <p:blipFill>
          <a:blip r:embed="rId4" cstate="print"/>
          <a:srcRect l="10453" t="17480" b="4961"/>
          <a:stretch>
            <a:fillRect/>
          </a:stretch>
        </p:blipFill>
        <p:spPr>
          <a:xfrm>
            <a:off x="3714744" y="4071942"/>
            <a:ext cx="3958968" cy="257176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285984" y="550070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8" name="Přímá spojovací šipka 7"/>
          <p:cNvCxnSpPr/>
          <p:nvPr/>
        </p:nvCxnSpPr>
        <p:spPr>
          <a:xfrm flipV="1">
            <a:off x="2643174" y="4929198"/>
            <a:ext cx="2428892" cy="71438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>
            <a:stCxn id="6" idx="3"/>
          </p:cNvCxnSpPr>
          <p:nvPr/>
        </p:nvCxnSpPr>
        <p:spPr>
          <a:xfrm flipV="1">
            <a:off x="2643174" y="5715016"/>
            <a:ext cx="3714776" cy="4729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215338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8. Pletivo se </a:t>
            </a:r>
            <a:r>
              <a:rPr lang="cs-CZ" dirty="0" err="1" smtClean="0"/>
              <a:t>ztlustlými</a:t>
            </a:r>
            <a:r>
              <a:rPr lang="cs-CZ" dirty="0" smtClean="0"/>
              <a:t> rohy buněk na řezu, zpevňuje a vyztužuje</a:t>
            </a:r>
            <a:endParaRPr lang="cs-CZ" dirty="0"/>
          </a:p>
        </p:txBody>
      </p:sp>
      <p:pic>
        <p:nvPicPr>
          <p:cNvPr id="3" name="Obrázek 2" descr="kolenchym, popenec4, 100x.jpg"/>
          <p:cNvPicPr>
            <a:picLocks noChangeAspect="1"/>
          </p:cNvPicPr>
          <p:nvPr/>
        </p:nvPicPr>
        <p:blipFill>
          <a:blip r:embed="rId2"/>
          <a:srcRect r="23991" b="18455"/>
          <a:stretch>
            <a:fillRect/>
          </a:stretch>
        </p:blipFill>
        <p:spPr>
          <a:xfrm>
            <a:off x="428596" y="1714488"/>
            <a:ext cx="4661155" cy="4000528"/>
          </a:xfrm>
          <a:prstGeom prst="rect">
            <a:avLst/>
          </a:prstGeom>
        </p:spPr>
      </p:pic>
      <p:pic>
        <p:nvPicPr>
          <p:cNvPr id="5" name="Obrázek 4" descr="kolenchym, popenec, 400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071810"/>
            <a:ext cx="3901440" cy="312115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929586" y="6357958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57884" y="200024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9" name="Přímá spojovací šipka 8"/>
          <p:cNvCxnSpPr>
            <a:stCxn id="7" idx="1"/>
          </p:cNvCxnSpPr>
          <p:nvPr/>
        </p:nvCxnSpPr>
        <p:spPr>
          <a:xfrm rot="10800000" flipV="1">
            <a:off x="2214546" y="2261850"/>
            <a:ext cx="3643338" cy="80996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9. Název „trubice“ v lýku cévního svazku</a:t>
            </a:r>
            <a:endParaRPr lang="cs-CZ" dirty="0"/>
          </a:p>
        </p:txBody>
      </p:sp>
      <p:pic>
        <p:nvPicPr>
          <p:cNvPr id="3" name="Obrázek 2" descr="cévní svazky-kukuřice4.jpg"/>
          <p:cNvPicPr>
            <a:picLocks noChangeAspect="1"/>
          </p:cNvPicPr>
          <p:nvPr/>
        </p:nvPicPr>
        <p:blipFill>
          <a:blip r:embed="rId2"/>
          <a:srcRect t="8074" r="40600" b="5767"/>
          <a:stretch>
            <a:fillRect/>
          </a:stretch>
        </p:blipFill>
        <p:spPr>
          <a:xfrm>
            <a:off x="4714876" y="1857364"/>
            <a:ext cx="3643338" cy="4227609"/>
          </a:xfrm>
          <a:prstGeom prst="rect">
            <a:avLst/>
          </a:prstGeom>
          <a:scene3d>
            <a:camera prst="orthographicFront">
              <a:rot lat="0" lon="0" rev="10800000"/>
            </a:camera>
            <a:lightRig rig="threePt" dir="t"/>
          </a:scene3d>
        </p:spPr>
      </p:pic>
      <p:pic>
        <p:nvPicPr>
          <p:cNvPr id="4" name="Obrázek 3" descr="cévní svazky, trvalý preparát, podražec jednoletý2, 100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857496"/>
            <a:ext cx="4107686" cy="328614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928926" y="178592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7" name="Přímá spojovací šipka 6"/>
          <p:cNvCxnSpPr/>
          <p:nvPr/>
        </p:nvCxnSpPr>
        <p:spPr>
          <a:xfrm rot="5400000">
            <a:off x="1571604" y="2214554"/>
            <a:ext cx="1428760" cy="128588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3214678" y="2143116"/>
            <a:ext cx="3429024" cy="142876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786710" y="6357958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Zásobní látka v zrnech</a:t>
            </a:r>
            <a:endParaRPr lang="cs-CZ" dirty="0"/>
          </a:p>
        </p:txBody>
      </p:sp>
      <p:pic>
        <p:nvPicPr>
          <p:cNvPr id="3" name="Obrázek 2" descr="škrobová zrna, fazol3, 400x.jpg"/>
          <p:cNvPicPr>
            <a:picLocks noChangeAspect="1"/>
          </p:cNvPicPr>
          <p:nvPr/>
        </p:nvPicPr>
        <p:blipFill>
          <a:blip r:embed="rId2" cstate="print"/>
          <a:srcRect l="4614" t="9227" r="11996" b="9227"/>
          <a:stretch>
            <a:fillRect/>
          </a:stretch>
        </p:blipFill>
        <p:spPr>
          <a:xfrm>
            <a:off x="571472" y="1428736"/>
            <a:ext cx="3287382" cy="2571768"/>
          </a:xfrm>
          <a:prstGeom prst="rect">
            <a:avLst/>
          </a:prstGeom>
        </p:spPr>
      </p:pic>
      <p:pic>
        <p:nvPicPr>
          <p:cNvPr id="4" name="Obrázek 3" descr="škrobová zrna, brambor, 100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00174"/>
            <a:ext cx="4196983" cy="3357586"/>
          </a:xfrm>
          <a:prstGeom prst="rect">
            <a:avLst/>
          </a:prstGeom>
        </p:spPr>
      </p:pic>
      <p:pic>
        <p:nvPicPr>
          <p:cNvPr id="5" name="Obrázek 4" descr="škrobová zrna, hrách2, 400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3857628"/>
            <a:ext cx="3379480" cy="270358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858148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857224" y="1214422"/>
          <a:ext cx="7429552" cy="5000661"/>
        </p:xfrm>
        <a:graphic>
          <a:graphicData uri="http://schemas.openxmlformats.org/drawingml/2006/table">
            <a:tbl>
              <a:tblPr/>
              <a:tblGrid>
                <a:gridCol w="416993"/>
                <a:gridCol w="423928"/>
                <a:gridCol w="416993"/>
                <a:gridCol w="473259"/>
                <a:gridCol w="416993"/>
                <a:gridCol w="430097"/>
                <a:gridCol w="427783"/>
                <a:gridCol w="430097"/>
                <a:gridCol w="430097"/>
                <a:gridCol w="473259"/>
                <a:gridCol w="447822"/>
                <a:gridCol w="428554"/>
                <a:gridCol w="473259"/>
                <a:gridCol w="447822"/>
                <a:gridCol w="447822"/>
                <a:gridCol w="428554"/>
                <a:gridCol w="416220"/>
              </a:tblGrid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62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714480" y="357166"/>
            <a:ext cx="4500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Druhá část doplňovačky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7158" y="128586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11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158" y="178592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12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58" y="235743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13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7158" y="300037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14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158" y="357187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6" action="ppaction://hlinksldjump"/>
              </a:rPr>
              <a:t>15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7158" y="407194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7" action="ppaction://hlinksldjump"/>
              </a:rPr>
              <a:t>16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58" y="464344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8" action="ppaction://hlinksldjump"/>
              </a:rPr>
              <a:t>17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7158" y="521495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9" action="ppaction://hlinksldjump"/>
              </a:rPr>
              <a:t>18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7158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10" action="ppaction://hlinksldjump"/>
              </a:rPr>
              <a:t>19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286644" y="6143644"/>
            <a:ext cx="114300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11" action="ppaction://hlinksldjump"/>
              </a:rPr>
              <a:t>rozluštění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11. Krycí pletivo, odborný název</a:t>
            </a:r>
            <a:endParaRPr lang="cs-CZ" dirty="0"/>
          </a:p>
        </p:txBody>
      </p:sp>
      <p:pic>
        <p:nvPicPr>
          <p:cNvPr id="3" name="Obrázek 2" descr="řez listem trvalý5, břečťan, 1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2357430"/>
            <a:ext cx="4522488" cy="3617990"/>
          </a:xfrm>
          <a:prstGeom prst="rect">
            <a:avLst/>
          </a:prstGeom>
        </p:spPr>
      </p:pic>
      <p:pic>
        <p:nvPicPr>
          <p:cNvPr id="4" name="Obrázek 3" descr="řez listem trvalý2, kosatec, 100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42560" y="2857496"/>
            <a:ext cx="3571900" cy="285752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214942" y="1571612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7" name="Přímá spojovací šipka 6"/>
          <p:cNvCxnSpPr>
            <a:stCxn id="5" idx="2"/>
          </p:cNvCxnSpPr>
          <p:nvPr/>
        </p:nvCxnSpPr>
        <p:spPr>
          <a:xfrm rot="16200000" flipH="1">
            <a:off x="5030064" y="2529742"/>
            <a:ext cx="1477044" cy="60722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>
            <a:stCxn id="5" idx="1"/>
          </p:cNvCxnSpPr>
          <p:nvPr/>
        </p:nvCxnSpPr>
        <p:spPr>
          <a:xfrm rot="10800000" flipV="1">
            <a:off x="3786182" y="1833222"/>
            <a:ext cx="1428760" cy="73852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858148" y="6215082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12. Častý typ pletiva, tenkostěnné buňky</a:t>
            </a:r>
            <a:endParaRPr lang="cs-CZ" dirty="0"/>
          </a:p>
        </p:txBody>
      </p:sp>
      <p:pic>
        <p:nvPicPr>
          <p:cNvPr id="3" name="Obrázek 2" descr="parenchym bezu černého 4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143116"/>
            <a:ext cx="4732768" cy="3786214"/>
          </a:xfrm>
          <a:prstGeom prst="rect">
            <a:avLst/>
          </a:prstGeom>
        </p:spPr>
      </p:pic>
      <p:pic>
        <p:nvPicPr>
          <p:cNvPr id="4" name="Obrázek 3" descr="parenchym bezu černého4  400x.jpg"/>
          <p:cNvPicPr>
            <a:picLocks noChangeAspect="1"/>
          </p:cNvPicPr>
          <p:nvPr/>
        </p:nvPicPr>
        <p:blipFill>
          <a:blip r:embed="rId3" cstate="print"/>
          <a:srcRect l="7382" t="4614" r="5536" b="5767"/>
          <a:stretch>
            <a:fillRect/>
          </a:stretch>
        </p:blipFill>
        <p:spPr>
          <a:xfrm>
            <a:off x="5357818" y="2571744"/>
            <a:ext cx="3378294" cy="27814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786710" y="6143644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13. Název buněčné organely</a:t>
            </a:r>
            <a:endParaRPr lang="cs-CZ" dirty="0"/>
          </a:p>
        </p:txBody>
      </p:sp>
      <p:pic>
        <p:nvPicPr>
          <p:cNvPr id="3" name="Obrázek 2" descr="chloroplasty ploníku ztenčeného2  40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428736"/>
            <a:ext cx="5715039" cy="4572032"/>
          </a:xfrm>
          <a:prstGeom prst="rect">
            <a:avLst/>
          </a:prstGeom>
        </p:spPr>
      </p:pic>
      <p:pic>
        <p:nvPicPr>
          <p:cNvPr id="4" name="Obrázek 3" descr="pelargonie,pokožka7  400X.jpg"/>
          <p:cNvPicPr>
            <a:picLocks noChangeAspect="1"/>
          </p:cNvPicPr>
          <p:nvPr/>
        </p:nvPicPr>
        <p:blipFill>
          <a:blip r:embed="rId3"/>
          <a:srcRect l="36909" t="46137" r="23068"/>
          <a:stretch>
            <a:fillRect/>
          </a:stretch>
        </p:blipFill>
        <p:spPr>
          <a:xfrm>
            <a:off x="5857884" y="1571612"/>
            <a:ext cx="2909261" cy="31322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215206" y="5286388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?</a:t>
            </a:r>
          </a:p>
        </p:txBody>
      </p:sp>
      <p:cxnSp>
        <p:nvCxnSpPr>
          <p:cNvPr id="7" name="Přímá spojovací šipka 6"/>
          <p:cNvCxnSpPr>
            <a:stCxn id="5" idx="1"/>
          </p:cNvCxnSpPr>
          <p:nvPr/>
        </p:nvCxnSpPr>
        <p:spPr>
          <a:xfrm rot="10800000">
            <a:off x="5214942" y="5357826"/>
            <a:ext cx="2000264" cy="190172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5400000" flipH="1" flipV="1">
            <a:off x="6679421" y="4536289"/>
            <a:ext cx="1500198" cy="14287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001024" y="6215082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14. Útvary, jsou součástí krycího pletiva</a:t>
            </a:r>
            <a:endParaRPr lang="cs-CZ" dirty="0"/>
          </a:p>
        </p:txBody>
      </p:sp>
      <p:pic>
        <p:nvPicPr>
          <p:cNvPr id="3" name="Obrázek 2" descr="pelargonie,pokožka7  400X.jpg"/>
          <p:cNvPicPr>
            <a:picLocks noChangeAspect="1"/>
          </p:cNvPicPr>
          <p:nvPr/>
        </p:nvPicPr>
        <p:blipFill>
          <a:blip r:embed="rId2"/>
          <a:srcRect l="36909" t="46137" r="23068"/>
          <a:stretch>
            <a:fillRect/>
          </a:stretch>
        </p:blipFill>
        <p:spPr>
          <a:xfrm>
            <a:off x="500034" y="1214422"/>
            <a:ext cx="2909261" cy="3132212"/>
          </a:xfrm>
          <a:prstGeom prst="rect">
            <a:avLst/>
          </a:prstGeom>
        </p:spPr>
      </p:pic>
      <p:pic>
        <p:nvPicPr>
          <p:cNvPr id="4" name="Obrázek 3" descr="pokožka listu4,podeňka,100x.jpg"/>
          <p:cNvPicPr>
            <a:picLocks noChangeAspect="1"/>
          </p:cNvPicPr>
          <p:nvPr/>
        </p:nvPicPr>
        <p:blipFill>
          <a:blip r:embed="rId3"/>
          <a:srcRect l="23068" t="29989" r="20300" b="26529"/>
          <a:stretch>
            <a:fillRect/>
          </a:stretch>
        </p:blipFill>
        <p:spPr>
          <a:xfrm>
            <a:off x="3857620" y="1571612"/>
            <a:ext cx="4884634" cy="3000396"/>
          </a:xfrm>
          <a:prstGeom prst="rect">
            <a:avLst/>
          </a:prstGeom>
        </p:spPr>
      </p:pic>
      <p:pic>
        <p:nvPicPr>
          <p:cNvPr id="5" name="Obrázek 4" descr="kukuřice,pokožka,lak3  400x.jpg"/>
          <p:cNvPicPr>
            <a:picLocks noChangeAspect="1"/>
          </p:cNvPicPr>
          <p:nvPr/>
        </p:nvPicPr>
        <p:blipFill>
          <a:blip r:embed="rId4" cstate="print"/>
          <a:srcRect l="6459" t="8074" r="7382" b="13841"/>
          <a:stretch>
            <a:fillRect/>
          </a:stretch>
        </p:blipFill>
        <p:spPr>
          <a:xfrm>
            <a:off x="2428860" y="4214818"/>
            <a:ext cx="3571900" cy="243713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858148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5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15. Typ cévního svazku</a:t>
            </a:r>
            <a:endParaRPr lang="cs-CZ" dirty="0"/>
          </a:p>
        </p:txBody>
      </p:sp>
      <p:pic>
        <p:nvPicPr>
          <p:cNvPr id="3" name="Obrázek 2" descr="cévní svazky-kukuřice6, trvalý preparát, 4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643050"/>
            <a:ext cx="4822065" cy="3857652"/>
          </a:xfrm>
          <a:prstGeom prst="rect">
            <a:avLst/>
          </a:prstGeom>
        </p:spPr>
      </p:pic>
      <p:pic>
        <p:nvPicPr>
          <p:cNvPr id="4" name="Obrázek 3" descr="cévní svazky-kukuřice4.jpg"/>
          <p:cNvPicPr>
            <a:picLocks noChangeAspect="1"/>
          </p:cNvPicPr>
          <p:nvPr/>
        </p:nvPicPr>
        <p:blipFill>
          <a:blip r:embed="rId3"/>
          <a:srcRect t="10381" r="46137" b="9227"/>
          <a:stretch>
            <a:fillRect/>
          </a:stretch>
        </p:blipFill>
        <p:spPr>
          <a:xfrm>
            <a:off x="5429256" y="1643050"/>
            <a:ext cx="3410373" cy="407196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929586" y="6215082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16. Střední válec s cévními svazky roztroušenými, odborný název</a:t>
            </a:r>
            <a:endParaRPr lang="cs-CZ" dirty="0"/>
          </a:p>
        </p:txBody>
      </p:sp>
      <p:pic>
        <p:nvPicPr>
          <p:cNvPr id="3" name="Obrázek 2" descr="cévní svazky-kukuřic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1785926"/>
            <a:ext cx="6000792" cy="462918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001024" y="6215082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17. Část cévního svazku, odborný název</a:t>
            </a:r>
            <a:endParaRPr lang="cs-CZ" dirty="0"/>
          </a:p>
        </p:txBody>
      </p:sp>
      <p:pic>
        <p:nvPicPr>
          <p:cNvPr id="3" name="Obrázek 2" descr="cévní svazky-kukuřice4.jpg"/>
          <p:cNvPicPr>
            <a:picLocks noChangeAspect="1"/>
          </p:cNvPicPr>
          <p:nvPr/>
        </p:nvPicPr>
        <p:blipFill>
          <a:blip r:embed="rId2"/>
          <a:srcRect t="8074" r="40600" b="5767"/>
          <a:stretch>
            <a:fillRect/>
          </a:stretch>
        </p:blipFill>
        <p:spPr>
          <a:xfrm>
            <a:off x="4714876" y="1857364"/>
            <a:ext cx="3643338" cy="4227609"/>
          </a:xfrm>
          <a:prstGeom prst="rect">
            <a:avLst/>
          </a:prstGeom>
          <a:scene3d>
            <a:camera prst="orthographicFront">
              <a:rot lat="0" lon="0" rev="10800000"/>
            </a:camera>
            <a:lightRig rig="threePt" dir="t"/>
          </a:scene3d>
        </p:spPr>
      </p:pic>
      <p:pic>
        <p:nvPicPr>
          <p:cNvPr id="4" name="Obrázek 3" descr="cévní svazky, trvalý preparát, podražec jednoletý2, 100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857496"/>
            <a:ext cx="4107686" cy="328614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357554" y="171448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?</a:t>
            </a:r>
            <a:endParaRPr lang="cs-CZ" sz="2800" b="1" dirty="0"/>
          </a:p>
        </p:txBody>
      </p:sp>
      <p:cxnSp>
        <p:nvCxnSpPr>
          <p:cNvPr id="7" name="Přímá spojovací šipka 6"/>
          <p:cNvCxnSpPr/>
          <p:nvPr/>
        </p:nvCxnSpPr>
        <p:spPr>
          <a:xfrm rot="10800000" flipV="1">
            <a:off x="1571604" y="2071678"/>
            <a:ext cx="1857388" cy="150019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3643306" y="2071678"/>
            <a:ext cx="3000396" cy="157163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001024" y="6357958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18. Typ cévního svazku</a:t>
            </a:r>
            <a:endParaRPr lang="cs-CZ" dirty="0"/>
          </a:p>
        </p:txBody>
      </p:sp>
      <p:pic>
        <p:nvPicPr>
          <p:cNvPr id="4" name="Obrázek 3" descr="cévní svazek kapradiny, trvalý preparát, 1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357298"/>
            <a:ext cx="4732768" cy="3786214"/>
          </a:xfrm>
          <a:prstGeom prst="rect">
            <a:avLst/>
          </a:prstGeom>
        </p:spPr>
      </p:pic>
      <p:pic>
        <p:nvPicPr>
          <p:cNvPr id="5" name="Obrázek 4" descr="cévní svazek kapradiny2, trvalý preparát, 100x.jpg"/>
          <p:cNvPicPr>
            <a:picLocks noChangeAspect="1"/>
          </p:cNvPicPr>
          <p:nvPr/>
        </p:nvPicPr>
        <p:blipFill>
          <a:blip r:embed="rId3" cstate="print"/>
          <a:srcRect l="8305" r="17532"/>
          <a:stretch>
            <a:fillRect/>
          </a:stretch>
        </p:blipFill>
        <p:spPr>
          <a:xfrm>
            <a:off x="5715008" y="2571744"/>
            <a:ext cx="3025771" cy="326402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858148" y="6215082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19. Typ cévního svazku, častý v kořenech rostlin</a:t>
            </a:r>
            <a:endParaRPr lang="cs-CZ" dirty="0"/>
          </a:p>
        </p:txBody>
      </p:sp>
      <p:pic>
        <p:nvPicPr>
          <p:cNvPr id="3" name="Obrázek 2" descr="kořen příčně, hrách3, 100x, trv. p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643050"/>
            <a:ext cx="6000793" cy="471490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143900" y="6286520"/>
            <a:ext cx="64294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28662" y="1071546"/>
          <a:ext cx="7215243" cy="5286410"/>
        </p:xfrm>
        <a:graphic>
          <a:graphicData uri="http://schemas.openxmlformats.org/drawingml/2006/table">
            <a:tbl>
              <a:tblPr/>
              <a:tblGrid>
                <a:gridCol w="600492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  <a:gridCol w="601341"/>
              </a:tblGrid>
              <a:tr h="52864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É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864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Š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643042" y="285728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První část  doplňovačky - řešení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857224" y="1214422"/>
          <a:ext cx="7429552" cy="5000661"/>
        </p:xfrm>
        <a:graphic>
          <a:graphicData uri="http://schemas.openxmlformats.org/drawingml/2006/table">
            <a:tbl>
              <a:tblPr/>
              <a:tblGrid>
                <a:gridCol w="416993"/>
                <a:gridCol w="423928"/>
                <a:gridCol w="416993"/>
                <a:gridCol w="473259"/>
                <a:gridCol w="416993"/>
                <a:gridCol w="430097"/>
                <a:gridCol w="427783"/>
                <a:gridCol w="430097"/>
                <a:gridCol w="430097"/>
                <a:gridCol w="473259"/>
                <a:gridCol w="447822"/>
                <a:gridCol w="428554"/>
                <a:gridCol w="473259"/>
                <a:gridCol w="447822"/>
                <a:gridCol w="447822"/>
                <a:gridCol w="428554"/>
                <a:gridCol w="416220"/>
              </a:tblGrid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Ů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CH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É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É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É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56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Ř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Ř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6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 anchor="ctr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260" marR="6826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714480" y="357166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Druhá část doplňovačky - řešení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Črievičník</a:t>
            </a:r>
            <a:r>
              <a:rPr lang="cs-CZ" dirty="0" smtClean="0"/>
              <a:t> </a:t>
            </a:r>
            <a:r>
              <a:rPr lang="cs-CZ" dirty="0" err="1" smtClean="0"/>
              <a:t>papučkový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Střevičník</a:t>
            </a:r>
            <a:r>
              <a:rPr lang="cs-CZ" dirty="0" smtClean="0"/>
              <a:t> pantoflíček</a:t>
            </a:r>
            <a:endParaRPr lang="cs-CZ" dirty="0"/>
          </a:p>
        </p:txBody>
      </p:sp>
      <p:pic>
        <p:nvPicPr>
          <p:cNvPr id="3" name="Obrázek 2" descr="střevičník pantoflíč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500174"/>
            <a:ext cx="6786578" cy="5089934"/>
          </a:xfrm>
          <a:prstGeom prst="rect">
            <a:avLst/>
          </a:prstGeom>
        </p:spPr>
      </p:pic>
      <p:pic>
        <p:nvPicPr>
          <p:cNvPr id="4" name="Obrázek 3" descr="střevičník pantoflíček7.JPG"/>
          <p:cNvPicPr>
            <a:picLocks noChangeAspect="1"/>
          </p:cNvPicPr>
          <p:nvPr/>
        </p:nvPicPr>
        <p:blipFill>
          <a:blip r:embed="rId3" cstate="print"/>
          <a:srcRect l="7618" r="13819"/>
          <a:stretch>
            <a:fillRect/>
          </a:stretch>
        </p:blipFill>
        <p:spPr>
          <a:xfrm>
            <a:off x="6072198" y="3214686"/>
            <a:ext cx="2786082" cy="26598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a doporučená literatura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42910" y="1428736"/>
            <a:ext cx="8143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JELÍNEK, J.,  ZICHÁČEK, V. </a:t>
            </a:r>
            <a:r>
              <a:rPr lang="cs-CZ" i="1" dirty="0" smtClean="0"/>
              <a:t>Biologie pro gymnázia: teoretická a praktická část</a:t>
            </a:r>
            <a:r>
              <a:rPr lang="cs-CZ" dirty="0" smtClean="0"/>
              <a:t>. 4. </a:t>
            </a:r>
            <a:r>
              <a:rPr lang="cs-CZ" dirty="0" err="1" smtClean="0"/>
              <a:t>rozš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Olomouc: Nakladatelství Olomouc, 2000, 559 s., [38] s. obr. </a:t>
            </a:r>
            <a:r>
              <a:rPr lang="cs-CZ" dirty="0" err="1" smtClean="0"/>
              <a:t>příl</a:t>
            </a:r>
            <a:r>
              <a:rPr lang="cs-CZ" dirty="0" smtClean="0"/>
              <a:t>. ISBN 80-718-2107-1.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42910" y="2357430"/>
            <a:ext cx="800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mtClean="0"/>
              <a:t>KINCL, </a:t>
            </a:r>
            <a:r>
              <a:rPr lang="cs-CZ" dirty="0" smtClean="0"/>
              <a:t>L</a:t>
            </a:r>
            <a:r>
              <a:rPr lang="cs-CZ" smtClean="0"/>
              <a:t>., KINCL, </a:t>
            </a:r>
            <a:r>
              <a:rPr lang="cs-CZ" dirty="0" smtClean="0"/>
              <a:t>M</a:t>
            </a:r>
            <a:r>
              <a:rPr lang="cs-CZ" smtClean="0"/>
              <a:t>., JAKRLOVÁ, </a:t>
            </a:r>
            <a:r>
              <a:rPr lang="cs-CZ" dirty="0" smtClean="0"/>
              <a:t>J. </a:t>
            </a:r>
            <a:r>
              <a:rPr lang="cs-CZ" i="1" dirty="0" smtClean="0"/>
              <a:t>Biologie rostlin: pro 1. ročník gymnázií</a:t>
            </a:r>
            <a:r>
              <a:rPr lang="cs-CZ" dirty="0" smtClean="0"/>
              <a:t>. 4., </a:t>
            </a:r>
            <a:r>
              <a:rPr lang="cs-CZ" dirty="0" err="1" smtClean="0"/>
              <a:t>přeprac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Praha: Fortuna, 2006. ISBN 80-716-8947-5.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42910" y="3071810"/>
            <a:ext cx="7643866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KUBÁT, K., KALINA, T., KOVÁČ, J., KUBÁTOVÁ, D., PRACH, K., URBAN, Z</a:t>
            </a:r>
            <a:r>
              <a:rPr lang="cs-CZ" i="1" dirty="0" smtClean="0"/>
              <a:t>. Botanika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Scientia</a:t>
            </a:r>
            <a:r>
              <a:rPr lang="cs-CZ" dirty="0" smtClean="0"/>
              <a:t>, 1998, 231 s. ISBN 80-718-3053-4.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555</Words>
  <Application>Microsoft Office PowerPoint</Application>
  <PresentationFormat>Předvádění na obrazovce (4:3)</PresentationFormat>
  <Paragraphs>273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sady Office</vt:lpstr>
      <vt:lpstr>Snímek 1</vt:lpstr>
      <vt:lpstr>Rostlinná pletiva – stavba a typy, opakování</vt:lpstr>
      <vt:lpstr>Vylušti doplňovačku. V tajence se ukrývá pěkné slovenské pojmenování této vzácné vstavačovité rostliny. Roste ve světlých lesích.</vt:lpstr>
      <vt:lpstr>Snímek 4</vt:lpstr>
      <vt:lpstr>1. Vyměšovací pletivo, obsahuje mléčně zbarvenou šťávu - latex</vt:lpstr>
      <vt:lpstr>2. Odborný název pro útvary pokožky</vt:lpstr>
      <vt:lpstr>3. Druhotné dělivé pletivo</vt:lpstr>
      <vt:lpstr>4. Pletivo s velkými mezibuněčnými prostorami vyplněnými vzduchem</vt:lpstr>
      <vt:lpstr>5. Název buněk</vt:lpstr>
      <vt:lpstr>6. Tenká vrstva tukové povahy na povrchu listu, ochrana proti výparu vody</vt:lpstr>
      <vt:lpstr>7. Lenticely, výměna plynů, bez černý</vt:lpstr>
      <vt:lpstr>8. Pletivo se ztlustlými rohy buněk na řezu, zpevňuje a vyztužuje</vt:lpstr>
      <vt:lpstr>9. Název „trubice“ v lýku cévního svazku</vt:lpstr>
      <vt:lpstr>10. Zásobní látka v zrnech</vt:lpstr>
      <vt:lpstr>Snímek 15</vt:lpstr>
      <vt:lpstr>11. Krycí pletivo, odborný název</vt:lpstr>
      <vt:lpstr>12. Častý typ pletiva, tenkostěnné buňky</vt:lpstr>
      <vt:lpstr>13. Název buněčné organely</vt:lpstr>
      <vt:lpstr>14. Útvary, jsou součástí krycího pletiva</vt:lpstr>
      <vt:lpstr>15. Typ cévního svazku</vt:lpstr>
      <vt:lpstr>16. Střední válec s cévními svazky roztroušenými, odborný název</vt:lpstr>
      <vt:lpstr>17. Část cévního svazku, odborný název</vt:lpstr>
      <vt:lpstr>18. Typ cévního svazku</vt:lpstr>
      <vt:lpstr>19. Typ cévního svazku, častý v kořenech rostlin</vt:lpstr>
      <vt:lpstr>Snímek 25</vt:lpstr>
      <vt:lpstr>Snímek 26</vt:lpstr>
      <vt:lpstr>Črievičník papučkový Střevičník pantoflíček</vt:lpstr>
      <vt:lpstr>Použitá a doporučená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Petr</cp:lastModifiedBy>
  <cp:revision>45</cp:revision>
  <dcterms:created xsi:type="dcterms:W3CDTF">2014-06-06T08:41:12Z</dcterms:created>
  <dcterms:modified xsi:type="dcterms:W3CDTF">2014-06-20T06:36:03Z</dcterms:modified>
</cp:coreProperties>
</file>