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6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A61CC-30B0-430D-8D8E-6347D2083BD0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AF54-592A-4439-89B6-50F9C06B6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19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19.xml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2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9.xml"/><Relationship Id="rId7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Květ, květenství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 a kvinta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Stavba květu, typy květenství, opakování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Stavba květu, květenství - opakování</a:t>
            </a:r>
            <a:endParaRPr lang="cs-CZ" dirty="0"/>
          </a:p>
        </p:txBody>
      </p:sp>
      <p:pic>
        <p:nvPicPr>
          <p:cNvPr id="3" name="Obrázek 2" descr="kuklík horský.JPG"/>
          <p:cNvPicPr>
            <a:picLocks noChangeAspect="1"/>
          </p:cNvPicPr>
          <p:nvPr/>
        </p:nvPicPr>
        <p:blipFill>
          <a:blip r:embed="rId2" cstate="print"/>
          <a:srcRect l="14528" t="8268" r="8504"/>
          <a:stretch>
            <a:fillRect/>
          </a:stretch>
        </p:blipFill>
        <p:spPr>
          <a:xfrm>
            <a:off x="785786" y="1285860"/>
            <a:ext cx="3428239" cy="3064581"/>
          </a:xfrm>
          <a:prstGeom prst="rect">
            <a:avLst/>
          </a:prstGeom>
        </p:spPr>
      </p:pic>
      <p:pic>
        <p:nvPicPr>
          <p:cNvPr id="4" name="Obrázek 3" descr="kuklík horský3.JPG"/>
          <p:cNvPicPr>
            <a:picLocks noChangeAspect="1"/>
          </p:cNvPicPr>
          <p:nvPr/>
        </p:nvPicPr>
        <p:blipFill>
          <a:blip r:embed="rId3" cstate="print"/>
          <a:srcRect l="9446" r="8720"/>
          <a:stretch>
            <a:fillRect/>
          </a:stretch>
        </p:blipFill>
        <p:spPr>
          <a:xfrm>
            <a:off x="4572000" y="1285860"/>
            <a:ext cx="4053310" cy="3714751"/>
          </a:xfrm>
          <a:prstGeom prst="rect">
            <a:avLst/>
          </a:prstGeom>
        </p:spPr>
      </p:pic>
      <p:pic>
        <p:nvPicPr>
          <p:cNvPr id="5" name="Obrázek 4" descr="kuklík horský5.JPG"/>
          <p:cNvPicPr>
            <a:picLocks noChangeAspect="1"/>
          </p:cNvPicPr>
          <p:nvPr/>
        </p:nvPicPr>
        <p:blipFill>
          <a:blip r:embed="rId4" cstate="print"/>
          <a:srcRect l="11693" r="22500"/>
          <a:stretch>
            <a:fillRect/>
          </a:stretch>
        </p:blipFill>
        <p:spPr>
          <a:xfrm>
            <a:off x="1357290" y="4000504"/>
            <a:ext cx="2214578" cy="252398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572132" y="5500702"/>
            <a:ext cx="300039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Petr Vondráček</a:t>
            </a:r>
          </a:p>
          <a:p>
            <a:r>
              <a:rPr lang="cs-CZ" dirty="0" smtClean="0"/>
              <a:t>Matiční gymnázium Ostrava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Popiš stavbu květu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357298"/>
            <a:ext cx="7500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Použij tyto pojmy: květní lůžko, kalich, koruna, okvětí, tyčinky, pestík</a:t>
            </a:r>
            <a:endParaRPr lang="cs-CZ" sz="2400" dirty="0"/>
          </a:p>
        </p:txBody>
      </p:sp>
      <p:pic>
        <p:nvPicPr>
          <p:cNvPr id="4" name="Obrázek 3" descr="mák vlčí7.JPG"/>
          <p:cNvPicPr>
            <a:picLocks noChangeAspect="1"/>
          </p:cNvPicPr>
          <p:nvPr/>
        </p:nvPicPr>
        <p:blipFill>
          <a:blip r:embed="rId2" cstate="print"/>
          <a:srcRect l="17717"/>
          <a:stretch>
            <a:fillRect/>
          </a:stretch>
        </p:blipFill>
        <p:spPr>
          <a:xfrm>
            <a:off x="714348" y="2500306"/>
            <a:ext cx="3761883" cy="3429000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rot="10800000" flipV="1">
            <a:off x="3214678" y="2571744"/>
            <a:ext cx="1928826" cy="78581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214942" y="2285992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85918" y="600076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ák vlčí</a:t>
            </a:r>
            <a:endParaRPr lang="cs-CZ" dirty="0"/>
          </a:p>
        </p:txBody>
      </p:sp>
      <p:pic>
        <p:nvPicPr>
          <p:cNvPr id="9" name="Obrázek 8" descr="koniklec alpínský bílý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3286124"/>
            <a:ext cx="3905277" cy="292895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429256" y="6357958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oniklec </a:t>
            </a:r>
            <a:r>
              <a:rPr lang="cs-CZ" dirty="0" err="1" smtClean="0"/>
              <a:t>alpinský</a:t>
            </a:r>
            <a:r>
              <a:rPr lang="cs-CZ" dirty="0" smtClean="0"/>
              <a:t> bílý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>
            <a:off x="5929322" y="3500438"/>
            <a:ext cx="1785950" cy="7143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5250661" y="2964653"/>
            <a:ext cx="1857388" cy="1214446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715140" y="221455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cxnSp>
        <p:nvCxnSpPr>
          <p:cNvPr id="17" name="Přímá spojovací šipka 16"/>
          <p:cNvCxnSpPr/>
          <p:nvPr/>
        </p:nvCxnSpPr>
        <p:spPr>
          <a:xfrm rot="5400000">
            <a:off x="6536545" y="3321843"/>
            <a:ext cx="1928826" cy="571504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643834" y="2214554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01024" y="635795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aterník podléška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214291"/>
            <a:ext cx="5429288" cy="4071966"/>
          </a:xfrm>
          <a:prstGeom prst="rect">
            <a:avLst/>
          </a:prstGeom>
        </p:spPr>
      </p:pic>
      <p:pic>
        <p:nvPicPr>
          <p:cNvPr id="3" name="Obrázek 2" descr="rozrazil rezekvítek2.JPG"/>
          <p:cNvPicPr>
            <a:picLocks noChangeAspect="1"/>
          </p:cNvPicPr>
          <p:nvPr/>
        </p:nvPicPr>
        <p:blipFill>
          <a:blip r:embed="rId3" cstate="print"/>
          <a:srcRect l="22146" r="24803"/>
          <a:stretch>
            <a:fillRect/>
          </a:stretch>
        </p:blipFill>
        <p:spPr>
          <a:xfrm>
            <a:off x="5500694" y="1827807"/>
            <a:ext cx="3368562" cy="476230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7158" y="435769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Jaterník podléška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57554" y="628652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Rozrazil rezekvítek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rot="16200000" flipV="1">
            <a:off x="2285984" y="2928934"/>
            <a:ext cx="1857388" cy="1714512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000496" y="4714884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4357686" y="4929198"/>
            <a:ext cx="2500330" cy="7143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V="1">
            <a:off x="1678761" y="3321843"/>
            <a:ext cx="2214578" cy="1571636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571868" y="5072074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cxnSp>
        <p:nvCxnSpPr>
          <p:cNvPr id="21" name="Přímá spojovací šipka 20"/>
          <p:cNvCxnSpPr/>
          <p:nvPr/>
        </p:nvCxnSpPr>
        <p:spPr>
          <a:xfrm>
            <a:off x="3929058" y="5286388"/>
            <a:ext cx="3143272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072462" y="121442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vonek vousat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5" y="428604"/>
            <a:ext cx="5334037" cy="4000528"/>
          </a:xfrm>
          <a:prstGeom prst="rect">
            <a:avLst/>
          </a:prstGeom>
        </p:spPr>
      </p:pic>
      <p:pic>
        <p:nvPicPr>
          <p:cNvPr id="4" name="Obrázek 3" descr="zvonek kopřivolistý4.JPG"/>
          <p:cNvPicPr>
            <a:picLocks noChangeAspect="1"/>
          </p:cNvPicPr>
          <p:nvPr/>
        </p:nvPicPr>
        <p:blipFill>
          <a:blip r:embed="rId3" cstate="print"/>
          <a:srcRect l="7441" r="13819"/>
          <a:stretch>
            <a:fillRect/>
          </a:stretch>
        </p:blipFill>
        <p:spPr>
          <a:xfrm>
            <a:off x="5214942" y="3153418"/>
            <a:ext cx="3532897" cy="33652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596" y="4572008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vonek vousatý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00364" y="6143644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vonek </a:t>
            </a:r>
            <a:r>
              <a:rPr lang="cs-CZ" dirty="0" err="1" smtClean="0"/>
              <a:t>kopřivolistý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rot="10800000">
            <a:off x="3000364" y="1857364"/>
            <a:ext cx="3929090" cy="142876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H="1">
            <a:off x="6000760" y="3357562"/>
            <a:ext cx="2786082" cy="35719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000892" y="171448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cxnSp>
        <p:nvCxnSpPr>
          <p:cNvPr id="16" name="Přímá spojovací šipka 15"/>
          <p:cNvCxnSpPr/>
          <p:nvPr/>
        </p:nvCxnSpPr>
        <p:spPr>
          <a:xfrm rot="16200000" flipV="1">
            <a:off x="2357422" y="3500438"/>
            <a:ext cx="2143140" cy="1000132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4143372" y="4786322"/>
            <a:ext cx="2857520" cy="42862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786182" y="507207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cxnSp>
        <p:nvCxnSpPr>
          <p:cNvPr id="21" name="Přímá spojovací šipka 20"/>
          <p:cNvCxnSpPr/>
          <p:nvPr/>
        </p:nvCxnSpPr>
        <p:spPr>
          <a:xfrm rot="10800000" flipV="1">
            <a:off x="3286116" y="1428736"/>
            <a:ext cx="4500594" cy="214314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6200000" flipH="1">
            <a:off x="6215074" y="3286124"/>
            <a:ext cx="3500462" cy="7143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786710" y="107154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01024" y="42860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6000760" y="1142984"/>
            <a:ext cx="13116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Pestík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43042" y="1142984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Tyčinka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1538" y="571480"/>
            <a:ext cx="5857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Popiš stavbu pestíku a tyčinky, schéma:</a:t>
            </a:r>
            <a:endParaRPr lang="cs-CZ" sz="2400" dirty="0"/>
          </a:p>
        </p:txBody>
      </p:sp>
      <p:pic>
        <p:nvPicPr>
          <p:cNvPr id="5" name="Obrázek 4" descr="kvet.jpg"/>
          <p:cNvPicPr>
            <a:picLocks noChangeAspect="1"/>
          </p:cNvPicPr>
          <p:nvPr/>
        </p:nvPicPr>
        <p:blipFill>
          <a:blip r:embed="rId2"/>
          <a:srcRect l="44347"/>
          <a:stretch>
            <a:fillRect/>
          </a:stretch>
        </p:blipFill>
        <p:spPr>
          <a:xfrm>
            <a:off x="642910" y="1571612"/>
            <a:ext cx="7512182" cy="415728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071802" y="271462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4678" y="4000504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29520" y="285749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29520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29520" y="4500570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</a:t>
            </a:r>
            <a:endParaRPr lang="cs-CZ" sz="28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7500958" y="5000636"/>
            <a:ext cx="7143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929586" y="628652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500042"/>
            <a:ext cx="7215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Čeleď bobovité má korunní lístky rozlišené na pavézu, křídla a člunek. Popište.</a:t>
            </a:r>
            <a:endParaRPr lang="cs-CZ" sz="2400" dirty="0"/>
          </a:p>
        </p:txBody>
      </p:sp>
      <p:pic>
        <p:nvPicPr>
          <p:cNvPr id="3" name="Obrázek 2" descr="hrachor jarní2.JPG"/>
          <p:cNvPicPr>
            <a:picLocks noChangeAspect="1"/>
          </p:cNvPicPr>
          <p:nvPr/>
        </p:nvPicPr>
        <p:blipFill>
          <a:blip r:embed="rId2" cstate="print"/>
          <a:srcRect l="14705" t="6850" r="9921"/>
          <a:stretch>
            <a:fillRect/>
          </a:stretch>
        </p:blipFill>
        <p:spPr>
          <a:xfrm>
            <a:off x="1214413" y="1500174"/>
            <a:ext cx="5471899" cy="5072098"/>
          </a:xfrm>
          <a:prstGeom prst="rect">
            <a:avLst/>
          </a:prstGeom>
        </p:spPr>
      </p:pic>
      <p:cxnSp>
        <p:nvCxnSpPr>
          <p:cNvPr id="5" name="Přímá spojovací šipka 4"/>
          <p:cNvCxnSpPr/>
          <p:nvPr/>
        </p:nvCxnSpPr>
        <p:spPr>
          <a:xfrm rot="10800000" flipV="1">
            <a:off x="4071934" y="2500306"/>
            <a:ext cx="3071834" cy="1357322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0800000" flipV="1">
            <a:off x="4286248" y="3571876"/>
            <a:ext cx="2857520" cy="1000132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3929058" y="4500570"/>
            <a:ext cx="3286148" cy="142876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143768" y="2285992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768" y="3286124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15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5206" y="428625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9586" y="63579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Která část květu je přeměněna </a:t>
            </a:r>
            <a:br>
              <a:rPr lang="cs-CZ" dirty="0" smtClean="0"/>
            </a:br>
            <a:r>
              <a:rPr lang="cs-CZ" dirty="0" smtClean="0"/>
              <a:t>v útvary na obrázku?</a:t>
            </a:r>
            <a:endParaRPr lang="cs-CZ" dirty="0"/>
          </a:p>
        </p:txBody>
      </p:sp>
      <p:pic>
        <p:nvPicPr>
          <p:cNvPr id="3" name="Obrázek 2" descr="smetanka lékařská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2071678"/>
            <a:ext cx="5572132" cy="4179099"/>
          </a:xfrm>
          <a:prstGeom prst="rect">
            <a:avLst/>
          </a:prstGeom>
        </p:spPr>
      </p:pic>
      <p:pic>
        <p:nvPicPr>
          <p:cNvPr id="4" name="Obrázek 3" descr="smetanka lékařská2.JPG"/>
          <p:cNvPicPr>
            <a:picLocks noChangeAspect="1"/>
          </p:cNvPicPr>
          <p:nvPr/>
        </p:nvPicPr>
        <p:blipFill>
          <a:blip r:embed="rId3" cstate="print"/>
          <a:srcRect l="9213" r="15236"/>
          <a:stretch>
            <a:fillRect/>
          </a:stretch>
        </p:blipFill>
        <p:spPr>
          <a:xfrm>
            <a:off x="214282" y="1643050"/>
            <a:ext cx="3238163" cy="3214710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flipV="1">
            <a:off x="2357422" y="5000636"/>
            <a:ext cx="2714644" cy="500066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071670" y="5286388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592933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pampeliška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01024" y="63579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Určete souměrnost květů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1538" y="1214422"/>
            <a:ext cx="6215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Pojmy: souměrný, pravidelný, nepravidelný</a:t>
            </a:r>
            <a:endParaRPr lang="cs-CZ" sz="2400" dirty="0"/>
          </a:p>
        </p:txBody>
      </p:sp>
      <p:pic>
        <p:nvPicPr>
          <p:cNvPr id="4" name="Obrázek 3" descr="medovník meduňkolistý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1928802"/>
            <a:ext cx="4572030" cy="34290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034" y="5643578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medovník </a:t>
            </a:r>
            <a:r>
              <a:rPr lang="cs-CZ" dirty="0" err="1" smtClean="0"/>
              <a:t>meduňkolistý</a:t>
            </a:r>
            <a:endParaRPr lang="cs-CZ" dirty="0"/>
          </a:p>
        </p:txBody>
      </p:sp>
      <p:pic>
        <p:nvPicPr>
          <p:cNvPr id="6" name="Obrázek 5" descr="jabloň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90" y="3500438"/>
            <a:ext cx="4000496" cy="30003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715272" y="300037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jabloň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621508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ikev lesní5.JPG"/>
          <p:cNvPicPr>
            <a:picLocks noChangeAspect="1"/>
          </p:cNvPicPr>
          <p:nvPr/>
        </p:nvPicPr>
        <p:blipFill>
          <a:blip r:embed="rId2" cstate="print"/>
          <a:srcRect l="26043" r="10630"/>
          <a:stretch>
            <a:fillRect/>
          </a:stretch>
        </p:blipFill>
        <p:spPr>
          <a:xfrm>
            <a:off x="214282" y="357166"/>
            <a:ext cx="4583976" cy="54292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85852" y="592933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vikev lesní</a:t>
            </a:r>
            <a:endParaRPr lang="cs-CZ" dirty="0"/>
          </a:p>
        </p:txBody>
      </p:sp>
      <p:pic>
        <p:nvPicPr>
          <p:cNvPr id="4" name="Obrázek 3" descr="hvozdík pyšný alpínský4.JPG"/>
          <p:cNvPicPr>
            <a:picLocks noChangeAspect="1"/>
          </p:cNvPicPr>
          <p:nvPr/>
        </p:nvPicPr>
        <p:blipFill>
          <a:blip r:embed="rId3" cstate="print"/>
          <a:srcRect l="13819" r="8858"/>
          <a:stretch>
            <a:fillRect/>
          </a:stretch>
        </p:blipFill>
        <p:spPr>
          <a:xfrm>
            <a:off x="4500562" y="928670"/>
            <a:ext cx="4566027" cy="442915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15140" y="5500702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hvozdík pyšný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01024" y="628652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Určete typ květenství.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285860"/>
            <a:ext cx="3500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A. Jednoduché</a:t>
            </a:r>
            <a:endParaRPr lang="cs-CZ" sz="2400" dirty="0"/>
          </a:p>
        </p:txBody>
      </p:sp>
      <p:pic>
        <p:nvPicPr>
          <p:cNvPr id="4" name="Obrázek 3" descr="jitrocel prostřední.JPG"/>
          <p:cNvPicPr>
            <a:picLocks noChangeAspect="1"/>
          </p:cNvPicPr>
          <p:nvPr/>
        </p:nvPicPr>
        <p:blipFill>
          <a:blip r:embed="rId2" cstate="print"/>
          <a:srcRect l="23031" r="22854"/>
          <a:stretch>
            <a:fillRect/>
          </a:stretch>
        </p:blipFill>
        <p:spPr>
          <a:xfrm>
            <a:off x="571472" y="1857364"/>
            <a:ext cx="2989596" cy="41433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00100" y="607220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jitrocel prostřední</a:t>
            </a:r>
            <a:endParaRPr lang="cs-CZ" dirty="0"/>
          </a:p>
        </p:txBody>
      </p:sp>
      <p:pic>
        <p:nvPicPr>
          <p:cNvPr id="7" name="Obrázek 6" descr="prvosenka vyšší 4.JPG"/>
          <p:cNvPicPr>
            <a:picLocks noChangeAspect="1"/>
          </p:cNvPicPr>
          <p:nvPr/>
        </p:nvPicPr>
        <p:blipFill>
          <a:blip r:embed="rId3" cstate="print"/>
          <a:srcRect l="22500" r="17717" b="23622"/>
          <a:stretch>
            <a:fillRect/>
          </a:stretch>
        </p:blipFill>
        <p:spPr>
          <a:xfrm>
            <a:off x="3786182" y="1500174"/>
            <a:ext cx="3286148" cy="3148653"/>
          </a:xfrm>
          <a:prstGeom prst="rect">
            <a:avLst/>
          </a:prstGeom>
        </p:spPr>
      </p:pic>
      <p:pic>
        <p:nvPicPr>
          <p:cNvPr id="8" name="Obrázek 7" descr="prvosenka jarní2.JPG"/>
          <p:cNvPicPr>
            <a:picLocks noChangeAspect="1"/>
          </p:cNvPicPr>
          <p:nvPr/>
        </p:nvPicPr>
        <p:blipFill>
          <a:blip r:embed="rId4" cstate="print"/>
          <a:srcRect l="8858" r="8858"/>
          <a:stretch>
            <a:fillRect/>
          </a:stretch>
        </p:blipFill>
        <p:spPr>
          <a:xfrm>
            <a:off x="6143636" y="4071942"/>
            <a:ext cx="2714644" cy="247436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214810" y="4786322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prvosenka vyšší a jarní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6248" y="62865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ukuřice 2.JPG"/>
          <p:cNvPicPr>
            <a:picLocks noChangeAspect="1"/>
          </p:cNvPicPr>
          <p:nvPr/>
        </p:nvPicPr>
        <p:blipFill>
          <a:blip r:embed="rId2" cstate="print"/>
          <a:srcRect l="35433" r="17717"/>
          <a:stretch>
            <a:fillRect/>
          </a:stretch>
        </p:blipFill>
        <p:spPr>
          <a:xfrm>
            <a:off x="428596" y="357166"/>
            <a:ext cx="3391516" cy="54292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28596" y="592933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kukuřice</a:t>
            </a:r>
            <a:endParaRPr lang="cs-CZ" dirty="0"/>
          </a:p>
        </p:txBody>
      </p:sp>
      <p:pic>
        <p:nvPicPr>
          <p:cNvPr id="4" name="Obrázek 3" descr="jetel luční.JPG"/>
          <p:cNvPicPr>
            <a:picLocks noChangeAspect="1"/>
          </p:cNvPicPr>
          <p:nvPr/>
        </p:nvPicPr>
        <p:blipFill>
          <a:blip r:embed="rId3" cstate="print"/>
          <a:srcRect l="17717" t="6142" r="17717" b="11339"/>
          <a:stretch>
            <a:fillRect/>
          </a:stretch>
        </p:blipFill>
        <p:spPr>
          <a:xfrm>
            <a:off x="4071934" y="357166"/>
            <a:ext cx="3357586" cy="32184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00958" y="571480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jetel luční</a:t>
            </a:r>
            <a:endParaRPr lang="cs-CZ" dirty="0"/>
          </a:p>
        </p:txBody>
      </p:sp>
      <p:pic>
        <p:nvPicPr>
          <p:cNvPr id="6" name="Obrázek 5" descr="kopretina bílá.JPG"/>
          <p:cNvPicPr>
            <a:picLocks noChangeAspect="1"/>
          </p:cNvPicPr>
          <p:nvPr/>
        </p:nvPicPr>
        <p:blipFill>
          <a:blip r:embed="rId4" cstate="print"/>
          <a:srcRect l="5492" t="7087" r="6024"/>
          <a:stretch>
            <a:fillRect/>
          </a:stretch>
        </p:blipFill>
        <p:spPr>
          <a:xfrm>
            <a:off x="4185458" y="3319853"/>
            <a:ext cx="4129611" cy="325239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43174" y="621508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kopretina bílá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264318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58" y="5143512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šeřík obecný</a:t>
            </a:r>
            <a:endParaRPr lang="cs-CZ" dirty="0"/>
          </a:p>
        </p:txBody>
      </p:sp>
      <p:pic>
        <p:nvPicPr>
          <p:cNvPr id="4" name="Obrázek 3" descr="kokoška pastuší tobolka2.JPG"/>
          <p:cNvPicPr>
            <a:picLocks noChangeAspect="1"/>
          </p:cNvPicPr>
          <p:nvPr/>
        </p:nvPicPr>
        <p:blipFill>
          <a:blip r:embed="rId2" cstate="print"/>
          <a:srcRect l="17717" r="24626"/>
          <a:stretch>
            <a:fillRect/>
          </a:stretch>
        </p:blipFill>
        <p:spPr>
          <a:xfrm>
            <a:off x="5214942" y="1657012"/>
            <a:ext cx="3627138" cy="4718046"/>
          </a:xfrm>
          <a:prstGeom prst="rect">
            <a:avLst/>
          </a:prstGeom>
        </p:spPr>
      </p:pic>
      <p:pic>
        <p:nvPicPr>
          <p:cNvPr id="2" name="Obrázek 1" descr="šeřík obecný.JPG"/>
          <p:cNvPicPr>
            <a:picLocks noChangeAspect="1"/>
          </p:cNvPicPr>
          <p:nvPr/>
        </p:nvPicPr>
        <p:blipFill>
          <a:blip r:embed="rId3" cstate="print"/>
          <a:srcRect l="2126" t="8504" r="14350"/>
          <a:stretch>
            <a:fillRect/>
          </a:stretch>
        </p:blipFill>
        <p:spPr>
          <a:xfrm>
            <a:off x="214282" y="500041"/>
            <a:ext cx="5357850" cy="440191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714612" y="614364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kokoška pastuší tobolka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86710" y="50004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42860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B. Složené</a:t>
            </a:r>
            <a:endParaRPr lang="cs-CZ" sz="2400" dirty="0"/>
          </a:p>
        </p:txBody>
      </p:sp>
      <p:pic>
        <p:nvPicPr>
          <p:cNvPr id="3" name="Obrázek 2" descr="devětsil bílý 12.JPG"/>
          <p:cNvPicPr>
            <a:picLocks noChangeAspect="1"/>
          </p:cNvPicPr>
          <p:nvPr/>
        </p:nvPicPr>
        <p:blipFill>
          <a:blip r:embed="rId2" cstate="print"/>
          <a:srcRect b="10157"/>
          <a:stretch>
            <a:fillRect/>
          </a:stretch>
        </p:blipFill>
        <p:spPr>
          <a:xfrm>
            <a:off x="357158" y="1071546"/>
            <a:ext cx="5194982" cy="35004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7158" y="485776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devětsil bílý</a:t>
            </a:r>
            <a:endParaRPr lang="cs-CZ" dirty="0"/>
          </a:p>
        </p:txBody>
      </p:sp>
      <p:pic>
        <p:nvPicPr>
          <p:cNvPr id="5" name="Obrázek 4" descr="kerblík lesní2.JPG"/>
          <p:cNvPicPr>
            <a:picLocks noChangeAspect="1"/>
          </p:cNvPicPr>
          <p:nvPr/>
        </p:nvPicPr>
        <p:blipFill>
          <a:blip r:embed="rId3" cstate="print"/>
          <a:srcRect l="7618" r="4606" b="5669"/>
          <a:stretch>
            <a:fillRect/>
          </a:stretch>
        </p:blipFill>
        <p:spPr>
          <a:xfrm>
            <a:off x="4929190" y="3571876"/>
            <a:ext cx="3824853" cy="308299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58016" y="307181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kerblík lesní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01024" y="114298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8001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Květenství rostlin čeledi </a:t>
            </a:r>
            <a:r>
              <a:rPr lang="cs-CZ" sz="2400" dirty="0" err="1" smtClean="0"/>
              <a:t>hvězdnicovité</a:t>
            </a:r>
            <a:r>
              <a:rPr lang="cs-CZ" sz="2400" dirty="0" smtClean="0"/>
              <a:t> bývají tvořená dvěma druhy květů. Popiš. </a:t>
            </a:r>
            <a:endParaRPr lang="cs-CZ" sz="2400" dirty="0"/>
          </a:p>
        </p:txBody>
      </p:sp>
      <p:pic>
        <p:nvPicPr>
          <p:cNvPr id="3" name="Obrázek 2" descr="kopretina bílá.JPG"/>
          <p:cNvPicPr>
            <a:picLocks noChangeAspect="1"/>
          </p:cNvPicPr>
          <p:nvPr/>
        </p:nvPicPr>
        <p:blipFill>
          <a:blip r:embed="rId2" cstate="print"/>
          <a:srcRect l="7441"/>
          <a:stretch>
            <a:fillRect/>
          </a:stretch>
        </p:blipFill>
        <p:spPr>
          <a:xfrm>
            <a:off x="285720" y="1643050"/>
            <a:ext cx="5113324" cy="41434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5720" y="5857892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kopretina bílá</a:t>
            </a:r>
            <a:endParaRPr lang="cs-CZ" dirty="0"/>
          </a:p>
        </p:txBody>
      </p:sp>
      <p:pic>
        <p:nvPicPr>
          <p:cNvPr id="6" name="Obrázek 5" descr="hvězdnice chlumní6.JPG"/>
          <p:cNvPicPr>
            <a:picLocks noChangeAspect="1"/>
          </p:cNvPicPr>
          <p:nvPr/>
        </p:nvPicPr>
        <p:blipFill>
          <a:blip r:embed="rId3" cstate="print"/>
          <a:srcRect l="1949" r="5315"/>
          <a:stretch>
            <a:fillRect/>
          </a:stretch>
        </p:blipFill>
        <p:spPr>
          <a:xfrm>
            <a:off x="5000628" y="2285992"/>
            <a:ext cx="3842292" cy="310752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715140" y="1857364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hvězdnice chlumní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rot="10800000">
            <a:off x="3000364" y="3786190"/>
            <a:ext cx="2714644" cy="1928826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5286380" y="4357694"/>
            <a:ext cx="2000264" cy="71438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15008" y="5643578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cxnSp>
        <p:nvCxnSpPr>
          <p:cNvPr id="14" name="Přímá spojovací šipka 13"/>
          <p:cNvCxnSpPr/>
          <p:nvPr/>
        </p:nvCxnSpPr>
        <p:spPr>
          <a:xfrm rot="16200000" flipV="1">
            <a:off x="2607455" y="4679165"/>
            <a:ext cx="1500198" cy="100013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 flipH="1" flipV="1">
            <a:off x="6250793" y="4964917"/>
            <a:ext cx="1643074" cy="142876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786578" y="5857892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86182" y="5929330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58148" y="621508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 Vysvětli, proč mnohé květy jsou pěkně pestře zbarvené, např. </a:t>
            </a:r>
            <a:br>
              <a:rPr lang="cs-CZ" dirty="0" smtClean="0"/>
            </a:br>
            <a:r>
              <a:rPr lang="cs-CZ" dirty="0" smtClean="0"/>
              <a:t>u vstavačovitých rostlin</a:t>
            </a:r>
            <a:endParaRPr lang="cs-CZ" dirty="0"/>
          </a:p>
        </p:txBody>
      </p:sp>
      <p:pic>
        <p:nvPicPr>
          <p:cNvPr id="3" name="Obrázek 2" descr="tořič včelonosný12.JPG"/>
          <p:cNvPicPr>
            <a:picLocks noChangeAspect="1"/>
          </p:cNvPicPr>
          <p:nvPr/>
        </p:nvPicPr>
        <p:blipFill>
          <a:blip r:embed="rId2" cstate="print"/>
          <a:srcRect l="12199"/>
          <a:stretch>
            <a:fillRect/>
          </a:stretch>
        </p:blipFill>
        <p:spPr>
          <a:xfrm>
            <a:off x="500034" y="2071678"/>
            <a:ext cx="3987515" cy="4429156"/>
          </a:xfrm>
          <a:prstGeom prst="rect">
            <a:avLst/>
          </a:prstGeom>
        </p:spPr>
      </p:pic>
      <p:pic>
        <p:nvPicPr>
          <p:cNvPr id="4" name="Obrázek 3" descr="vstavač vojenský11.JPG"/>
          <p:cNvPicPr>
            <a:picLocks noChangeAspect="1"/>
          </p:cNvPicPr>
          <p:nvPr/>
        </p:nvPicPr>
        <p:blipFill>
          <a:blip r:embed="rId3" cstate="print"/>
          <a:srcRect l="3898" r="9921"/>
          <a:stretch>
            <a:fillRect/>
          </a:stretch>
        </p:blipFill>
        <p:spPr>
          <a:xfrm>
            <a:off x="4714876" y="2857496"/>
            <a:ext cx="4186312" cy="364333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572000" y="207167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tořič </a:t>
            </a:r>
            <a:r>
              <a:rPr lang="cs-CZ" dirty="0" err="1" smtClean="0"/>
              <a:t>včelonosný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58016" y="242886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vstavač vojenský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72462" y="178592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6. Pozoruj rozvíjení květů pomocí </a:t>
            </a:r>
            <a:r>
              <a:rPr lang="cs-CZ" dirty="0" err="1" smtClean="0"/>
              <a:t>časosběrné</a:t>
            </a:r>
            <a:r>
              <a:rPr lang="cs-CZ" dirty="0" smtClean="0"/>
              <a:t> kamery. Použij kameru i ke studiu růstu stonku nebo rozvíjení listů.</a:t>
            </a:r>
            <a:endParaRPr lang="cs-CZ" dirty="0"/>
          </a:p>
        </p:txBody>
      </p:sp>
      <p:pic>
        <p:nvPicPr>
          <p:cNvPr id="3" name="Obrázek 2" descr="jabloň4.JPG"/>
          <p:cNvPicPr>
            <a:picLocks noChangeAspect="1"/>
          </p:cNvPicPr>
          <p:nvPr/>
        </p:nvPicPr>
        <p:blipFill>
          <a:blip r:embed="rId2" cstate="print"/>
          <a:srcRect l="10807" t="6378" r="20906" b="2598"/>
          <a:stretch>
            <a:fillRect/>
          </a:stretch>
        </p:blipFill>
        <p:spPr>
          <a:xfrm>
            <a:off x="500034" y="2714620"/>
            <a:ext cx="3857233" cy="3856373"/>
          </a:xfrm>
          <a:prstGeom prst="rect">
            <a:avLst/>
          </a:prstGeom>
        </p:spPr>
      </p:pic>
      <p:pic>
        <p:nvPicPr>
          <p:cNvPr id="4" name="Obrázek 3" descr="jabloň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714620"/>
            <a:ext cx="4286280" cy="32147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43438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jabloň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428736"/>
            <a:ext cx="414340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Popiš stavbu květu</a:t>
            </a:r>
          </a:p>
          <a:p>
            <a:pPr marL="342900" indent="-342900"/>
            <a:r>
              <a:rPr lang="cs-CZ" dirty="0" smtClean="0"/>
              <a:t>1     koruna, kalich je prchavý (brzy opadá)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okvětí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tyčinky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tyčinky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pestík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kalich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koruna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květní lůžko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prašník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nitka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blizna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čnělka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semeník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člunek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křídla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pavéza</a:t>
            </a:r>
          </a:p>
          <a:p>
            <a:pPr marL="342900" indent="-342900">
              <a:buAutoNum type="arabicPlain" startAt="2"/>
            </a:pPr>
            <a:endParaRPr lang="cs-CZ" dirty="0" smtClean="0"/>
          </a:p>
          <a:p>
            <a:pPr marL="342900" indent="-342900">
              <a:buAutoNum type="arabicPlain" startAt="2"/>
            </a:pPr>
            <a:endParaRPr lang="cs-CZ" dirty="0" smtClean="0"/>
          </a:p>
          <a:p>
            <a:pPr marL="342900" indent="-342900">
              <a:buAutoNum type="arabicPlain" startAt="2"/>
            </a:pPr>
            <a:endParaRPr lang="cs-CZ" dirty="0" smtClean="0"/>
          </a:p>
          <a:p>
            <a:pPr marL="342900" indent="-34290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6380" y="235743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obrázek 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86380" y="2928934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obrázek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86380" y="371475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obrázek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86380" y="507207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obrázek 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585789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obrázek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714357"/>
            <a:ext cx="692948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Která část květuje přeměněna v útvary na obrázku?</a:t>
            </a:r>
          </a:p>
          <a:p>
            <a:r>
              <a:rPr lang="cs-CZ" dirty="0" smtClean="0"/>
              <a:t>Z kalichu vzniká chmýr.</a:t>
            </a:r>
          </a:p>
          <a:p>
            <a:endParaRPr lang="cs-CZ" dirty="0" smtClean="0"/>
          </a:p>
          <a:p>
            <a:r>
              <a:rPr lang="cs-CZ" sz="2400" dirty="0" smtClean="0"/>
              <a:t>3. Určete souměrnost květů</a:t>
            </a:r>
          </a:p>
          <a:p>
            <a:r>
              <a:rPr lang="cs-CZ" dirty="0" smtClean="0"/>
              <a:t>medovník </a:t>
            </a:r>
            <a:r>
              <a:rPr lang="cs-CZ" dirty="0" err="1" smtClean="0"/>
              <a:t>meduňkolistý</a:t>
            </a:r>
            <a:r>
              <a:rPr lang="cs-CZ" dirty="0" smtClean="0"/>
              <a:t> – souměrný</a:t>
            </a:r>
          </a:p>
          <a:p>
            <a:r>
              <a:rPr lang="cs-CZ" dirty="0" smtClean="0"/>
              <a:t>jabloň – pravidelný</a:t>
            </a:r>
          </a:p>
          <a:p>
            <a:r>
              <a:rPr lang="cs-CZ" dirty="0" smtClean="0"/>
              <a:t>vikev lesní – souměrný</a:t>
            </a:r>
          </a:p>
          <a:p>
            <a:r>
              <a:rPr lang="cs-CZ" dirty="0" smtClean="0"/>
              <a:t>hvozdík pyšný – pravidelný</a:t>
            </a:r>
          </a:p>
          <a:p>
            <a:endParaRPr lang="cs-CZ" dirty="0" smtClean="0"/>
          </a:p>
          <a:p>
            <a:r>
              <a:rPr lang="cs-CZ" sz="2400" dirty="0" smtClean="0"/>
              <a:t>4. Určete typ květenství</a:t>
            </a:r>
          </a:p>
          <a:p>
            <a:r>
              <a:rPr lang="cs-CZ" dirty="0" smtClean="0"/>
              <a:t>jitrocel prostřední – klas </a:t>
            </a:r>
          </a:p>
          <a:p>
            <a:r>
              <a:rPr lang="cs-CZ" dirty="0" smtClean="0"/>
              <a:t>prvosenka jarní a vyšší – okolík </a:t>
            </a:r>
          </a:p>
          <a:p>
            <a:r>
              <a:rPr lang="cs-CZ" dirty="0" smtClean="0"/>
              <a:t>kukuřice – palice (samičí květenství)</a:t>
            </a:r>
          </a:p>
          <a:p>
            <a:r>
              <a:rPr lang="cs-CZ" dirty="0" smtClean="0"/>
              <a:t>jetel luční – hlávka (strboul)</a:t>
            </a:r>
          </a:p>
          <a:p>
            <a:r>
              <a:rPr lang="cs-CZ" dirty="0" smtClean="0"/>
              <a:t>kopretina bílá – úbor </a:t>
            </a:r>
          </a:p>
          <a:p>
            <a:r>
              <a:rPr lang="cs-CZ" dirty="0" smtClean="0"/>
              <a:t>šeřík obecný – lata </a:t>
            </a:r>
          </a:p>
          <a:p>
            <a:r>
              <a:rPr lang="cs-CZ" dirty="0" smtClean="0"/>
              <a:t>kokoška pastuší tobolka - hrozen</a:t>
            </a:r>
          </a:p>
          <a:p>
            <a:r>
              <a:rPr lang="cs-CZ" dirty="0" smtClean="0"/>
              <a:t>devětsil bílý – hrozen z úborů </a:t>
            </a:r>
          </a:p>
          <a:p>
            <a:r>
              <a:rPr lang="cs-CZ" dirty="0" smtClean="0"/>
              <a:t>kerblík lesní – složený okolík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00958" y="121442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obrázek 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00958" y="2285992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obrázek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00958" y="285749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obrázek 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00958" y="407194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obrázek 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00958" y="4857760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obrázek 10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00958" y="542926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obrázek 11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00958" y="592933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obrázek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857232"/>
            <a:ext cx="785818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/>
            </a:pPr>
            <a:r>
              <a:rPr lang="cs-CZ" dirty="0" smtClean="0"/>
              <a:t>trubkovité květy</a:t>
            </a:r>
          </a:p>
          <a:p>
            <a:pPr marL="342900" indent="-342900">
              <a:buAutoNum type="arabicPlain"/>
            </a:pPr>
            <a:r>
              <a:rPr lang="cs-CZ" dirty="0" smtClean="0"/>
              <a:t>jazykovité květy</a:t>
            </a:r>
          </a:p>
          <a:p>
            <a:pPr marL="342900" indent="-342900">
              <a:buAutoNum type="arabicPlain"/>
            </a:pPr>
            <a:endParaRPr lang="cs-CZ" dirty="0" smtClean="0"/>
          </a:p>
          <a:p>
            <a:pPr marL="342900" indent="-342900"/>
            <a:r>
              <a:rPr lang="cs-CZ" sz="2400" dirty="0" smtClean="0"/>
              <a:t>5. Vysvětli, proč mnohé květy jsou pěkně pestře zbarvené, např. u vstavačovitých rostlin</a:t>
            </a:r>
          </a:p>
          <a:p>
            <a:pPr marL="342900" indent="-342900"/>
            <a:r>
              <a:rPr lang="cs-CZ" dirty="0" smtClean="0"/>
              <a:t>Lákají hmyz barvou i tvarem květu k opylování, přenos pylu – </a:t>
            </a:r>
            <a:r>
              <a:rPr lang="cs-CZ" dirty="0" err="1" smtClean="0"/>
              <a:t>entomogamie</a:t>
            </a:r>
            <a:r>
              <a:rPr lang="cs-CZ" dirty="0" smtClean="0"/>
              <a:t>. </a:t>
            </a:r>
          </a:p>
          <a:p>
            <a:pPr marL="342900" indent="-342900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00892" y="114298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obrázek 13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00892" y="2786058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obrázek 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7224" y="500042"/>
            <a:ext cx="740811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Použitá a doporučená literatura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714348" y="1643050"/>
            <a:ext cx="721523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JELÍNEK, J., ZICHÁČEK, V. </a:t>
            </a:r>
            <a:r>
              <a:rPr lang="cs-CZ" i="1" dirty="0" smtClean="0"/>
              <a:t>Biologie pro gymnázia: teoretická a praktická část</a:t>
            </a:r>
            <a:r>
              <a:rPr lang="cs-CZ" dirty="0" smtClean="0"/>
              <a:t>. 4. </a:t>
            </a:r>
            <a:r>
              <a:rPr lang="cs-CZ" dirty="0" err="1" smtClean="0"/>
              <a:t>rozš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Olomouc: Nakladatelství Olomouc, 2000, 559 s., [38] s. obr. </a:t>
            </a:r>
            <a:r>
              <a:rPr lang="cs-CZ" dirty="0" err="1" smtClean="0"/>
              <a:t>příl</a:t>
            </a:r>
            <a:r>
              <a:rPr lang="cs-CZ" dirty="0" smtClean="0"/>
              <a:t>. ISBN 80-718-2107-1.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14348" y="2643182"/>
            <a:ext cx="78581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KINCL, L., KINCL, M., JAKRLOVÁ, J. </a:t>
            </a:r>
            <a:r>
              <a:rPr lang="cs-CZ" i="1" dirty="0" smtClean="0"/>
              <a:t>Biologie rostlin: pro 1. ročník gymnázií</a:t>
            </a:r>
            <a:r>
              <a:rPr lang="cs-CZ" dirty="0" smtClean="0"/>
              <a:t>. 4., </a:t>
            </a:r>
            <a:r>
              <a:rPr lang="cs-CZ" dirty="0" err="1" smtClean="0"/>
              <a:t>přeprac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Praha: Fortuna, 2006. ISBN 80-716-8947-5.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14348" y="3429000"/>
            <a:ext cx="76438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KUBÁT, K., KALINA, T., KOVÁČ, J</a:t>
            </a:r>
            <a:r>
              <a:rPr lang="cs-CZ" smtClean="0"/>
              <a:t>., KUBÁTOVÁ, </a:t>
            </a:r>
            <a:r>
              <a:rPr lang="cs-CZ" dirty="0" smtClean="0"/>
              <a:t>D</a:t>
            </a:r>
            <a:r>
              <a:rPr lang="cs-CZ" smtClean="0"/>
              <a:t>., PRACH, </a:t>
            </a:r>
            <a:r>
              <a:rPr lang="cs-CZ" dirty="0" smtClean="0"/>
              <a:t>K</a:t>
            </a:r>
            <a:r>
              <a:rPr lang="cs-CZ" smtClean="0"/>
              <a:t>., URBAN, </a:t>
            </a:r>
            <a:r>
              <a:rPr lang="cs-CZ" dirty="0" smtClean="0"/>
              <a:t>Z</a:t>
            </a:r>
            <a:r>
              <a:rPr lang="cs-CZ" i="1" dirty="0" smtClean="0"/>
              <a:t>. Botanika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Scientia</a:t>
            </a:r>
            <a:r>
              <a:rPr lang="cs-CZ" dirty="0" smtClean="0"/>
              <a:t>, 1998, 231 s. ISBN 80-718-3053-4.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542</Words>
  <Application>Microsoft Office PowerPoint</Application>
  <PresentationFormat>Předvádění na obrazovce (4:3)</PresentationFormat>
  <Paragraphs>166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Stavba květu, květenství - opakování</vt:lpstr>
      <vt:lpstr>1. Popiš stavbu květu</vt:lpstr>
      <vt:lpstr>Snímek 4</vt:lpstr>
      <vt:lpstr>Snímek 5</vt:lpstr>
      <vt:lpstr>Snímek 6</vt:lpstr>
      <vt:lpstr>Snímek 7</vt:lpstr>
      <vt:lpstr>2. Která část květu je přeměněna  v útvary na obrázku?</vt:lpstr>
      <vt:lpstr>3. Určete souměrnost květů</vt:lpstr>
      <vt:lpstr>Snímek 10</vt:lpstr>
      <vt:lpstr>4. Určete typ květenství.</vt:lpstr>
      <vt:lpstr>Snímek 12</vt:lpstr>
      <vt:lpstr>Snímek 13</vt:lpstr>
      <vt:lpstr>Snímek 14</vt:lpstr>
      <vt:lpstr>Snímek 15</vt:lpstr>
      <vt:lpstr>5. Vysvětli, proč mnohé květy jsou pěkně pestře zbarvené, např.  u vstavačovitých rostlin</vt:lpstr>
      <vt:lpstr>6. Pozoruj rozvíjení květů pomocí časosběrné kamery. Použij kameru i ke studiu růstu stonku nebo rozvíjení listů.</vt:lpstr>
      <vt:lpstr>Správné odpovědi: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Petr</cp:lastModifiedBy>
  <cp:revision>42</cp:revision>
  <dcterms:created xsi:type="dcterms:W3CDTF">2014-06-09T12:42:45Z</dcterms:created>
  <dcterms:modified xsi:type="dcterms:W3CDTF">2014-06-20T06:36:34Z</dcterms:modified>
</cp:coreProperties>
</file>