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7" r:id="rId2"/>
    <p:sldId id="258" r:id="rId3"/>
    <p:sldId id="259" r:id="rId4"/>
    <p:sldId id="260" r:id="rId5"/>
    <p:sldId id="274" r:id="rId6"/>
    <p:sldId id="261" r:id="rId7"/>
    <p:sldId id="262" r:id="rId8"/>
    <p:sldId id="263" r:id="rId9"/>
    <p:sldId id="265" r:id="rId10"/>
    <p:sldId id="266" r:id="rId11"/>
    <p:sldId id="267" r:id="rId12"/>
    <p:sldId id="275" r:id="rId13"/>
    <p:sldId id="268" r:id="rId14"/>
    <p:sldId id="269" r:id="rId15"/>
    <p:sldId id="270" r:id="rId16"/>
    <p:sldId id="276" r:id="rId17"/>
    <p:sldId id="271" r:id="rId18"/>
    <p:sldId id="272" r:id="rId19"/>
    <p:sldId id="277" r:id="rId20"/>
    <p:sldId id="273" r:id="rId21"/>
    <p:sldId id="278" r:id="rId22"/>
    <p:sldId id="279" r:id="rId23"/>
    <p:sldId id="280" r:id="rId24"/>
    <p:sldId id="281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BEDB40-E933-4A46-A0B5-7B77A23910ED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087524-1B72-40AF-8B94-DFD71C93F6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087524-1B72-40AF-8B94-DFD71C93F6F5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8D8A5-9F1F-4D1D-A5CD-49F7B176B29A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3E576-6973-4022-B3EB-61B30B4D5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8D8A5-9F1F-4D1D-A5CD-49F7B176B29A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3E576-6973-4022-B3EB-61B30B4D5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8D8A5-9F1F-4D1D-A5CD-49F7B176B29A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3E576-6973-4022-B3EB-61B30B4D5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8D8A5-9F1F-4D1D-A5CD-49F7B176B29A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3E576-6973-4022-B3EB-61B30B4D5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8D8A5-9F1F-4D1D-A5CD-49F7B176B29A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3E576-6973-4022-B3EB-61B30B4D5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8D8A5-9F1F-4D1D-A5CD-49F7B176B29A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3E576-6973-4022-B3EB-61B30B4D5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8D8A5-9F1F-4D1D-A5CD-49F7B176B29A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3E576-6973-4022-B3EB-61B30B4D5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8D8A5-9F1F-4D1D-A5CD-49F7B176B29A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3E576-6973-4022-B3EB-61B30B4D5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8D8A5-9F1F-4D1D-A5CD-49F7B176B29A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3E576-6973-4022-B3EB-61B30B4D5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8D8A5-9F1F-4D1D-A5CD-49F7B176B29A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3E576-6973-4022-B3EB-61B30B4D5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8D8A5-9F1F-4D1D-A5CD-49F7B176B29A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3E576-6973-4022-B3EB-61B30B4D5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38D8A5-9F1F-4D1D-A5CD-49F7B176B29A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C3E576-6973-4022-B3EB-61B30B4D5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6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Šmerala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25/2565, 728 04, Ostrava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Systém rostlin – čeleď vstavačovité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 Vondráček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Botanika 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geologie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  a sekunda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Květen 2014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Charakteristika čeledi, seznámení s vybranými zástupci čeledi ČR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Forma prezentace PowerPoint , fotografie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Botanika – systém</a:t>
            </a:r>
            <a:br>
              <a:rPr lang="cs-CZ" dirty="0" smtClean="0"/>
            </a:br>
            <a:r>
              <a:rPr lang="cs-CZ" dirty="0" smtClean="0"/>
              <a:t>Čeleď: vstavačovité (</a:t>
            </a:r>
            <a:r>
              <a:rPr lang="cs-CZ" dirty="0" err="1" smtClean="0"/>
              <a:t>Orchidaceae</a:t>
            </a:r>
            <a:r>
              <a:rPr lang="cs-CZ" dirty="0"/>
              <a:t>)</a:t>
            </a:r>
          </a:p>
        </p:txBody>
      </p:sp>
      <p:pic>
        <p:nvPicPr>
          <p:cNvPr id="3" name="Obrázek 2" descr="vstavač vojenský a střevičník.JPG"/>
          <p:cNvPicPr>
            <a:picLocks noChangeAspect="1"/>
          </p:cNvPicPr>
          <p:nvPr/>
        </p:nvPicPr>
        <p:blipFill>
          <a:blip r:embed="rId2" cstate="print"/>
          <a:srcRect l="4783" r="5492"/>
          <a:stretch>
            <a:fillRect/>
          </a:stretch>
        </p:blipFill>
        <p:spPr>
          <a:xfrm>
            <a:off x="285720" y="1714488"/>
            <a:ext cx="5725809" cy="4786346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6215058" y="5143512"/>
            <a:ext cx="292894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Petr</a:t>
            </a:r>
            <a:r>
              <a:rPr lang="cs-CZ" sz="2400" b="1" dirty="0" smtClean="0"/>
              <a:t> </a:t>
            </a:r>
            <a:r>
              <a:rPr lang="cs-CZ" sz="2400" dirty="0" smtClean="0"/>
              <a:t>Vondráček</a:t>
            </a:r>
          </a:p>
          <a:p>
            <a:r>
              <a:rPr lang="cs-CZ" dirty="0" smtClean="0"/>
              <a:t>Matiční gymnázium Ostrava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čeledi: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357298"/>
            <a:ext cx="80010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vytrvalé byliny; oddenky nebo kořenové hlízy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květy lákají hmyz – nektar, pyl, vonné látky, sexuální atrapy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„šálivé květy“ – vypadají, že něco opylovačům nabízejí, ale ve skutečnosti nenabízejí nic: </a:t>
            </a:r>
            <a:r>
              <a:rPr lang="cs-CZ" sz="2400" dirty="0" smtClean="0">
                <a:hlinkClick r:id="rId2" action="ppaction://hlinksldjump"/>
              </a:rPr>
              <a:t>tořiče</a:t>
            </a:r>
            <a:r>
              <a:rPr lang="cs-CZ" sz="2400" dirty="0" smtClean="0"/>
              <a:t>, </a:t>
            </a:r>
            <a:r>
              <a:rPr lang="cs-CZ" sz="2400" dirty="0" err="1" smtClean="0">
                <a:hlinkClick r:id="rId3" action="ppaction://hlinksldjump"/>
              </a:rPr>
              <a:t>střevičník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pyl prašníku slepen v tzv. </a:t>
            </a:r>
            <a:r>
              <a:rPr lang="cs-CZ" sz="2400" dirty="0" err="1" smtClean="0"/>
              <a:t>brylku</a:t>
            </a:r>
            <a:r>
              <a:rPr lang="cs-CZ" sz="2400" dirty="0" smtClean="0"/>
              <a:t>, přilepí se na těle hmyzu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v tropech epifyty – neparazitují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mykorhiza – soužití s půdními houbami, pravděpodobně mutualismus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častá hybridizace, potíže při určování   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Bradáček vejčitý (</a:t>
            </a:r>
            <a:r>
              <a:rPr lang="cs-CZ" sz="3600" dirty="0" err="1" smtClean="0"/>
              <a:t>Listera</a:t>
            </a:r>
            <a:r>
              <a:rPr lang="cs-CZ" sz="3600" dirty="0" smtClean="0"/>
              <a:t> </a:t>
            </a:r>
            <a:r>
              <a:rPr lang="cs-CZ" sz="3600" dirty="0" err="1" smtClean="0"/>
              <a:t>ovata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3" name="Obrázek 2" descr="bradáček vejčitý2.JPG"/>
          <p:cNvPicPr>
            <a:picLocks noChangeAspect="1"/>
          </p:cNvPicPr>
          <p:nvPr/>
        </p:nvPicPr>
        <p:blipFill>
          <a:blip r:embed="rId2" cstate="print"/>
          <a:srcRect l="17717" r="17717"/>
          <a:stretch>
            <a:fillRect/>
          </a:stretch>
        </p:blipFill>
        <p:spPr>
          <a:xfrm>
            <a:off x="5286380" y="1071545"/>
            <a:ext cx="3259518" cy="3786215"/>
          </a:xfrm>
          <a:prstGeom prst="rect">
            <a:avLst/>
          </a:prstGeom>
        </p:spPr>
      </p:pic>
      <p:pic>
        <p:nvPicPr>
          <p:cNvPr id="4" name="Obrázek 3" descr="bradáček vejčitý7.JPG"/>
          <p:cNvPicPr>
            <a:picLocks noChangeAspect="1"/>
          </p:cNvPicPr>
          <p:nvPr/>
        </p:nvPicPr>
        <p:blipFill>
          <a:blip r:embed="rId3" cstate="print"/>
          <a:srcRect l="22677" r="8858"/>
          <a:stretch>
            <a:fillRect/>
          </a:stretch>
        </p:blipFill>
        <p:spPr>
          <a:xfrm>
            <a:off x="428595" y="1071546"/>
            <a:ext cx="4564769" cy="500066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286380" y="5000636"/>
            <a:ext cx="34290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místy hojný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nížiny až hory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louky, křoviny, lesní okraje, háje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Lokalita bradáčku vejčitého v Ostravě </a:t>
            </a:r>
            <a:br>
              <a:rPr lang="cs-CZ" sz="3600" dirty="0" smtClean="0"/>
            </a:br>
            <a:r>
              <a:rPr lang="cs-CZ" sz="3600" dirty="0" smtClean="0"/>
              <a:t>u </a:t>
            </a:r>
            <a:r>
              <a:rPr lang="cs-CZ" sz="3600" dirty="0" err="1" smtClean="0"/>
              <a:t>Slezskoostravského</a:t>
            </a:r>
            <a:r>
              <a:rPr lang="cs-CZ" sz="3600" dirty="0" smtClean="0"/>
              <a:t> hradu</a:t>
            </a:r>
            <a:endParaRPr lang="cs-CZ" sz="3600" dirty="0"/>
          </a:p>
        </p:txBody>
      </p:sp>
      <p:pic>
        <p:nvPicPr>
          <p:cNvPr id="3" name="Obrázek 2" descr="bradáček vejčitý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1428736"/>
            <a:ext cx="6572296" cy="4929222"/>
          </a:xfrm>
          <a:prstGeom prst="rect">
            <a:avLst/>
          </a:prstGeom>
        </p:spPr>
      </p:pic>
      <p:pic>
        <p:nvPicPr>
          <p:cNvPr id="5" name="Obrázek 4" descr="bradáček vejčitý10.JPG"/>
          <p:cNvPicPr>
            <a:picLocks noChangeAspect="1"/>
          </p:cNvPicPr>
          <p:nvPr/>
        </p:nvPicPr>
        <p:blipFill>
          <a:blip r:embed="rId3" cstate="print"/>
          <a:srcRect l="4724" r="13228"/>
          <a:stretch>
            <a:fillRect/>
          </a:stretch>
        </p:blipFill>
        <p:spPr>
          <a:xfrm>
            <a:off x="6643702" y="3178984"/>
            <a:ext cx="2088079" cy="33932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Hlavinka horská (</a:t>
            </a:r>
            <a:r>
              <a:rPr lang="cs-CZ" sz="3600" dirty="0" err="1" smtClean="0"/>
              <a:t>Traunsteinera</a:t>
            </a:r>
            <a:r>
              <a:rPr lang="cs-CZ" sz="3600" dirty="0" smtClean="0"/>
              <a:t> </a:t>
            </a:r>
            <a:r>
              <a:rPr lang="cs-CZ" sz="3600" dirty="0" err="1" smtClean="0"/>
              <a:t>globosa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Obrázek 3" descr="hlavinka horská3.JPG"/>
          <p:cNvPicPr>
            <a:picLocks noChangeAspect="1"/>
          </p:cNvPicPr>
          <p:nvPr/>
        </p:nvPicPr>
        <p:blipFill>
          <a:blip r:embed="rId2" cstate="print"/>
          <a:srcRect l="21260" r="21260"/>
          <a:stretch>
            <a:fillRect/>
          </a:stretch>
        </p:blipFill>
        <p:spPr>
          <a:xfrm>
            <a:off x="428596" y="1214422"/>
            <a:ext cx="4070489" cy="5310774"/>
          </a:xfrm>
          <a:prstGeom prst="rect">
            <a:avLst/>
          </a:prstGeom>
        </p:spPr>
      </p:pic>
      <p:pic>
        <p:nvPicPr>
          <p:cNvPr id="3" name="Obrázek 2" descr="hlavinka horská.JPG"/>
          <p:cNvPicPr>
            <a:picLocks noChangeAspect="1"/>
          </p:cNvPicPr>
          <p:nvPr/>
        </p:nvPicPr>
        <p:blipFill>
          <a:blip r:embed="rId3" cstate="print"/>
          <a:srcRect l="4252" r="6024"/>
          <a:stretch>
            <a:fillRect/>
          </a:stretch>
        </p:blipFill>
        <p:spPr>
          <a:xfrm>
            <a:off x="4686940" y="1428736"/>
            <a:ext cx="4187506" cy="350046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857752" y="5286388"/>
            <a:ext cx="26432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jv</a:t>
            </a:r>
            <a:r>
              <a:rPr lang="cs-CZ" dirty="0" smtClean="0"/>
              <a:t>. a </a:t>
            </a:r>
            <a:r>
              <a:rPr lang="cs-CZ" dirty="0" err="1" smtClean="0"/>
              <a:t>sz</a:t>
            </a:r>
            <a:r>
              <a:rPr lang="cs-CZ" dirty="0" smtClean="0"/>
              <a:t>. Moravy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podhůří až hory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louky, pastviny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Hlístník hnízdák (</a:t>
            </a:r>
            <a:r>
              <a:rPr lang="cs-CZ" sz="3600" dirty="0" err="1" smtClean="0"/>
              <a:t>Neottia</a:t>
            </a:r>
            <a:r>
              <a:rPr lang="cs-CZ" sz="3600" dirty="0" smtClean="0"/>
              <a:t> </a:t>
            </a:r>
            <a:r>
              <a:rPr lang="cs-CZ" sz="3600" dirty="0" err="1" smtClean="0"/>
              <a:t>nidus</a:t>
            </a:r>
            <a:r>
              <a:rPr lang="cs-CZ" sz="3600" dirty="0" smtClean="0"/>
              <a:t>-avis)</a:t>
            </a:r>
            <a:endParaRPr lang="cs-CZ" sz="3600" dirty="0"/>
          </a:p>
        </p:txBody>
      </p:sp>
      <p:pic>
        <p:nvPicPr>
          <p:cNvPr id="3" name="Obrázek 2" descr="hlístník hnízdák.JPG"/>
          <p:cNvPicPr>
            <a:picLocks noChangeAspect="1"/>
          </p:cNvPicPr>
          <p:nvPr/>
        </p:nvPicPr>
        <p:blipFill>
          <a:blip r:embed="rId2" cstate="print"/>
          <a:srcRect l="17717" r="17717"/>
          <a:stretch>
            <a:fillRect/>
          </a:stretch>
        </p:blipFill>
        <p:spPr>
          <a:xfrm>
            <a:off x="357132" y="1142984"/>
            <a:ext cx="4643496" cy="5393756"/>
          </a:xfrm>
          <a:prstGeom prst="rect">
            <a:avLst/>
          </a:prstGeom>
        </p:spPr>
      </p:pic>
      <p:pic>
        <p:nvPicPr>
          <p:cNvPr id="4" name="Obrázek 3" descr="hlístník hnízdák2.JPG"/>
          <p:cNvPicPr>
            <a:picLocks noChangeAspect="1"/>
          </p:cNvPicPr>
          <p:nvPr/>
        </p:nvPicPr>
        <p:blipFill>
          <a:blip r:embed="rId3" cstate="print"/>
          <a:srcRect l="4606"/>
          <a:stretch>
            <a:fillRect/>
          </a:stretch>
        </p:blipFill>
        <p:spPr>
          <a:xfrm>
            <a:off x="4572000" y="1428736"/>
            <a:ext cx="4179611" cy="328612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429256" y="5000636"/>
            <a:ext cx="33575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nezelená rostlina, saprofyt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vzácný, místy hojnější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nížiny až hory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listnaté nebo smíšené lesy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Okrotice bílá (</a:t>
            </a:r>
            <a:r>
              <a:rPr lang="cs-CZ" sz="3600" dirty="0" err="1" smtClean="0"/>
              <a:t>Cephalanthera</a:t>
            </a:r>
            <a:r>
              <a:rPr lang="cs-CZ" sz="3600" dirty="0" smtClean="0"/>
              <a:t> </a:t>
            </a:r>
            <a:r>
              <a:rPr lang="cs-CZ" sz="3600" dirty="0" err="1" smtClean="0"/>
              <a:t>damasonium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3" name="Obrázek 2" descr="okrotice bílá3.JPG"/>
          <p:cNvPicPr>
            <a:picLocks noChangeAspect="1"/>
          </p:cNvPicPr>
          <p:nvPr/>
        </p:nvPicPr>
        <p:blipFill>
          <a:blip r:embed="rId2" cstate="print"/>
          <a:srcRect l="17717" r="14173"/>
          <a:stretch>
            <a:fillRect/>
          </a:stretch>
        </p:blipFill>
        <p:spPr>
          <a:xfrm>
            <a:off x="500034" y="1357298"/>
            <a:ext cx="4411555" cy="4857784"/>
          </a:xfrm>
          <a:prstGeom prst="rect">
            <a:avLst/>
          </a:prstGeom>
        </p:spPr>
      </p:pic>
      <p:pic>
        <p:nvPicPr>
          <p:cNvPr id="4" name="Obrázek 3" descr="okrotice bílá5.JPG"/>
          <p:cNvPicPr>
            <a:picLocks noChangeAspect="1"/>
          </p:cNvPicPr>
          <p:nvPr/>
        </p:nvPicPr>
        <p:blipFill>
          <a:blip r:embed="rId3" cstate="print"/>
          <a:srcRect l="17717" r="8858"/>
          <a:stretch>
            <a:fillRect/>
          </a:stretch>
        </p:blipFill>
        <p:spPr>
          <a:xfrm>
            <a:off x="5143504" y="1357298"/>
            <a:ext cx="3571900" cy="364851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143504" y="5143512"/>
            <a:ext cx="371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vzácná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nížiny až podhůří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sušší lesy až lesostepi, na vápencích a opukách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>
            <a:normAutofit/>
          </a:bodyPr>
          <a:lstStyle/>
          <a:p>
            <a:r>
              <a:rPr lang="cs-CZ" sz="3600" dirty="0" err="1" smtClean="0"/>
              <a:t>Prstnatec</a:t>
            </a:r>
            <a:r>
              <a:rPr lang="cs-CZ" sz="3600" dirty="0" smtClean="0"/>
              <a:t> májový (</a:t>
            </a:r>
            <a:r>
              <a:rPr lang="cs-CZ" sz="3600" dirty="0" err="1" smtClean="0"/>
              <a:t>Dactylorhiza</a:t>
            </a:r>
            <a:r>
              <a:rPr lang="cs-CZ" sz="3600" dirty="0" smtClean="0"/>
              <a:t> </a:t>
            </a:r>
            <a:r>
              <a:rPr lang="cs-CZ" sz="3600" dirty="0" err="1" smtClean="0"/>
              <a:t>majalis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3" name="Obrázek 2" descr="prstnatec májový.JPG"/>
          <p:cNvPicPr>
            <a:picLocks noChangeAspect="1"/>
          </p:cNvPicPr>
          <p:nvPr/>
        </p:nvPicPr>
        <p:blipFill>
          <a:blip r:embed="rId2" cstate="print"/>
          <a:srcRect l="17717" r="12402"/>
          <a:stretch>
            <a:fillRect/>
          </a:stretch>
        </p:blipFill>
        <p:spPr>
          <a:xfrm>
            <a:off x="428596" y="1142984"/>
            <a:ext cx="4126879" cy="4429156"/>
          </a:xfrm>
          <a:prstGeom prst="rect">
            <a:avLst/>
          </a:prstGeom>
        </p:spPr>
      </p:pic>
      <p:pic>
        <p:nvPicPr>
          <p:cNvPr id="4" name="Obrázek 3" descr="prstnatec májový2.JPG"/>
          <p:cNvPicPr>
            <a:picLocks noChangeAspect="1"/>
          </p:cNvPicPr>
          <p:nvPr/>
        </p:nvPicPr>
        <p:blipFill>
          <a:blip r:embed="rId3" cstate="print"/>
          <a:srcRect l="8150" r="3720"/>
          <a:stretch>
            <a:fillRect/>
          </a:stretch>
        </p:blipFill>
        <p:spPr>
          <a:xfrm>
            <a:off x="4857752" y="1142983"/>
            <a:ext cx="3861260" cy="3286149"/>
          </a:xfrm>
          <a:prstGeom prst="rect">
            <a:avLst/>
          </a:prstGeom>
        </p:spPr>
      </p:pic>
      <p:pic>
        <p:nvPicPr>
          <p:cNvPr id="5" name="Obrázek 4" descr="prstnatec májový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86116" y="4572008"/>
            <a:ext cx="2762269" cy="207170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215074" y="4714884"/>
            <a:ext cx="25717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hojnější zástupce čeledi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nížiny až hory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vlhké louky, bažiny, vřesoviště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Prstnatec</a:t>
            </a:r>
            <a:r>
              <a:rPr lang="cs-CZ" sz="3600" dirty="0" smtClean="0"/>
              <a:t> plamatý (</a:t>
            </a:r>
            <a:r>
              <a:rPr lang="cs-CZ" sz="3600" dirty="0" err="1" smtClean="0"/>
              <a:t>Dactylorhiza</a:t>
            </a:r>
            <a:r>
              <a:rPr lang="cs-CZ" sz="3600" dirty="0" smtClean="0"/>
              <a:t> </a:t>
            </a:r>
            <a:r>
              <a:rPr lang="cs-CZ" sz="3600" dirty="0" err="1" smtClean="0"/>
              <a:t>maculata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3" name="Obrázek 2" descr="prstnatec plamatý pravý 5.JPG"/>
          <p:cNvPicPr>
            <a:picLocks noChangeAspect="1"/>
          </p:cNvPicPr>
          <p:nvPr/>
        </p:nvPicPr>
        <p:blipFill>
          <a:blip r:embed="rId2" cstate="print"/>
          <a:srcRect l="26575" r="17717"/>
          <a:stretch>
            <a:fillRect/>
          </a:stretch>
        </p:blipFill>
        <p:spPr>
          <a:xfrm>
            <a:off x="500034" y="1357298"/>
            <a:ext cx="3661386" cy="4929222"/>
          </a:xfrm>
          <a:prstGeom prst="rect">
            <a:avLst/>
          </a:prstGeom>
        </p:spPr>
      </p:pic>
      <p:pic>
        <p:nvPicPr>
          <p:cNvPr id="4" name="Obrázek 3" descr="prstnatec plamatý pravý 3.JPG"/>
          <p:cNvPicPr>
            <a:picLocks noChangeAspect="1"/>
          </p:cNvPicPr>
          <p:nvPr/>
        </p:nvPicPr>
        <p:blipFill>
          <a:blip r:embed="rId3" cstate="print"/>
          <a:srcRect l="4606"/>
          <a:stretch>
            <a:fillRect/>
          </a:stretch>
        </p:blipFill>
        <p:spPr>
          <a:xfrm>
            <a:off x="4857752" y="1285860"/>
            <a:ext cx="3907056" cy="307183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857884" y="4857760"/>
            <a:ext cx="2857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patří mezi vzácnější orchideje ČR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pahorkatiny až hory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slatiny, rašeliniště</a:t>
            </a:r>
            <a:endParaRPr lang="cs-CZ" dirty="0"/>
          </a:p>
        </p:txBody>
      </p:sp>
      <p:pic>
        <p:nvPicPr>
          <p:cNvPr id="7" name="Obrázek 6" descr="prstnatec plamatý pravý.JPG"/>
          <p:cNvPicPr>
            <a:picLocks noChangeAspect="1"/>
          </p:cNvPicPr>
          <p:nvPr/>
        </p:nvPicPr>
        <p:blipFill>
          <a:blip r:embed="rId4" cstate="print"/>
          <a:srcRect l="17717" r="17717"/>
          <a:stretch>
            <a:fillRect/>
          </a:stretch>
        </p:blipFill>
        <p:spPr>
          <a:xfrm>
            <a:off x="3428992" y="4071942"/>
            <a:ext cx="2167867" cy="25181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Střevíčník </a:t>
            </a:r>
            <a:r>
              <a:rPr lang="cs-CZ" sz="3600" dirty="0" smtClean="0"/>
              <a:t>pantoflíček (</a:t>
            </a:r>
            <a:r>
              <a:rPr lang="cs-CZ" sz="3600" dirty="0" err="1" smtClean="0"/>
              <a:t>Cypripedium</a:t>
            </a:r>
            <a:r>
              <a:rPr lang="cs-CZ" sz="3600" dirty="0" smtClean="0"/>
              <a:t> </a:t>
            </a:r>
            <a:r>
              <a:rPr lang="cs-CZ" sz="3600" dirty="0" err="1" smtClean="0"/>
              <a:t>calceolus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5" name="Obrázek 4" descr="střevičník pantoflíček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282" y="1643050"/>
            <a:ext cx="5524538" cy="4143404"/>
          </a:xfrm>
          <a:prstGeom prst="rect">
            <a:avLst/>
          </a:prstGeom>
        </p:spPr>
      </p:pic>
      <p:pic>
        <p:nvPicPr>
          <p:cNvPr id="4" name="Obrázek 3" descr="střevičník pantoflíček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14942" y="3929066"/>
            <a:ext cx="3571901" cy="267892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000760" y="2143116"/>
            <a:ext cx="26432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vzácný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nížiny až podhůří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listnaté lesy, paseky, křovinaté stráně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třevičník pantoflíček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4414" y="571480"/>
            <a:ext cx="7524803" cy="5643602"/>
          </a:xfrm>
          <a:prstGeom prst="rect">
            <a:avLst/>
          </a:prstGeom>
        </p:spPr>
      </p:pic>
      <p:pic>
        <p:nvPicPr>
          <p:cNvPr id="3" name="Obrázek 2" descr="střevičník pantoflíček7.JPG"/>
          <p:cNvPicPr>
            <a:picLocks noChangeAspect="1"/>
          </p:cNvPicPr>
          <p:nvPr/>
        </p:nvPicPr>
        <p:blipFill>
          <a:blip r:embed="rId3" cstate="print"/>
          <a:srcRect l="6024" r="7264"/>
          <a:stretch>
            <a:fillRect/>
          </a:stretch>
        </p:blipFill>
        <p:spPr>
          <a:xfrm>
            <a:off x="500034" y="4143380"/>
            <a:ext cx="2560302" cy="22145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Tořič </a:t>
            </a:r>
            <a:r>
              <a:rPr lang="cs-CZ" sz="3600" dirty="0" err="1" smtClean="0"/>
              <a:t>včelonosný</a:t>
            </a:r>
            <a:r>
              <a:rPr lang="cs-CZ" sz="3600" dirty="0" smtClean="0"/>
              <a:t> (</a:t>
            </a:r>
            <a:r>
              <a:rPr lang="cs-CZ" sz="3600" dirty="0" err="1" smtClean="0"/>
              <a:t>Ophrys</a:t>
            </a:r>
            <a:r>
              <a:rPr lang="cs-CZ" sz="3600" dirty="0" smtClean="0"/>
              <a:t> </a:t>
            </a:r>
            <a:r>
              <a:rPr lang="cs-CZ" sz="3600" dirty="0" err="1" smtClean="0"/>
              <a:t>apifera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3" name="Obrázek 2" descr="tořič včelonosný7.JPG"/>
          <p:cNvPicPr>
            <a:picLocks noChangeAspect="1"/>
          </p:cNvPicPr>
          <p:nvPr/>
        </p:nvPicPr>
        <p:blipFill>
          <a:blip r:embed="rId2" cstate="print"/>
          <a:srcRect l="33661" r="30118"/>
          <a:stretch>
            <a:fillRect/>
          </a:stretch>
        </p:blipFill>
        <p:spPr>
          <a:xfrm>
            <a:off x="500063" y="1214422"/>
            <a:ext cx="2553012" cy="5286412"/>
          </a:xfrm>
          <a:prstGeom prst="rect">
            <a:avLst/>
          </a:prstGeom>
        </p:spPr>
      </p:pic>
      <p:pic>
        <p:nvPicPr>
          <p:cNvPr id="5" name="Obrázek 4" descr="tořič včelonosný9.JPG"/>
          <p:cNvPicPr>
            <a:picLocks noChangeAspect="1"/>
          </p:cNvPicPr>
          <p:nvPr/>
        </p:nvPicPr>
        <p:blipFill>
          <a:blip r:embed="rId3" cstate="print"/>
          <a:srcRect l="15768" r="20374"/>
          <a:stretch>
            <a:fillRect/>
          </a:stretch>
        </p:blipFill>
        <p:spPr>
          <a:xfrm>
            <a:off x="3214679" y="1214422"/>
            <a:ext cx="3286148" cy="3859631"/>
          </a:xfrm>
          <a:prstGeom prst="rect">
            <a:avLst/>
          </a:prstGeom>
        </p:spPr>
      </p:pic>
      <p:pic>
        <p:nvPicPr>
          <p:cNvPr id="4" name="Obrázek 3" descr="tořič včelonosný1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15074" y="4071942"/>
            <a:ext cx="2581895" cy="251800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14678" y="5143512"/>
            <a:ext cx="278608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velmi vzácný (Štramberk)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pahorkatiny až podhůří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travnaté a křovinaté stráně, světlé lesy, </a:t>
            </a:r>
            <a:r>
              <a:rPr lang="cs-CZ" dirty="0" err="1" smtClean="0"/>
              <a:t>bázické</a:t>
            </a:r>
            <a:r>
              <a:rPr lang="cs-CZ" dirty="0" smtClean="0"/>
              <a:t> půdy</a:t>
            </a:r>
            <a:endParaRPr lang="cs-CZ" dirty="0"/>
          </a:p>
        </p:txBody>
      </p:sp>
      <p:pic>
        <p:nvPicPr>
          <p:cNvPr id="7" name="Obrázek 6" descr="tořič včelonosný10.JPG"/>
          <p:cNvPicPr>
            <a:picLocks noChangeAspect="1"/>
          </p:cNvPicPr>
          <p:nvPr/>
        </p:nvPicPr>
        <p:blipFill>
          <a:blip r:embed="rId5" cstate="print"/>
          <a:srcRect l="11693" r="5669"/>
          <a:stretch>
            <a:fillRect/>
          </a:stretch>
        </p:blipFill>
        <p:spPr>
          <a:xfrm>
            <a:off x="6286512" y="1357298"/>
            <a:ext cx="2597411" cy="23574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Vemeník dvoulistý (</a:t>
            </a:r>
            <a:r>
              <a:rPr lang="cs-CZ" sz="3600" dirty="0" err="1" smtClean="0"/>
              <a:t>Platanthera</a:t>
            </a:r>
            <a:r>
              <a:rPr lang="cs-CZ" sz="3600" dirty="0" smtClean="0"/>
              <a:t> </a:t>
            </a:r>
            <a:r>
              <a:rPr lang="cs-CZ" sz="3600" dirty="0" err="1" smtClean="0"/>
              <a:t>bifolia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3" name="Obrázek 2" descr="vemeník dvoulistý.JPG"/>
          <p:cNvPicPr>
            <a:picLocks noChangeAspect="1"/>
          </p:cNvPicPr>
          <p:nvPr/>
        </p:nvPicPr>
        <p:blipFill>
          <a:blip r:embed="rId3" cstate="print"/>
          <a:srcRect l="6024" r="4961"/>
          <a:stretch>
            <a:fillRect/>
          </a:stretch>
        </p:blipFill>
        <p:spPr>
          <a:xfrm>
            <a:off x="4857752" y="1214422"/>
            <a:ext cx="3000396" cy="2528123"/>
          </a:xfrm>
          <a:prstGeom prst="rect">
            <a:avLst/>
          </a:prstGeom>
        </p:spPr>
      </p:pic>
      <p:pic>
        <p:nvPicPr>
          <p:cNvPr id="4" name="Obrázek 3" descr="vemeník dvoulistý 8.JPG"/>
          <p:cNvPicPr>
            <a:picLocks noChangeAspect="1"/>
          </p:cNvPicPr>
          <p:nvPr/>
        </p:nvPicPr>
        <p:blipFill>
          <a:blip r:embed="rId4" cstate="print"/>
          <a:srcRect l="24803" r="19665"/>
          <a:stretch>
            <a:fillRect/>
          </a:stretch>
        </p:blipFill>
        <p:spPr>
          <a:xfrm>
            <a:off x="428596" y="1285860"/>
            <a:ext cx="3597030" cy="4857784"/>
          </a:xfrm>
          <a:prstGeom prst="rect">
            <a:avLst/>
          </a:prstGeom>
        </p:spPr>
      </p:pic>
      <p:pic>
        <p:nvPicPr>
          <p:cNvPr id="5" name="Obrázek 4" descr="vemeník dvoulistý 5.JPG"/>
          <p:cNvPicPr>
            <a:picLocks noChangeAspect="1"/>
          </p:cNvPicPr>
          <p:nvPr/>
        </p:nvPicPr>
        <p:blipFill>
          <a:blip r:embed="rId5" cstate="print"/>
          <a:srcRect l="20020" r="20374"/>
          <a:stretch>
            <a:fillRect/>
          </a:stretch>
        </p:blipFill>
        <p:spPr>
          <a:xfrm>
            <a:off x="4214810" y="3857628"/>
            <a:ext cx="2222310" cy="279609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643702" y="4500570"/>
            <a:ext cx="22145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častý a místy hojný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nížiny až hory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louky, křovinaté stráně, světlé lesy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Vstavač bledý (</a:t>
            </a:r>
            <a:r>
              <a:rPr lang="cs-CZ" sz="3600" dirty="0" err="1" smtClean="0"/>
              <a:t>Orchis</a:t>
            </a:r>
            <a:r>
              <a:rPr lang="cs-CZ" sz="3600" dirty="0" smtClean="0"/>
              <a:t> </a:t>
            </a:r>
            <a:r>
              <a:rPr lang="cs-CZ" sz="3600" dirty="0" err="1" smtClean="0"/>
              <a:t>pallens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3" name="Obrázek 2" descr="vstavač bledý8.JPG"/>
          <p:cNvPicPr>
            <a:picLocks noChangeAspect="1"/>
          </p:cNvPicPr>
          <p:nvPr/>
        </p:nvPicPr>
        <p:blipFill>
          <a:blip r:embed="rId2" cstate="print"/>
          <a:srcRect l="17717" r="8858"/>
          <a:stretch>
            <a:fillRect/>
          </a:stretch>
        </p:blipFill>
        <p:spPr>
          <a:xfrm>
            <a:off x="500034" y="1357298"/>
            <a:ext cx="5105472" cy="5214974"/>
          </a:xfrm>
          <a:prstGeom prst="rect">
            <a:avLst/>
          </a:prstGeom>
        </p:spPr>
      </p:pic>
      <p:pic>
        <p:nvPicPr>
          <p:cNvPr id="4" name="Obrázek 3" descr="vstavač bledý7.JPG"/>
          <p:cNvPicPr>
            <a:picLocks noChangeAspect="1"/>
          </p:cNvPicPr>
          <p:nvPr/>
        </p:nvPicPr>
        <p:blipFill>
          <a:blip r:embed="rId3" cstate="print"/>
          <a:srcRect l="9567" r="8681"/>
          <a:stretch>
            <a:fillRect/>
          </a:stretch>
        </p:blipFill>
        <p:spPr>
          <a:xfrm>
            <a:off x="5715008" y="1428736"/>
            <a:ext cx="3036715" cy="278605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786446" y="4714884"/>
            <a:ext cx="292895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vzácný, hlavně Morava (</a:t>
            </a:r>
            <a:r>
              <a:rPr lang="cs-CZ" dirty="0" err="1" smtClean="0"/>
              <a:t>Svinec</a:t>
            </a:r>
            <a:r>
              <a:rPr lang="cs-CZ" dirty="0" smtClean="0"/>
              <a:t> u Nového Jičína)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pahorkatiny až podhůří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světlé lesy, lesní okraje, křoviny, louky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stavač bledý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1" y="428604"/>
            <a:ext cx="4762533" cy="3571900"/>
          </a:xfrm>
          <a:prstGeom prst="rect">
            <a:avLst/>
          </a:prstGeom>
        </p:spPr>
      </p:pic>
      <p:pic>
        <p:nvPicPr>
          <p:cNvPr id="4" name="Obrázek 3" descr="vstavač bledý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95812" y="3571876"/>
            <a:ext cx="4119559" cy="3089670"/>
          </a:xfrm>
          <a:prstGeom prst="rect">
            <a:avLst/>
          </a:prstGeom>
        </p:spPr>
      </p:pic>
      <p:pic>
        <p:nvPicPr>
          <p:cNvPr id="5" name="Obrázek 4" descr="vstavač bledý1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14941" y="428604"/>
            <a:ext cx="3714775" cy="2786082"/>
          </a:xfrm>
          <a:prstGeom prst="rect">
            <a:avLst/>
          </a:prstGeom>
        </p:spPr>
      </p:pic>
      <p:pic>
        <p:nvPicPr>
          <p:cNvPr id="6" name="Obrázek 5" descr="vstavač bledý13.JPG"/>
          <p:cNvPicPr>
            <a:picLocks noChangeAspect="1"/>
          </p:cNvPicPr>
          <p:nvPr/>
        </p:nvPicPr>
        <p:blipFill>
          <a:blip r:embed="rId5" cstate="print"/>
          <a:srcRect l="4252" r="4252"/>
          <a:stretch>
            <a:fillRect/>
          </a:stretch>
        </p:blipFill>
        <p:spPr>
          <a:xfrm>
            <a:off x="428596" y="3857628"/>
            <a:ext cx="3398784" cy="27860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Vstavač mužský (</a:t>
            </a:r>
            <a:r>
              <a:rPr lang="cs-CZ" sz="3600" dirty="0" err="1" smtClean="0"/>
              <a:t>Orchis</a:t>
            </a:r>
            <a:r>
              <a:rPr lang="cs-CZ" sz="3600" dirty="0" smtClean="0"/>
              <a:t> </a:t>
            </a:r>
            <a:r>
              <a:rPr lang="cs-CZ" sz="3600" dirty="0" err="1" smtClean="0"/>
              <a:t>mascula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Obrázek 3" descr="vstavač mužský5.JPG"/>
          <p:cNvPicPr>
            <a:picLocks noChangeAspect="1"/>
          </p:cNvPicPr>
          <p:nvPr/>
        </p:nvPicPr>
        <p:blipFill>
          <a:blip r:embed="rId2" cstate="print"/>
          <a:srcRect l="24626" r="26575"/>
          <a:stretch>
            <a:fillRect/>
          </a:stretch>
        </p:blipFill>
        <p:spPr>
          <a:xfrm>
            <a:off x="500034" y="1357298"/>
            <a:ext cx="3429024" cy="5269974"/>
          </a:xfrm>
          <a:prstGeom prst="rect">
            <a:avLst/>
          </a:prstGeom>
        </p:spPr>
      </p:pic>
      <p:pic>
        <p:nvPicPr>
          <p:cNvPr id="6" name="Obrázek 5" descr="vstavač mužský4.JPG"/>
          <p:cNvPicPr>
            <a:picLocks noChangeAspect="1"/>
          </p:cNvPicPr>
          <p:nvPr/>
        </p:nvPicPr>
        <p:blipFill>
          <a:blip r:embed="rId3" cstate="print"/>
          <a:srcRect l="11161" r="12224"/>
          <a:stretch>
            <a:fillRect/>
          </a:stretch>
        </p:blipFill>
        <p:spPr>
          <a:xfrm>
            <a:off x="4143372" y="4643446"/>
            <a:ext cx="1994146" cy="1952179"/>
          </a:xfrm>
          <a:prstGeom prst="rect">
            <a:avLst/>
          </a:prstGeom>
        </p:spPr>
      </p:pic>
      <p:pic>
        <p:nvPicPr>
          <p:cNvPr id="3" name="Obrázek 2" descr="vstavač mužský6.JPG"/>
          <p:cNvPicPr>
            <a:picLocks noChangeAspect="1"/>
          </p:cNvPicPr>
          <p:nvPr/>
        </p:nvPicPr>
        <p:blipFill>
          <a:blip r:embed="rId4" cstate="print"/>
          <a:srcRect l="14173" r="2657"/>
          <a:stretch>
            <a:fillRect/>
          </a:stretch>
        </p:blipFill>
        <p:spPr>
          <a:xfrm>
            <a:off x="4357687" y="1285860"/>
            <a:ext cx="3571900" cy="32211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357950" y="4786322"/>
            <a:ext cx="24288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roztroušený výskyt, hlavně Morava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pahorkatiny až hory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louky, světlé lesy, lesní okraje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Vstavač trojzubý (</a:t>
            </a:r>
            <a:r>
              <a:rPr lang="cs-CZ" sz="3600" dirty="0" err="1" smtClean="0"/>
              <a:t>Orchis</a:t>
            </a:r>
            <a:r>
              <a:rPr lang="cs-CZ" sz="3600" dirty="0" smtClean="0"/>
              <a:t> </a:t>
            </a:r>
            <a:r>
              <a:rPr lang="cs-CZ" sz="3600" dirty="0" err="1" smtClean="0"/>
              <a:t>tridentata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3" name="Obrázek 2" descr="vstavač trojzubý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1285860"/>
            <a:ext cx="6096042" cy="4572032"/>
          </a:xfrm>
          <a:prstGeom prst="rect">
            <a:avLst/>
          </a:prstGeom>
        </p:spPr>
      </p:pic>
      <p:pic>
        <p:nvPicPr>
          <p:cNvPr id="4" name="Obrázek 3" descr="vstavač trojzubý9.JPG"/>
          <p:cNvPicPr>
            <a:picLocks noChangeAspect="1"/>
          </p:cNvPicPr>
          <p:nvPr/>
        </p:nvPicPr>
        <p:blipFill>
          <a:blip r:embed="rId3" cstate="print"/>
          <a:srcRect l="17717"/>
          <a:stretch>
            <a:fillRect/>
          </a:stretch>
        </p:blipFill>
        <p:spPr>
          <a:xfrm>
            <a:off x="5857884" y="2285992"/>
            <a:ext cx="3098278" cy="282402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643702" y="1500174"/>
            <a:ext cx="1928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velmi vzácný, </a:t>
            </a:r>
            <a:r>
              <a:rPr lang="cs-CZ" dirty="0" err="1" smtClean="0"/>
              <a:t>Kroměřížsko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72264" y="5286388"/>
            <a:ext cx="23574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pahorkatiny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louky, výslunné travnaté či křovinaté stráně, lesní okraje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stavač trojzubý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8728" y="428604"/>
            <a:ext cx="7524771" cy="5643578"/>
          </a:xfrm>
          <a:prstGeom prst="rect">
            <a:avLst/>
          </a:prstGeom>
        </p:spPr>
      </p:pic>
      <p:pic>
        <p:nvPicPr>
          <p:cNvPr id="3" name="Obrázek 2" descr="vstavač trojzubý14.JPG"/>
          <p:cNvPicPr>
            <a:picLocks noChangeAspect="1"/>
          </p:cNvPicPr>
          <p:nvPr/>
        </p:nvPicPr>
        <p:blipFill>
          <a:blip r:embed="rId3" cstate="print"/>
          <a:srcRect l="6909" r="8681"/>
          <a:stretch>
            <a:fillRect/>
          </a:stretch>
        </p:blipFill>
        <p:spPr>
          <a:xfrm>
            <a:off x="654082" y="4357694"/>
            <a:ext cx="2512343" cy="223241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428992" y="6215082"/>
            <a:ext cx="55007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Lísky, NPR </a:t>
            </a:r>
            <a:r>
              <a:rPr lang="cs-CZ" sz="2400" dirty="0" err="1" smtClean="0"/>
              <a:t>Strabišov</a:t>
            </a:r>
            <a:r>
              <a:rPr lang="cs-CZ" sz="2400" dirty="0" smtClean="0"/>
              <a:t> - Oulehla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Vstavač vojenský (</a:t>
            </a:r>
            <a:r>
              <a:rPr lang="cs-CZ" sz="3600" dirty="0" err="1" smtClean="0"/>
              <a:t>Orchis</a:t>
            </a:r>
            <a:r>
              <a:rPr lang="cs-CZ" sz="3600" dirty="0" smtClean="0"/>
              <a:t> </a:t>
            </a:r>
            <a:r>
              <a:rPr lang="cs-CZ" sz="3600" dirty="0" err="1" smtClean="0"/>
              <a:t>militaris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4" name="Obrázek 3" descr="vstavač vojenský10.JPG"/>
          <p:cNvPicPr>
            <a:picLocks noChangeAspect="1"/>
          </p:cNvPicPr>
          <p:nvPr/>
        </p:nvPicPr>
        <p:blipFill>
          <a:blip r:embed="rId2" cstate="print"/>
          <a:srcRect l="23031" r="26043"/>
          <a:stretch>
            <a:fillRect/>
          </a:stretch>
        </p:blipFill>
        <p:spPr>
          <a:xfrm>
            <a:off x="3357554" y="1214422"/>
            <a:ext cx="2655773" cy="3911207"/>
          </a:xfrm>
          <a:prstGeom prst="rect">
            <a:avLst/>
          </a:prstGeom>
        </p:spPr>
      </p:pic>
      <p:pic>
        <p:nvPicPr>
          <p:cNvPr id="5" name="Obrázek 4" descr="vstavač vojenský13.JPG"/>
          <p:cNvPicPr>
            <a:picLocks noChangeAspect="1"/>
          </p:cNvPicPr>
          <p:nvPr/>
        </p:nvPicPr>
        <p:blipFill>
          <a:blip r:embed="rId3" cstate="print"/>
          <a:srcRect l="30118" r="30827"/>
          <a:stretch>
            <a:fillRect/>
          </a:stretch>
        </p:blipFill>
        <p:spPr>
          <a:xfrm>
            <a:off x="428596" y="1214422"/>
            <a:ext cx="2789985" cy="5357850"/>
          </a:xfrm>
          <a:prstGeom prst="rect">
            <a:avLst/>
          </a:prstGeom>
        </p:spPr>
      </p:pic>
      <p:pic>
        <p:nvPicPr>
          <p:cNvPr id="3" name="Obrázek 2" descr="vstavač vojenský11.JPG"/>
          <p:cNvPicPr>
            <a:picLocks noChangeAspect="1"/>
          </p:cNvPicPr>
          <p:nvPr/>
        </p:nvPicPr>
        <p:blipFill>
          <a:blip r:embed="rId4" cstate="print"/>
          <a:srcRect r="5315"/>
          <a:stretch>
            <a:fillRect/>
          </a:stretch>
        </p:blipFill>
        <p:spPr>
          <a:xfrm>
            <a:off x="5572132" y="4000504"/>
            <a:ext cx="3343883" cy="264880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286512" y="1785926"/>
            <a:ext cx="25717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výskyt roztroušený až vzácný (</a:t>
            </a:r>
            <a:r>
              <a:rPr lang="cs-CZ" dirty="0" err="1" smtClean="0"/>
              <a:t>Kroměřížsko</a:t>
            </a:r>
            <a:r>
              <a:rPr lang="cs-CZ" dirty="0" smtClean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nížiny až podhůří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louky, travnaté či křovinaté stráně, světlé lesy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stavač vojenský1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357166"/>
            <a:ext cx="5715008" cy="4286256"/>
          </a:xfrm>
          <a:prstGeom prst="rect">
            <a:avLst/>
          </a:prstGeom>
        </p:spPr>
      </p:pic>
      <p:pic>
        <p:nvPicPr>
          <p:cNvPr id="3" name="Obrázek 2" descr="vstavač vojenský a střevičník.JPG"/>
          <p:cNvPicPr>
            <a:picLocks noChangeAspect="1"/>
          </p:cNvPicPr>
          <p:nvPr/>
        </p:nvPicPr>
        <p:blipFill>
          <a:blip r:embed="rId3" cstate="print"/>
          <a:srcRect l="8858" r="8858"/>
          <a:stretch>
            <a:fillRect/>
          </a:stretch>
        </p:blipFill>
        <p:spPr>
          <a:xfrm>
            <a:off x="4929190" y="3143248"/>
            <a:ext cx="3762016" cy="342902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85720" y="5643578"/>
            <a:ext cx="4429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Lísky, NPR </a:t>
            </a:r>
            <a:r>
              <a:rPr lang="cs-CZ" sz="2400" dirty="0" err="1" smtClean="0"/>
              <a:t>Strabišov</a:t>
            </a:r>
            <a:r>
              <a:rPr lang="cs-CZ" sz="2400" dirty="0" smtClean="0"/>
              <a:t> - Oulehla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„Šálivé květy“ tořiče </a:t>
            </a:r>
            <a:r>
              <a:rPr lang="cs-CZ" sz="3600" dirty="0" err="1" smtClean="0"/>
              <a:t>včelonosného</a:t>
            </a:r>
            <a:endParaRPr lang="cs-CZ" sz="3600" dirty="0"/>
          </a:p>
        </p:txBody>
      </p:sp>
      <p:pic>
        <p:nvPicPr>
          <p:cNvPr id="3" name="Obrázek 2" descr="tořič včelonosný12.JPG"/>
          <p:cNvPicPr>
            <a:picLocks noChangeAspect="1"/>
          </p:cNvPicPr>
          <p:nvPr/>
        </p:nvPicPr>
        <p:blipFill>
          <a:blip r:embed="rId2" cstate="print"/>
          <a:srcRect l="10674"/>
          <a:stretch>
            <a:fillRect/>
          </a:stretch>
        </p:blipFill>
        <p:spPr>
          <a:xfrm>
            <a:off x="500034" y="1285860"/>
            <a:ext cx="4714908" cy="5147672"/>
          </a:xfrm>
          <a:prstGeom prst="rect">
            <a:avLst/>
          </a:prstGeom>
        </p:spPr>
      </p:pic>
      <p:pic>
        <p:nvPicPr>
          <p:cNvPr id="4" name="Obrázek 3" descr="tořič včelonosný4.JPG"/>
          <p:cNvPicPr>
            <a:picLocks noChangeAspect="1"/>
          </p:cNvPicPr>
          <p:nvPr/>
        </p:nvPicPr>
        <p:blipFill>
          <a:blip r:embed="rId3" cstate="print"/>
          <a:srcRect l="18957" t="945" r="18248" b="4016"/>
          <a:stretch>
            <a:fillRect/>
          </a:stretch>
        </p:blipFill>
        <p:spPr>
          <a:xfrm>
            <a:off x="5857884" y="1285860"/>
            <a:ext cx="2517463" cy="285752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429256" y="4286256"/>
            <a:ext cx="335758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samečkové jsou lákáni tvarem květů podobných samičce a pachem (feromonová stimulace)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sameček prožije sexuální potěšení – jsou květy „šálivé“?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druh je převážně samosprašný!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72396" y="6286520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„Šálivé květy“ </a:t>
            </a:r>
            <a:r>
              <a:rPr lang="cs-CZ" sz="3600" dirty="0" smtClean="0"/>
              <a:t>střevíčníku </a:t>
            </a:r>
            <a:r>
              <a:rPr lang="cs-CZ" sz="3600" dirty="0" smtClean="0"/>
              <a:t>pantoflíčku</a:t>
            </a:r>
            <a:endParaRPr lang="cs-CZ" sz="3600" dirty="0"/>
          </a:p>
        </p:txBody>
      </p:sp>
      <p:pic>
        <p:nvPicPr>
          <p:cNvPr id="3" name="Obrázek 2" descr="střevičník pantoflíček6.JPG"/>
          <p:cNvPicPr>
            <a:picLocks noChangeAspect="1"/>
          </p:cNvPicPr>
          <p:nvPr/>
        </p:nvPicPr>
        <p:blipFill>
          <a:blip r:embed="rId2" cstate="print"/>
          <a:srcRect r="4961"/>
          <a:stretch>
            <a:fillRect/>
          </a:stretch>
        </p:blipFill>
        <p:spPr>
          <a:xfrm>
            <a:off x="428596" y="1357298"/>
            <a:ext cx="4797733" cy="3786214"/>
          </a:xfrm>
          <a:prstGeom prst="rect">
            <a:avLst/>
          </a:prstGeom>
        </p:spPr>
      </p:pic>
      <p:pic>
        <p:nvPicPr>
          <p:cNvPr id="4" name="Obrázek 3" descr="střevičník pantoflíček7.JPG"/>
          <p:cNvPicPr>
            <a:picLocks noChangeAspect="1"/>
          </p:cNvPicPr>
          <p:nvPr/>
        </p:nvPicPr>
        <p:blipFill>
          <a:blip r:embed="rId3" cstate="print"/>
          <a:srcRect l="8150" r="13642"/>
          <a:stretch>
            <a:fillRect/>
          </a:stretch>
        </p:blipFill>
        <p:spPr>
          <a:xfrm>
            <a:off x="4929190" y="2928934"/>
            <a:ext cx="3854764" cy="369689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28596" y="5429264"/>
            <a:ext cx="38576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pasťový</a:t>
            </a:r>
            <a:r>
              <a:rPr lang="cs-CZ" dirty="0" smtClean="0"/>
              <a:t> květ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hmyz při návštěvě květu nic nezíská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01024" y="2357430"/>
            <a:ext cx="64294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a doporučená literatura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42910" y="1428736"/>
            <a:ext cx="79296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KINCL, L., KINCL, M., JAKRLOVÁ, J. </a:t>
            </a:r>
            <a:r>
              <a:rPr lang="cs-CZ" i="1" dirty="0" smtClean="0"/>
              <a:t>Biologie rostlin: pro 1. ročník gymnázií</a:t>
            </a:r>
            <a:r>
              <a:rPr lang="cs-CZ" dirty="0" smtClean="0"/>
              <a:t>. 4., </a:t>
            </a:r>
            <a:r>
              <a:rPr lang="cs-CZ" dirty="0" err="1" smtClean="0"/>
              <a:t>přeprac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Praha: Fortuna, 2006. ISBN 80-716-8947-5.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42910" y="3143248"/>
            <a:ext cx="78581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KUBÁT, K., KALINA, T., KOVÁČ, J., KUBÁTOVÁ, D., PRACH, K., URBAN, Z</a:t>
            </a:r>
            <a:r>
              <a:rPr lang="cs-CZ" i="1" dirty="0" smtClean="0"/>
              <a:t>. Botanika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Scientia</a:t>
            </a:r>
            <a:r>
              <a:rPr lang="cs-CZ" dirty="0" smtClean="0"/>
              <a:t>, 1998, 231 s. ISBN 80-718-3053-4.</a:t>
            </a:r>
          </a:p>
        </p:txBody>
      </p:sp>
      <p:sp>
        <p:nvSpPr>
          <p:cNvPr id="5" name="Obdélník 4"/>
          <p:cNvSpPr/>
          <p:nvPr/>
        </p:nvSpPr>
        <p:spPr>
          <a:xfrm>
            <a:off x="642910" y="4000504"/>
            <a:ext cx="79296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vi-VN" dirty="0" smtClean="0">
                <a:latin typeface="Calibri" pitchFamily="34" charset="0"/>
                <a:cs typeface="Calibri" pitchFamily="34" charset="0"/>
              </a:rPr>
              <a:t>PRŮŠA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,</a:t>
            </a:r>
            <a:r>
              <a:rPr lang="vi-VN" smtClean="0">
                <a:latin typeface="Calibri" pitchFamily="34" charset="0"/>
                <a:cs typeface="Calibri" pitchFamily="34" charset="0"/>
              </a:rPr>
              <a:t> </a:t>
            </a:r>
            <a:r>
              <a:rPr lang="vi-VN" dirty="0" smtClean="0">
                <a:latin typeface="Calibri" pitchFamily="34" charset="0"/>
                <a:cs typeface="Calibri" pitchFamily="34" charset="0"/>
              </a:rPr>
              <a:t>D. </a:t>
            </a:r>
            <a:r>
              <a:rPr lang="vi-VN" i="1" dirty="0" smtClean="0">
                <a:latin typeface="Calibri" pitchFamily="34" charset="0"/>
                <a:cs typeface="Calibri" pitchFamily="34" charset="0"/>
              </a:rPr>
              <a:t>Orchideje České republiky</a:t>
            </a:r>
            <a:r>
              <a:rPr lang="vi-VN" dirty="0" smtClean="0">
                <a:latin typeface="Calibri" pitchFamily="34" charset="0"/>
                <a:cs typeface="Calibri" pitchFamily="34" charset="0"/>
              </a:rPr>
              <a:t>. Vyd. 1. Brno: Computer Press, 2005, 192 p. ISBN 80-251-0726-4.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2910" y="2143116"/>
            <a:ext cx="75724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vi-VN" dirty="0" smtClean="0">
                <a:latin typeface="Calibri" pitchFamily="34" charset="0"/>
                <a:cs typeface="Calibri" pitchFamily="34" charset="0"/>
              </a:rPr>
              <a:t>KUBÁT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,</a:t>
            </a:r>
            <a:r>
              <a:rPr lang="vi-VN" dirty="0" smtClean="0">
                <a:latin typeface="Calibri" pitchFamily="34" charset="0"/>
                <a:cs typeface="Calibri" pitchFamily="34" charset="0"/>
              </a:rPr>
              <a:t> K.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, HROUDA, L., CHRTEK, J. jun., KAPLAN, Z., KIRSCHNER, J., ŠTĚPÁNEK, J. (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eds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). </a:t>
            </a:r>
            <a:r>
              <a:rPr lang="vi-VN" dirty="0" smtClean="0">
                <a:latin typeface="Calibri" pitchFamily="34" charset="0"/>
                <a:cs typeface="Calibri" pitchFamily="34" charset="0"/>
              </a:rPr>
              <a:t> </a:t>
            </a:r>
            <a:r>
              <a:rPr lang="vi-VN" i="1" dirty="0" smtClean="0">
                <a:latin typeface="Calibri" pitchFamily="34" charset="0"/>
                <a:cs typeface="Calibri" pitchFamily="34" charset="0"/>
              </a:rPr>
              <a:t>Klíč ke květeně České republiky</a:t>
            </a:r>
            <a:r>
              <a:rPr lang="vi-VN" dirty="0" smtClean="0">
                <a:latin typeface="Calibri" pitchFamily="34" charset="0"/>
                <a:cs typeface="Calibri" pitchFamily="34" charset="0"/>
              </a:rPr>
              <a:t>. Vyd. 1. Praha: Academia, 2002, 927 p. ISBN 80-200-0836-5.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648</Words>
  <Application>Microsoft Office PowerPoint</Application>
  <PresentationFormat>Předvádění na obrazovce (4:3)</PresentationFormat>
  <Paragraphs>104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Snímek 1</vt:lpstr>
      <vt:lpstr>Botanika – systém Čeleď: vstavačovité (Orchidaceae)</vt:lpstr>
      <vt:lpstr>Charakteristika čeledi:</vt:lpstr>
      <vt:lpstr>Bradáček vejčitý (Listera ovata)</vt:lpstr>
      <vt:lpstr>Lokalita bradáčku vejčitého v Ostravě  u Slezskoostravského hradu</vt:lpstr>
      <vt:lpstr>Hlavinka horská (Traunsteinera globosa)</vt:lpstr>
      <vt:lpstr>Hlístník hnízdák (Neottia nidus-avis)</vt:lpstr>
      <vt:lpstr>Okrotice bílá (Cephalanthera damasonium)</vt:lpstr>
      <vt:lpstr>Prstnatec májový (Dactylorhiza majalis)</vt:lpstr>
      <vt:lpstr>Prstnatec plamatý (Dactylorhiza maculata)</vt:lpstr>
      <vt:lpstr>Střevíčník pantoflíček (Cypripedium calceolus)</vt:lpstr>
      <vt:lpstr>Snímek 12</vt:lpstr>
      <vt:lpstr>Tořič včelonosný (Ophrys apifera)</vt:lpstr>
      <vt:lpstr>Vemeník dvoulistý (Platanthera bifolia)</vt:lpstr>
      <vt:lpstr>Vstavač bledý (Orchis pallens)</vt:lpstr>
      <vt:lpstr>Snímek 16</vt:lpstr>
      <vt:lpstr>Vstavač mužský (Orchis mascula)</vt:lpstr>
      <vt:lpstr>Vstavač trojzubý (Orchis tridentata)</vt:lpstr>
      <vt:lpstr>Snímek 19</vt:lpstr>
      <vt:lpstr>Vstavač vojenský (Orchis militaris)</vt:lpstr>
      <vt:lpstr>Snímek 21</vt:lpstr>
      <vt:lpstr>„Šálivé květy“ tořiče včelonosného</vt:lpstr>
      <vt:lpstr>„Šálivé květy“ střevíčníku pantoflíčku</vt:lpstr>
      <vt:lpstr>Použitá a doporučená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Dum</cp:lastModifiedBy>
  <cp:revision>30</cp:revision>
  <dcterms:created xsi:type="dcterms:W3CDTF">2014-06-13T12:27:41Z</dcterms:created>
  <dcterms:modified xsi:type="dcterms:W3CDTF">2014-08-10T05:55:28Z</dcterms:modified>
</cp:coreProperties>
</file>