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43"/>
  </p:notesMasterIdLst>
  <p:sldIdLst>
    <p:sldId id="317" r:id="rId2"/>
    <p:sldId id="284" r:id="rId3"/>
    <p:sldId id="267" r:id="rId4"/>
    <p:sldId id="287" r:id="rId5"/>
    <p:sldId id="298" r:id="rId6"/>
    <p:sldId id="257" r:id="rId7"/>
    <p:sldId id="289" r:id="rId8"/>
    <p:sldId id="299" r:id="rId9"/>
    <p:sldId id="295" r:id="rId10"/>
    <p:sldId id="288" r:id="rId11"/>
    <p:sldId id="300" r:id="rId12"/>
    <p:sldId id="285" r:id="rId13"/>
    <p:sldId id="301" r:id="rId14"/>
    <p:sldId id="302" r:id="rId15"/>
    <p:sldId id="283" r:id="rId16"/>
    <p:sldId id="303" r:id="rId17"/>
    <p:sldId id="307" r:id="rId18"/>
    <p:sldId id="266" r:id="rId19"/>
    <p:sldId id="305" r:id="rId20"/>
    <p:sldId id="306" r:id="rId21"/>
    <p:sldId id="259" r:id="rId22"/>
    <p:sldId id="310" r:id="rId23"/>
    <p:sldId id="311" r:id="rId24"/>
    <p:sldId id="260" r:id="rId25"/>
    <p:sldId id="314" r:id="rId26"/>
    <p:sldId id="315" r:id="rId27"/>
    <p:sldId id="294" r:id="rId28"/>
    <p:sldId id="308" r:id="rId29"/>
    <p:sldId id="309" r:id="rId30"/>
    <p:sldId id="261" r:id="rId31"/>
    <p:sldId id="312" r:id="rId32"/>
    <p:sldId id="313" r:id="rId33"/>
    <p:sldId id="286" r:id="rId34"/>
    <p:sldId id="323" r:id="rId35"/>
    <p:sldId id="296" r:id="rId36"/>
    <p:sldId id="322" r:id="rId37"/>
    <p:sldId id="264" r:id="rId38"/>
    <p:sldId id="318" r:id="rId39"/>
    <p:sldId id="319" r:id="rId40"/>
    <p:sldId id="320" r:id="rId41"/>
    <p:sldId id="321" r:id="rId4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1" autoAdjust="0"/>
    <p:restoredTop sz="88034" autoAdjust="0"/>
  </p:normalViewPr>
  <p:slideViewPr>
    <p:cSldViewPr>
      <p:cViewPr>
        <p:scale>
          <a:sx n="90" d="100"/>
          <a:sy n="90" d="100"/>
        </p:scale>
        <p:origin x="-510" y="-1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F4AEBC-AE6F-4E3B-B977-4B6A9ACEDC93}" type="datetimeFigureOut">
              <a:rPr lang="cs-CZ" smtClean="0"/>
              <a:pPr/>
              <a:t>10.8.2014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2EF788-C70F-4E06-AE5F-9594A3BA8C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59603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2EF788-C70F-4E06-AE5F-9594A3BA8CB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2EF788-C70F-4E06-AE5F-9594A3BA8CB3}" type="slidenum">
              <a:rPr lang="cs-CZ" smtClean="0"/>
              <a:pPr/>
              <a:t>30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0E5C19-5691-4E1D-8F85-409330689D2E}" type="datetimeFigureOut">
              <a:rPr lang="cs-CZ"/>
              <a:pPr>
                <a:defRPr/>
              </a:pPr>
              <a:t>10.8.2014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00C0CD-4E05-41D7-9A62-44F1CB300BD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68BEF5-FAD6-4A48-9A96-8CAFD5FB02D8}" type="datetimeFigureOut">
              <a:rPr lang="cs-CZ"/>
              <a:pPr>
                <a:defRPr/>
              </a:pPr>
              <a:t>10.8.2014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9B2228-316E-4858-90B3-BB173316114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4822AA-0E63-4068-87EF-14FEF44BA1D0}" type="datetimeFigureOut">
              <a:rPr lang="cs-CZ"/>
              <a:pPr>
                <a:defRPr/>
              </a:pPr>
              <a:t>10.8.2014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11E56-CD6D-42CE-BE62-54678798C8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ADE8D1-5524-421B-BCDC-02A4F255339F}" type="datetimeFigureOut">
              <a:rPr lang="cs-CZ"/>
              <a:pPr>
                <a:defRPr/>
              </a:pPr>
              <a:t>10.8.2014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969A68-C975-4059-9205-2E027ECEBD3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687CF8-08C1-4C70-B2D5-EA0DE37E5EA9}" type="datetimeFigureOut">
              <a:rPr lang="cs-CZ"/>
              <a:pPr>
                <a:defRPr/>
              </a:pPr>
              <a:t>10.8.2014</a:t>
            </a:fld>
            <a:endParaRPr lang="cs-CZ" dirty="0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76495-9282-4204-B4B8-EE83B42142C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0D7FBB-BD73-4322-AC5D-94F033F06450}" type="datetimeFigureOut">
              <a:rPr lang="cs-CZ"/>
              <a:pPr>
                <a:defRPr/>
              </a:pPr>
              <a:t>10.8.2014</a:t>
            </a:fld>
            <a:endParaRPr lang="cs-CZ" dirty="0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319CC-BCA8-41BA-A9DD-02A65573649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D658B2-3722-464C-BD73-EFCF03F412E8}" type="datetimeFigureOut">
              <a:rPr lang="cs-CZ"/>
              <a:pPr>
                <a:defRPr/>
              </a:pPr>
              <a:t>10.8.2014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D8F8C3-10AF-41E8-877D-5CCB56CB82F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C148B-9D53-4369-9CD4-83FB626C9F16}" type="datetimeFigureOut">
              <a:rPr lang="cs-CZ"/>
              <a:pPr>
                <a:defRPr/>
              </a:pPr>
              <a:t>10.8.2014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F28A37-DADF-420C-A1E2-482203320E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D9B0E9-D471-4D25-AA68-EB0F97202F81}" type="datetimeFigureOut">
              <a:rPr lang="cs-CZ"/>
              <a:pPr>
                <a:defRPr/>
              </a:pPr>
              <a:t>10.8.2014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B5EE6E-C342-4945-BFEF-159A194742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66D0EA-B3EC-4BB4-9E50-D8744E1AB759}" type="datetimeFigureOut">
              <a:rPr lang="cs-CZ"/>
              <a:pPr>
                <a:defRPr/>
              </a:pPr>
              <a:t>10.8.2014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663A59-3CDB-4D5C-BAD0-D95FA959F55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39DDF3-F58B-4875-8F46-08DCFB9205CF}" type="datetimeFigureOut">
              <a:rPr lang="cs-CZ"/>
              <a:pPr>
                <a:defRPr/>
              </a:pPr>
              <a:t>10.8.2014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7AFC07-3686-4BE9-A553-D7A2090CEC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563B9BF-97FA-4F5A-8629-B9DCBBDD8DCF}" type="datetimeFigureOut">
              <a:rPr lang="cs-CZ"/>
              <a:pPr>
                <a:defRPr/>
              </a:pPr>
              <a:t>10.8.2014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3311A7E-C328-484A-9B84-2B31F5A9F30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91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eaLnBrk="1" fontAlgn="base" hangingPunct="1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24026197"/>
              </p:ext>
            </p:extLst>
          </p:nvPr>
        </p:nvGraphicFramePr>
        <p:xfrm>
          <a:off x="665163" y="836613"/>
          <a:ext cx="7813675" cy="404812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Regionální geografie Islandu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Petra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Stašicová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Čejková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Zeměpis – regionální geografie Evropy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ročník vyššího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12. 12. 2012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Zkvalitnění výuky zeměpisu na MGO.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 je vytvořen v PowerPoint, k výuce je zapotřebí PC a dataprojektor či televize.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3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38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68232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 bwMode="auto">
          <a:xfrm>
            <a:off x="1643042" y="285728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marR="0" lvl="0" indent="-411163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r>
              <a:rPr kumimoji="0" lang="cs-CZ" sz="5100" b="1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Island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4340" name="Picture 4" descr="http://upload.wikimedia.org/wikipedia/commons/thumb/c/ce/Flag_of_Iceland.svg/1024px-Flag_of_Iceland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484784"/>
            <a:ext cx="6303093" cy="453650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878322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91536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údaje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eží v severní části Atlantského oceánu, na rozhraní dvou litosférických desek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lavní město Reykjavík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poloha: 55°-58° severní šířky; 8°-15° východní délky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rozloha: 103 000 km</a:t>
            </a:r>
            <a:r>
              <a:rPr lang="cs-CZ" sz="2400" dirty="0" smtClean="0"/>
              <a:t>² </a:t>
            </a:r>
            <a:endParaRPr lang="cs-CZ" sz="2400" baseline="30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obyvatel: 317 630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hustota osídlení: 3,1 obyv./km</a:t>
            </a:r>
            <a:r>
              <a:rPr lang="cs-CZ" sz="2400" dirty="0" smtClean="0"/>
              <a:t>²</a:t>
            </a:r>
            <a:endParaRPr lang="cs-CZ" sz="2400" baseline="30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měna: islandská koruna  (ISK)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úřední jazyk: islandština</a:t>
            </a:r>
          </a:p>
          <a:p>
            <a:pPr>
              <a:buNone/>
            </a:pP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upload.wikimedia.org/wikipedia/commons/thumb/6/66/Europe-Iceland.svg/913px-Europe-Iceland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60648"/>
            <a:ext cx="7618690" cy="6408712"/>
          </a:xfrm>
          <a:prstGeom prst="rect">
            <a:avLst/>
          </a:prstGeom>
          <a:noFill/>
        </p:spPr>
      </p:pic>
      <p:sp>
        <p:nvSpPr>
          <p:cNvPr id="5" name="Podnadpis 2"/>
          <p:cNvSpPr txBox="1">
            <a:spLocks/>
          </p:cNvSpPr>
          <p:nvPr/>
        </p:nvSpPr>
        <p:spPr bwMode="auto">
          <a:xfrm>
            <a:off x="1428728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 Poloha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upload.wikimedia.org/wikipedia/commons/thumb/6/66/Europe-Iceland.svg/913px-Europe-Iceland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60648"/>
            <a:ext cx="7618690" cy="640871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878322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Poloha a 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eží na riftové zóně dvou litosférických desek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středoatlantského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hřbetu a vytváří mladou tektonickou zónu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znik v třetihorách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ovrch tvoří náhorní plošina (nad 1 000  m. n. m.)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12% povrchu tvoří ledovce, největší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Vatnajokull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 plochou 8 300 km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celý ostrov nese stopy po ledovcích (ledovcová údolí, morény apod.)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ejvyšší bod je sopka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Hvannadalskhnúkur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(2 119 m. n. m.)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druhý největší ostrov v Evropě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ttp://www.ezilon.com/maps/images/europe/Iceland-physical-map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548680"/>
            <a:ext cx="8672835" cy="5822838"/>
          </a:xfrm>
          <a:prstGeom prst="rect">
            <a:avLst/>
          </a:prstGeom>
          <a:noFill/>
        </p:spPr>
      </p:pic>
      <p:sp>
        <p:nvSpPr>
          <p:cNvPr id="6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Fyzická mapa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ttp://www.ezilon.com/maps/images/europe/Iceland-physical-map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548680"/>
            <a:ext cx="8672835" cy="582283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878322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Administrativní členění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dělí se na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79 obcí (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sveitarfélög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), 23 hrabství (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isl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.: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sýslur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), 8 okresů (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hluti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a na 6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krajů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http://www.ezilon.com/maps/images/europe/Iceland-political-map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32656"/>
            <a:ext cx="8672400" cy="6252481"/>
          </a:xfrm>
          <a:prstGeom prst="rect">
            <a:avLst/>
          </a:prstGeom>
          <a:noFill/>
        </p:spPr>
      </p:pic>
      <p:sp>
        <p:nvSpPr>
          <p:cNvPr id="4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Politická mapa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http://www.ezilon.com/maps/images/europe/Iceland-political-map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32656"/>
            <a:ext cx="8672400" cy="625248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878322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Fauna a flóra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vegetace tundry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jedinými stromy jsou trpasličí vrby, zakrslé břízy, lišejníky, borůvky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vyskytují se mokřady a bažiny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liška polární, medvěd lední, ptáci, ovce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2" descr="http://upload.wikimedia.org/wikipedia/commons/thumb/9/9b/Icelandic_sheep_summer_06.jpg/755px-Icelandic_sheep_summer_0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620688"/>
            <a:ext cx="7191375" cy="5715000"/>
          </a:xfrm>
          <a:prstGeom prst="rect">
            <a:avLst/>
          </a:prstGeom>
          <a:noFill/>
        </p:spPr>
      </p:pic>
      <p:sp>
        <p:nvSpPr>
          <p:cNvPr id="5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Islandská ovce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2" descr="http://upload.wikimedia.org/wikipedia/commons/thumb/9/9b/Icelandic_sheep_summer_06.jpg/755px-Icelandic_sheep_summer_0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620688"/>
            <a:ext cx="7191375" cy="5715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878322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podnebí oceánské zmírněné Golfským proudem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leží v oblasti tlakové níže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průměrné letní teploty 15 – 17 C, zimní  okolo 0 C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velké množství srážek (JZ – 1 000 – 3 000 mm, S a V 300 – 500 mm)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8" name="Picture 4" descr="http://upload.wikimedia.org/wikipedia/commons/f/fd/Althingishusi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5284" y="657288"/>
            <a:ext cx="8545188" cy="5652032"/>
          </a:xfrm>
          <a:prstGeom prst="rect">
            <a:avLst/>
          </a:prstGeom>
          <a:noFill/>
        </p:spPr>
      </p:pic>
      <p:sp>
        <p:nvSpPr>
          <p:cNvPr id="5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Sídlo islandské vlády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8" name="Picture 4" descr="http://upload.wikimedia.org/wikipedia/commons/f/fd/Althingishusi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5284" y="657288"/>
            <a:ext cx="8545188" cy="565203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878322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řeky jsou napájeny ledovci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častý je výskyt vodopádů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ostrově je mnoho ledovcových jezer a jezer vytvořených v kráterech sopek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doprovodným znakem jsou termální prameny a gejzíry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 descr="http://upload.wikimedia.org/wikipedia/commons/a/ab/Iceland_Mid-Atlantic_Ridge_Fig16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243410"/>
            <a:ext cx="6264696" cy="6497958"/>
          </a:xfrm>
          <a:prstGeom prst="rect">
            <a:avLst/>
          </a:prstGeom>
          <a:noFill/>
        </p:spPr>
      </p:pic>
      <p:sp>
        <p:nvSpPr>
          <p:cNvPr id="5" name="Podnadpis 2"/>
          <p:cNvSpPr txBox="1">
            <a:spLocks/>
          </p:cNvSpPr>
          <p:nvPr/>
        </p:nvSpPr>
        <p:spPr bwMode="auto">
          <a:xfrm>
            <a:off x="683568" y="3000389"/>
            <a:ext cx="756084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Mapa geologického složení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 descr="http://upload.wikimedia.org/wikipedia/commons/a/ab/Iceland_Mid-Atlantic_Ridge_Fig16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243410"/>
            <a:ext cx="6264696" cy="649795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878322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Hospodářství a 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 bez surovinových zdrojů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geotermální zásoby – výroba elektrické energie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význam pro islandské hospodářství má rybolov, zpracování ryb a jejich export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zemědělství – živočišná produkce – chov ovcí, prasat, drůbeže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ostrově funguje 19 letišť a mezinárodní námořní dopravu zajišťují přístavy v Reykjavíku a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Akureyri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2" descr="http://upload.wikimedia.org/wikipedia/commons/8/85/Hekla_hrau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6465" y="538708"/>
            <a:ext cx="8167983" cy="5842620"/>
          </a:xfrm>
          <a:prstGeom prst="rect">
            <a:avLst/>
          </a:prstGeom>
          <a:noFill/>
        </p:spPr>
      </p:pic>
      <p:sp>
        <p:nvSpPr>
          <p:cNvPr id="5" name="Podnadpis 2"/>
          <p:cNvSpPr txBox="1">
            <a:spLocks/>
          </p:cNvSpPr>
          <p:nvPr/>
        </p:nvSpPr>
        <p:spPr bwMode="auto">
          <a:xfrm>
            <a:off x="683568" y="3000389"/>
            <a:ext cx="756084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Sopka Hekla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2" descr="http://upload.wikimedia.org/wikipedia/commons/8/85/Hekla_hrau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6465" y="538708"/>
            <a:ext cx="8167983" cy="584262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878322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Státní zřízení a </a:t>
            </a:r>
            <a:r>
              <a:rPr lang="cs-CZ" dirty="0" err="1" smtClean="0"/>
              <a:t>obyvatelsvo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493096"/>
          </a:xfrm>
        </p:spPr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republika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prvními obyvateli byli Norové a Keltové (9.  - 10. století)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kolem roku 1 000 bylo přijato křesťanství) státní církví je Evangelická Luteránská církev)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13. st. – nadvláda Norska, pak Dánska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1918 uznána  autonomie Islandu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1944 zrušena unie s Dánskem, Island vyhlášen republikou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2600" baseline="30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Picture 2" descr="Soubor:Luther46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620688"/>
            <a:ext cx="5314950" cy="5715000"/>
          </a:xfrm>
          <a:prstGeom prst="rect">
            <a:avLst/>
          </a:prstGeom>
          <a:noFill/>
        </p:spPr>
      </p:pic>
      <p:sp>
        <p:nvSpPr>
          <p:cNvPr id="5" name="Podnadpis 2"/>
          <p:cNvSpPr txBox="1">
            <a:spLocks/>
          </p:cNvSpPr>
          <p:nvPr/>
        </p:nvSpPr>
        <p:spPr bwMode="auto">
          <a:xfrm>
            <a:off x="683568" y="3000389"/>
            <a:ext cx="756084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Martin </a:t>
            </a:r>
            <a:r>
              <a:rPr lang="cs-CZ" sz="4100" b="1" i="1" dirty="0" err="1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Luther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Picture 2" descr="Soubor:Luther46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620688"/>
            <a:ext cx="5314950" cy="57150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878322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Dějiny a kultura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rvními obyvateli byli irští mniši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roku 870 byli vytlačeni Vikingy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19. stol. zesílilo hnutí za nezávislost (po nadvládě Norů a Dánů)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1918 – nezávislý stát v personální unii s Dánskem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1944 – vyhlášena nezávislá republika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Picture 2" descr="http://upload.wikimedia.org/wikipedia/commons/0/07/Bjork_Hurrican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8051296" cy="5944121"/>
          </a:xfrm>
          <a:prstGeom prst="rect">
            <a:avLst/>
          </a:prstGeom>
          <a:noFill/>
        </p:spPr>
      </p:pic>
      <p:sp>
        <p:nvSpPr>
          <p:cNvPr id="5" name="Podnadpis 2"/>
          <p:cNvSpPr txBox="1">
            <a:spLocks/>
          </p:cNvSpPr>
          <p:nvPr/>
        </p:nvSpPr>
        <p:spPr bwMode="auto">
          <a:xfrm>
            <a:off x="683568" y="3000389"/>
            <a:ext cx="756084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err="1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Björk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Picture 2" descr="http://upload.wikimedia.org/wikipedia/commons/0/07/Bjork_Hurrican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8051296" cy="594412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748464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nemají klasická jména a příjmení, nejdůležitější je křestní jméno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mají pravidelnou úrodu ovoce a zeleniny díky skleníkům, vytápěných geotermální energií ( 2. největší producent banánu v Evropě)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Islanďané patří k nejzdravějším národům na světě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nemocniční péče je zdarma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2" descr="http://upload.wikimedia.org/wikipedia/commons/thumb/6/67/SvartifossSummer.jpg/1024px-SvartifossSumm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0969" y="764704"/>
            <a:ext cx="8001471" cy="5305664"/>
          </a:xfrm>
          <a:prstGeom prst="rect">
            <a:avLst/>
          </a:prstGeom>
          <a:noFill/>
        </p:spPr>
      </p:pic>
      <p:sp>
        <p:nvSpPr>
          <p:cNvPr id="5" name="Podnadpis 2"/>
          <p:cNvSpPr txBox="1">
            <a:spLocks/>
          </p:cNvSpPr>
          <p:nvPr/>
        </p:nvSpPr>
        <p:spPr bwMode="auto">
          <a:xfrm>
            <a:off x="683568" y="3000389"/>
            <a:ext cx="756084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Národní park </a:t>
            </a:r>
            <a:r>
              <a:rPr lang="cs-CZ" sz="4100" b="1" i="1" dirty="0" err="1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Skaftafell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2" descr="http://upload.wikimedia.org/wikipedia/commons/thumb/6/67/SvartifossSummer.jpg/1024px-SvartifossSumm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0969" y="764704"/>
            <a:ext cx="8001471" cy="530566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748464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je státní zřízení a hlavní město Islandu?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je nejvyšší bod Islandu?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styku kterých litosférických desek se Island nachází?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to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Vatnajokull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Vysvětli pojmy fjord, moréna, kar.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3465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a doplň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 ledovými masami ledovce  . . . . . . Leží obrovské ohnivé pece. Díky své rozloze . . . . . km je největší v Evropě. Vzhledem k velkým sopečným . . . . . . dochází k tání ledovce. Na . . . . . . . . Se teplota podzemní vody v tisícimetrové hloubce blíží k . . . . . . C. Vroucí voda tak dodává energii,  zatepluje byty a skleníky. V hlavním městě . . . . . .  Dokonce vytápí chodníky, </a:t>
            </a:r>
            <a:r>
              <a:rPr lang="cs-CZ" dirty="0" smtClean="0"/>
              <a:t>které </a:t>
            </a:r>
            <a:r>
              <a:rPr lang="cs-CZ" dirty="0" smtClean="0"/>
              <a:t>v zimě nepokrývá sníh a led.</a:t>
            </a:r>
            <a:endParaRPr lang="cs-CZ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492896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Konec</a:t>
            </a:r>
            <a:endParaRPr lang="cs-CZ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5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8525"/>
          </a:xfrm>
        </p:spPr>
        <p:txBody>
          <a:bodyPr/>
          <a:lstStyle/>
          <a:p>
            <a:r>
              <a:rPr lang="cs-CZ" sz="2400" dirty="0" smtClean="0"/>
              <a:t>BATEMAN, Graham. </a:t>
            </a:r>
            <a:r>
              <a:rPr lang="cs-CZ" sz="2400" i="1" dirty="0" smtClean="0"/>
              <a:t>Encyklopedie Zeměpis světa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Praha: </a:t>
            </a:r>
            <a:r>
              <a:rPr lang="cs-CZ" sz="2400" dirty="0" err="1" smtClean="0"/>
              <a:t>Columbus</a:t>
            </a:r>
            <a:r>
              <a:rPr lang="cs-CZ" sz="2400" dirty="0" smtClean="0"/>
              <a:t>, 1999, 512 s. ISBN 80-717-6022-6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/>
              <a:t>BATEMAN, Graham. </a:t>
            </a:r>
            <a:r>
              <a:rPr lang="cs-CZ" sz="2400" i="1" dirty="0" smtClean="0"/>
              <a:t>Lexikon zemí světa</a:t>
            </a:r>
            <a:r>
              <a:rPr lang="cs-CZ" sz="2400" dirty="0" smtClean="0"/>
              <a:t>. 2.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Praha: Kartografie, 2002, 168 s. ISBN 80-701-1698-6</a:t>
            </a:r>
          </a:p>
          <a:p>
            <a:r>
              <a:rPr lang="cs-CZ" sz="2400" i="1" dirty="0" smtClean="0"/>
              <a:t>Toulky světem: pozoruhodná místa pěti kontinentů</a:t>
            </a:r>
            <a:r>
              <a:rPr lang="cs-CZ" sz="2400" dirty="0" smtClean="0"/>
              <a:t>. 3.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Překlad Martina Vojtová. </a:t>
            </a:r>
            <a:r>
              <a:rPr lang="cs-CZ" sz="2400" dirty="0" err="1" smtClean="0"/>
              <a:t>Čestlice</a:t>
            </a:r>
            <a:r>
              <a:rPr lang="cs-CZ" sz="2400" dirty="0" smtClean="0"/>
              <a:t>: </a:t>
            </a:r>
            <a:r>
              <a:rPr lang="cs-CZ" sz="2400" dirty="0" err="1" smtClean="0"/>
              <a:t>Rebo</a:t>
            </a:r>
            <a:r>
              <a:rPr lang="cs-CZ" sz="2400" dirty="0" smtClean="0"/>
              <a:t>, 2008, 416 s. </a:t>
            </a:r>
            <a:r>
              <a:rPr lang="cs-CZ" sz="2400" smtClean="0"/>
              <a:t>ISBN 978-80-255-0006-4.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Iceland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[online], poslední aktualizace 3. prosince 2012 17:04 [cit. 2012-12-12],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Dostupné z WWW: &lt;http://en.wikipedia.org/wiki/Iceland&gt;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5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8525"/>
          </a:xfrm>
        </p:spPr>
        <p:txBody>
          <a:bodyPr/>
          <a:lstStyle/>
          <a:p>
            <a:pPr marL="593725" indent="-457200">
              <a:buFont typeface="+mj-lt"/>
              <a:buAutoNum type="arabicPeriod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[cit. 2012-12-12]. Dostupný pod licencí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WWW: &lt;http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://en.wikipedia.org/wiki/File:Flag_of_Iceland.svg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&gt;</a:t>
            </a:r>
          </a:p>
          <a:p>
            <a:pPr marL="593725" indent="-457200">
              <a:buFont typeface="+mj-lt"/>
              <a:buAutoNum type="arabicPeriod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[cit. 2012-12-12]. Dostupný pod licencí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WWW: &lt;http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://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en.wikipedia.org/wiki/File:Europe-Iceland.svg&gt;</a:t>
            </a:r>
          </a:p>
          <a:p>
            <a:pPr marL="593725" indent="-457200">
              <a:buFont typeface="+mj-lt"/>
              <a:buAutoNum type="arabicPeriod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[cit. 2012-12-12]. Dostupný pod licencí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WWW: &lt;http://www.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ezilon.com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europe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iceland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physical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maps.html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&gt;</a:t>
            </a:r>
          </a:p>
          <a:p>
            <a:pPr marL="593725" indent="-45720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3471358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5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8525"/>
          </a:xfrm>
        </p:spPr>
        <p:txBody>
          <a:bodyPr/>
          <a:lstStyle/>
          <a:p>
            <a:pPr marL="593725" indent="-457200">
              <a:buFont typeface="+mj-lt"/>
              <a:buAutoNum type="arabicPeriod" startAt="4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[cit. 2012-12-12]. Dostupný pod licencí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WWW: &lt;http://www.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ezilon.com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europe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iceland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maps.html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&gt;</a:t>
            </a:r>
          </a:p>
          <a:p>
            <a:pPr marL="593725" indent="-457200">
              <a:buFont typeface="+mj-lt"/>
              <a:buAutoNum type="arabicPeriod" startAt="4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[cit. 2012-12-12]. Dostupný pod licencí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WWW: &lt;http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://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en.wikipedia.org/wiki/File:Icelandic_sheep_summer_06.jpg&gt;</a:t>
            </a:r>
          </a:p>
          <a:p>
            <a:pPr marL="593725" indent="-457200">
              <a:buFont typeface="+mj-lt"/>
              <a:buAutoNum type="arabicPeriod" startAt="4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[cit. 2012-12-12]. Dostupný pod licencí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WWW: &lt;http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://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en.wikipedia.org/wiki/File:Althingishusid.jpg&gt;</a:t>
            </a:r>
          </a:p>
        </p:txBody>
      </p:sp>
    </p:spTree>
    <p:extLst>
      <p:ext uri="{BB962C8B-B14F-4D97-AF65-F5344CB8AC3E}">
        <p14:creationId xmlns:p14="http://schemas.microsoft.com/office/powerpoint/2010/main" xmlns="" val="524315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5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8525"/>
          </a:xfrm>
        </p:spPr>
        <p:txBody>
          <a:bodyPr/>
          <a:lstStyle/>
          <a:p>
            <a:pPr marL="593725" indent="-457200">
              <a:buFont typeface="+mj-lt"/>
              <a:buAutoNum type="arabicPeriod" startAt="7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[cit. 2012-12-12]. Dostupný pod licencí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WWW:</a:t>
            </a:r>
            <a:b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&lt;http://commons.wikimedia.org/wiki/File:Iceland_Mid-Atlantic_Ridge_map.svg&gt;</a:t>
            </a:r>
          </a:p>
          <a:p>
            <a:pPr marL="593725" indent="-457200">
              <a:buFont typeface="+mj-lt"/>
              <a:buAutoNum type="arabicPeriod" startAt="7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[cit. 2012-12-12]. Dostupný pod licencí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WWW:</a:t>
            </a:r>
            <a:b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&lt; http://en.wikipedia.org/wiki/File:Hekla_hraun.jpg&gt;</a:t>
            </a:r>
          </a:p>
          <a:p>
            <a:pPr marL="593725" indent="-457200">
              <a:buFont typeface="+mj-lt"/>
              <a:buAutoNum type="arabicPeriod" startAt="7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[cit. 2012-12-12]. Dostupný pod licencí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WWW:</a:t>
            </a:r>
            <a:b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&lt; http://en.wikipedia.org/wiki/File:Martin_Luther_by_Cranach-restoration.tif&gt;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734270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5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8525"/>
          </a:xfrm>
        </p:spPr>
        <p:txBody>
          <a:bodyPr/>
          <a:lstStyle/>
          <a:p>
            <a:pPr marL="593725" indent="-457200">
              <a:buFont typeface="+mj-lt"/>
              <a:buAutoNum type="arabicPeriod" startAt="10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[cit. 2012-12-12]. Dostupný pod licencí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WWW: &lt;http://en.wikipedia.org/wiki/File:Bjork_Hurricane.jpg&gt;</a:t>
            </a:r>
          </a:p>
          <a:p>
            <a:pPr marL="593725" indent="-457200">
              <a:buFont typeface="+mj-lt"/>
              <a:buAutoNum type="arabicPeriod" startAt="10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[cit. 2012-12-12]. Dostupný pod licencí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WWW: &lt;http://en.wikipedia.org/wiki/File:SvartifossSummer.jpg &gt;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734270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ánsko-v1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Dánsko-v1</Template>
  <TotalTime>469</TotalTime>
  <Words>909</Words>
  <Application>Microsoft Office PowerPoint</Application>
  <PresentationFormat>Předvádění na obrazovce (4:3)</PresentationFormat>
  <Paragraphs>136</Paragraphs>
  <Slides>41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41</vt:i4>
      </vt:variant>
    </vt:vector>
  </HeadingPairs>
  <TitlesOfParts>
    <vt:vector size="42" baseType="lpstr">
      <vt:lpstr>Dánsko-v1</vt:lpstr>
      <vt:lpstr>Snímek 1</vt:lpstr>
      <vt:lpstr>Snímek 2</vt:lpstr>
      <vt:lpstr>Základní údaje</vt:lpstr>
      <vt:lpstr>Snímek 4</vt:lpstr>
      <vt:lpstr>Snímek 5</vt:lpstr>
      <vt:lpstr>Poloha a povrch</vt:lpstr>
      <vt:lpstr>Snímek 7</vt:lpstr>
      <vt:lpstr>Snímek 8</vt:lpstr>
      <vt:lpstr>Administrativní členění</vt:lpstr>
      <vt:lpstr>Snímek 10</vt:lpstr>
      <vt:lpstr>Snímek 11</vt:lpstr>
      <vt:lpstr>Fauna a flóra</vt:lpstr>
      <vt:lpstr>Snímek 13</vt:lpstr>
      <vt:lpstr>Snímek 14</vt:lpstr>
      <vt:lpstr>Podnebí</vt:lpstr>
      <vt:lpstr>Snímek 16</vt:lpstr>
      <vt:lpstr>Snímek 17</vt:lpstr>
      <vt:lpstr>Vodstvo</vt:lpstr>
      <vt:lpstr>Snímek 19</vt:lpstr>
      <vt:lpstr>Snímek 20</vt:lpstr>
      <vt:lpstr>Hospodářství a doprava</vt:lpstr>
      <vt:lpstr>Snímek 22</vt:lpstr>
      <vt:lpstr>Snímek 23</vt:lpstr>
      <vt:lpstr>Státní zřízení a obyvatelsvo</vt:lpstr>
      <vt:lpstr>Snímek 25</vt:lpstr>
      <vt:lpstr>Snímek 26</vt:lpstr>
      <vt:lpstr>Dějiny a kultura</vt:lpstr>
      <vt:lpstr>Snímek 28</vt:lpstr>
      <vt:lpstr>Snímek 29</vt:lpstr>
      <vt:lpstr>Zajímavosti</vt:lpstr>
      <vt:lpstr>Snímek 31</vt:lpstr>
      <vt:lpstr>Snímek 32</vt:lpstr>
      <vt:lpstr>Otázky</vt:lpstr>
      <vt:lpstr>Přečti a doplň</vt:lpstr>
      <vt:lpstr>Snímek 35</vt:lpstr>
      <vt:lpstr>Konec</vt:lpstr>
      <vt:lpstr>Reference</vt:lpstr>
      <vt:lpstr>Reference</vt:lpstr>
      <vt:lpstr>Reference</vt:lpstr>
      <vt:lpstr>Reference</vt:lpstr>
      <vt:lpstr>Reference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59</cp:revision>
  <dcterms:created xsi:type="dcterms:W3CDTF">2012-11-12T18:10:21Z</dcterms:created>
  <dcterms:modified xsi:type="dcterms:W3CDTF">2014-08-10T20:20:39Z</dcterms:modified>
</cp:coreProperties>
</file>