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notesMasterIdLst>
    <p:notesMasterId r:id="rId49"/>
  </p:notesMasterIdLst>
  <p:sldIdLst>
    <p:sldId id="309" r:id="rId2"/>
    <p:sldId id="256" r:id="rId3"/>
    <p:sldId id="267" r:id="rId4"/>
    <p:sldId id="271" r:id="rId5"/>
    <p:sldId id="262" r:id="rId6"/>
    <p:sldId id="257" r:id="rId7"/>
    <p:sldId id="263" r:id="rId8"/>
    <p:sldId id="269" r:id="rId9"/>
    <p:sldId id="266" r:id="rId10"/>
    <p:sldId id="270" r:id="rId11"/>
    <p:sldId id="265" r:id="rId12"/>
    <p:sldId id="290" r:id="rId13"/>
    <p:sldId id="277" r:id="rId14"/>
    <p:sldId id="287" r:id="rId15"/>
    <p:sldId id="283" r:id="rId16"/>
    <p:sldId id="306" r:id="rId17"/>
    <p:sldId id="307" r:id="rId18"/>
    <p:sldId id="289" r:id="rId19"/>
    <p:sldId id="302" r:id="rId20"/>
    <p:sldId id="303" r:id="rId21"/>
    <p:sldId id="259" r:id="rId22"/>
    <p:sldId id="268" r:id="rId23"/>
    <p:sldId id="288" r:id="rId24"/>
    <p:sldId id="260" r:id="rId25"/>
    <p:sldId id="296" r:id="rId26"/>
    <p:sldId id="297" r:id="rId27"/>
    <p:sldId id="272" r:id="rId28"/>
    <p:sldId id="276" r:id="rId29"/>
    <p:sldId id="280" r:id="rId30"/>
    <p:sldId id="261" r:id="rId31"/>
    <p:sldId id="300" r:id="rId32"/>
    <p:sldId id="301" r:id="rId33"/>
    <p:sldId id="285" r:id="rId34"/>
    <p:sldId id="291" r:id="rId35"/>
    <p:sldId id="294" r:id="rId36"/>
    <p:sldId id="286" r:id="rId37"/>
    <p:sldId id="292" r:id="rId38"/>
    <p:sldId id="293" r:id="rId39"/>
    <p:sldId id="284" r:id="rId40"/>
    <p:sldId id="316" r:id="rId41"/>
    <p:sldId id="311" r:id="rId42"/>
    <p:sldId id="264" r:id="rId43"/>
    <p:sldId id="310" r:id="rId44"/>
    <p:sldId id="312" r:id="rId45"/>
    <p:sldId id="313" r:id="rId46"/>
    <p:sldId id="314" r:id="rId47"/>
    <p:sldId id="315" r:id="rId4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91" autoAdjust="0"/>
    <p:restoredTop sz="74436" autoAdjust="0"/>
  </p:normalViewPr>
  <p:slideViewPr>
    <p:cSldViewPr>
      <p:cViewPr>
        <p:scale>
          <a:sx n="50" d="100"/>
          <a:sy n="50" d="100"/>
        </p:scale>
        <p:origin x="-2142" y="-46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8" Type="http://schemas.openxmlformats.org/officeDocument/2006/relationships/slide" Target="slides/slide7.xml"/><Relationship Id="rId51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6F4AEBC-AE6F-4E3B-B977-4B6A9ACEDC93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02EF788-C70F-4E06-AE5F-9594A3BA8C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422457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02EF788-C70F-4E06-AE5F-9594A3BA8CB3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02EF788-C70F-4E06-AE5F-9594A3BA8CB3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02EF788-C70F-4E06-AE5F-9594A3BA8CB3}" type="slidenum">
              <a:rPr lang="cs-CZ" smtClean="0"/>
              <a:pPr/>
              <a:t>30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lIns="45720" tIns="0" rIns="45720" bIns="0" anchor="b">
            <a:scene3d>
              <a:camera prst="orthographicFront"/>
              <a:lightRig rig="soft" dir="t">
                <a:rot lat="0" lon="0" rev="17220000"/>
              </a:lightRig>
            </a:scene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0E5C19-5691-4E1D-8F85-409330689D2E}" type="datetimeFigureOut">
              <a:rPr lang="cs-CZ"/>
              <a:pPr>
                <a:defRPr/>
              </a:pPr>
              <a:t>12.4.2013</a:t>
            </a:fld>
            <a:endParaRPr lang="cs-CZ" dirty="0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00C0CD-4E05-41D7-9A62-44F1CB300BD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68BEF5-FAD6-4A48-9A96-8CAFD5FB02D8}" type="datetimeFigureOut">
              <a:rPr lang="cs-CZ"/>
              <a:pPr>
                <a:defRPr/>
              </a:pPr>
              <a:t>12.4.2013</a:t>
            </a:fld>
            <a:endParaRPr lang="cs-CZ" dirty="0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9B2228-316E-4858-90B3-BB173316114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4822AA-0E63-4068-87EF-14FEF44BA1D0}" type="datetimeFigureOut">
              <a:rPr lang="cs-CZ"/>
              <a:pPr>
                <a:defRPr/>
              </a:pPr>
              <a:t>12.4.2013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111E56-CD6D-42CE-BE62-54678798C83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ADE8D1-5524-421B-BCDC-02A4F255339F}" type="datetimeFigureOut">
              <a:rPr lang="cs-CZ"/>
              <a:pPr>
                <a:defRPr/>
              </a:pPr>
              <a:t>12.4.2013</a:t>
            </a:fld>
            <a:endParaRPr lang="cs-CZ" dirty="0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969A68-C975-4059-9205-2E027ECEBD3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687CF8-08C1-4C70-B2D5-EA0DE37E5EA9}" type="datetimeFigureOut">
              <a:rPr lang="cs-CZ"/>
              <a:pPr>
                <a:defRPr/>
              </a:pPr>
              <a:t>12.4.2013</a:t>
            </a:fld>
            <a:endParaRPr lang="cs-CZ" dirty="0"/>
          </a:p>
        </p:txBody>
      </p:sp>
      <p:sp>
        <p:nvSpPr>
          <p:cNvPr id="8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9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976495-9282-4204-B4B8-EE83B42142C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0D7FBB-BD73-4322-AC5D-94F033F06450}" type="datetimeFigureOut">
              <a:rPr lang="cs-CZ"/>
              <a:pPr>
                <a:defRPr/>
              </a:pPr>
              <a:t>12.4.2013</a:t>
            </a:fld>
            <a:endParaRPr lang="cs-CZ" dirty="0"/>
          </a:p>
        </p:txBody>
      </p:sp>
      <p:sp>
        <p:nvSpPr>
          <p:cNvPr id="4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5319CC-BCA8-41BA-A9DD-02A65573649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D658B2-3722-464C-BD73-EFCF03F412E8}" type="datetimeFigureOut">
              <a:rPr lang="cs-CZ"/>
              <a:pPr>
                <a:defRPr/>
              </a:pPr>
              <a:t>12.4.2013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D8F8C3-10AF-41E8-877D-5CCB56CB82F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EC148B-9D53-4369-9CD4-83FB626C9F16}" type="datetimeFigureOut">
              <a:rPr lang="cs-CZ"/>
              <a:pPr>
                <a:defRPr/>
              </a:pPr>
              <a:t>12.4.2013</a:t>
            </a:fld>
            <a:endParaRPr lang="cs-CZ" dirty="0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F28A37-DADF-420C-A1E2-482203320EA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rIns="45720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D9B0E9-D471-4D25-AA68-EB0F97202F81}" type="datetimeFigureOut">
              <a:rPr lang="cs-CZ"/>
              <a:pPr>
                <a:defRPr/>
              </a:pPr>
              <a:t>12.4.2013</a:t>
            </a:fld>
            <a:endParaRPr lang="cs-CZ" dirty="0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B5EE6E-C342-4945-BFEF-159A194742E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66D0EA-B3EC-4BB4-9E50-D8744E1AB759}" type="datetimeFigureOut">
              <a:rPr lang="cs-CZ"/>
              <a:pPr>
                <a:defRPr/>
              </a:pPr>
              <a:t>12.4.2013</a:t>
            </a:fld>
            <a:endParaRPr lang="cs-CZ" dirty="0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663A59-3CDB-4D5C-BAD0-D95FA959F55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39DDF3-F58B-4875-8F46-08DCFB9205CF}" type="datetimeFigureOut">
              <a:rPr lang="cs-CZ"/>
              <a:pPr>
                <a:defRPr/>
              </a:pPr>
              <a:t>12.4.2013</a:t>
            </a:fld>
            <a:endParaRPr lang="cs-CZ" dirty="0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7AFC07-3686-4BE9-A553-D7A2090CECE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27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708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1">
                    <a:shade val="5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A563B9BF-97FA-4F5A-8629-B9DCBBDD8DCF}" type="datetimeFigureOut">
              <a:rPr lang="cs-CZ"/>
              <a:pPr>
                <a:defRPr/>
              </a:pPr>
              <a:t>12.4.2013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1">
                    <a:shade val="5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1">
                    <a:shade val="5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E3311A7E-C328-484A-9B84-2B31F5A9F30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91" r:id="rId3"/>
    <p:sldLayoutId id="2147483783" r:id="rId4"/>
    <p:sldLayoutId id="2147483784" r:id="rId5"/>
    <p:sldLayoutId id="2147483785" r:id="rId6"/>
    <p:sldLayoutId id="2147483786" r:id="rId7"/>
    <p:sldLayoutId id="2147483787" r:id="rId8"/>
    <p:sldLayoutId id="2147483788" r:id="rId9"/>
    <p:sldLayoutId id="2147483789" r:id="rId10"/>
    <p:sldLayoutId id="2147483790" r:id="rId11"/>
  </p:sldLayoutIdLst>
  <p:txStyles>
    <p:titleStyle>
      <a:lvl1pPr algn="ctr" rtl="0" eaLnBrk="1" fontAlgn="base" hangingPunct="1">
        <a:spcBef>
          <a:spcPct val="0"/>
        </a:spcBef>
        <a:spcAft>
          <a:spcPct val="0"/>
        </a:spcAft>
        <a:defRPr sz="4100" b="1" kern="120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9pPr>
    </p:titleStyle>
    <p:bodyStyle>
      <a:lvl1pPr marL="547688" indent="-411163" algn="l" rtl="0" eaLnBrk="1" fontAlgn="base" hangingPunct="1">
        <a:spcBef>
          <a:spcPct val="20000"/>
        </a:spcBef>
        <a:spcAft>
          <a:spcPct val="0"/>
        </a:spcAft>
        <a:buClr>
          <a:srgbClr val="F9F9F9"/>
        </a:buClr>
        <a:buSzPct val="65000"/>
        <a:buFont typeface="Wingdings 2" pitchFamily="18" charset="2"/>
        <a:buChar char="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363" indent="-282575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SzPct val="80000"/>
        <a:buFont typeface="Wingdings 2" pitchFamily="18" charset="2"/>
        <a:buChar char="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475" indent="-22860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SzPct val="95000"/>
        <a:buFont typeface="Wingdings" pitchFamily="2" charset="2"/>
        <a:buChar char=""/>
        <a:defRPr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2550" indent="-182563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SzPct val="100000"/>
        <a:buFont typeface="Wingdings 3" pitchFamily="18" charset="2"/>
        <a:buChar char="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4638" indent="-182563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Font typeface="Wingdings 2" pitchFamily="18" charset="2"/>
        <a:buChar char="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240" name="Group 19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01549413"/>
              </p:ext>
            </p:extLst>
          </p:nvPr>
        </p:nvGraphicFramePr>
        <p:xfrm>
          <a:off x="665163" y="836613"/>
          <a:ext cx="7813675" cy="4048125"/>
        </p:xfrm>
        <a:graphic>
          <a:graphicData uri="http://schemas.openxmlformats.org/drawingml/2006/table">
            <a:tbl>
              <a:tblPr/>
              <a:tblGrid>
                <a:gridCol w="1316037"/>
                <a:gridCol w="6497638"/>
              </a:tblGrid>
              <a:tr h="676275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DIGITÁLNÍ UČEBNÍ MATERIÁL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CZ.1.07/1.5.00/34.0967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Zlepšení podmínek pro vzdělávání na MGO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Matiční gymnázium Ostrava,Dr. Šmerala 25/2565, 728 04, Ostrava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575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Regionální geografie Dánska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Petra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Stašicová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Čejková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Zeměpis – regionální geografie Evropy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2. ročník vyššího gymnázia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Vytvořeno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12. 12. 2012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Zkvalitnění výuky zeměpisu na MGO.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15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DUM je vytvořen v PowerPoint, k výuce je zapotřebí PC a dataprojektor nebo televize.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Pokud není uvedeno jinak, použitý materiál je z vlastních zdrojů autora.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235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0350" y="537210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38" name="Picture 190" descr="http://profile.ak.fbcdn.net/hprofile-ak-snc6/276521_333727723392674_859061856_q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088" y="908050"/>
            <a:ext cx="576262" cy="576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682329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85" name="Picture 13" descr="1000px-Flag_of_Denmark.svg.png (1000×757)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28728" y="1428736"/>
            <a:ext cx="6429420" cy="4867071"/>
          </a:xfrm>
          <a:prstGeom prst="rect">
            <a:avLst/>
          </a:prstGeom>
          <a:noFill/>
        </p:spPr>
      </p:pic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643042" y="285728"/>
            <a:ext cx="5929354" cy="2428875"/>
          </a:xfrm>
        </p:spPr>
        <p:txBody>
          <a:bodyPr>
            <a:normAutofit/>
          </a:bodyPr>
          <a:lstStyle/>
          <a:p>
            <a:pPr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None/>
              <a:defRPr/>
            </a:pPr>
            <a:r>
              <a:rPr lang="cs-CZ" sz="51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Dánské království</a:t>
            </a:r>
            <a:endParaRPr lang="cs-CZ" sz="5100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878322" y="620688"/>
            <a:ext cx="590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údaje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everní Evropa, spolu s Grónskem a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Faerskými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ostrovy tvoří Dánské království</a:t>
            </a:r>
          </a:p>
          <a:p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lavní město Kodaň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poloha: 55 °-58 ° severní šířky; 8 °-15 ° východní délky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rozloha: 43 094 km</a:t>
            </a:r>
            <a:r>
              <a:rPr lang="cs-CZ" sz="2400" baseline="30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počet obyvatel: 5,5 milionu 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hustota osídlení: 122 obyvatel/km</a:t>
            </a:r>
            <a:r>
              <a:rPr lang="cs-CZ" sz="2400" baseline="30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měna: dánská koruna (DKK)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úřední jazyk: dánština</a:t>
            </a:r>
          </a:p>
          <a:p>
            <a:pPr>
              <a:buNone/>
            </a:pPr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http://upload.wikimedia.org/wikipedia/commons/thumb/9/9a/EU-Denmark.svg/913px-EU-Denmark.svg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6000" y="259200"/>
            <a:ext cx="7596445" cy="6390000"/>
          </a:xfrm>
          <a:prstGeom prst="rect">
            <a:avLst/>
          </a:prstGeom>
          <a:noFill/>
        </p:spPr>
      </p:pic>
      <p:sp>
        <p:nvSpPr>
          <p:cNvPr id="7" name="Podnadpis 2"/>
          <p:cNvSpPr txBox="1">
            <a:spLocks/>
          </p:cNvSpPr>
          <p:nvPr/>
        </p:nvSpPr>
        <p:spPr bwMode="auto">
          <a:xfrm>
            <a:off x="1428728" y="3000389"/>
            <a:ext cx="5929354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547688" lvl="0" indent="-411163" algn="ctr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defRPr/>
            </a:pPr>
            <a:r>
              <a:rPr lang="cs-CZ" sz="4100" b="1" i="1" dirty="0" smtClean="0">
                <a:ln w="6350">
                  <a:noFill/>
                </a:ln>
                <a:gradFill>
                  <a:gsLst>
                    <a:gs pos="0">
                      <a:srgbClr val="0F6FC6">
                        <a:tint val="73000"/>
                        <a:satMod val="145000"/>
                      </a:srgbClr>
                    </a:gs>
                    <a:gs pos="73000">
                      <a:srgbClr val="0F6FC6">
                        <a:tint val="73000"/>
                        <a:satMod val="145000"/>
                      </a:srgbClr>
                    </a:gs>
                    <a:gs pos="100000">
                      <a:srgbClr val="0F6FC6">
                        <a:tint val="83000"/>
                        <a:satMod val="143000"/>
                      </a:srgb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Lucida Sans"/>
                <a:ea typeface="+mj-ea"/>
                <a:cs typeface="+mj-cs"/>
              </a:rPr>
              <a:t> Poloha</a:t>
            </a:r>
            <a:endParaRPr kumimoji="0" lang="cs-CZ" sz="5100" b="1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50" name="Picture 2" descr="http://upload.wikimedia.org/wikipedia/commons/thumb/9/9a/EU-Denmark.svg/913px-EU-Denmark.svg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6000" y="259200"/>
            <a:ext cx="7596445" cy="6390000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8878322" y="620688"/>
            <a:ext cx="590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Poloha a povrch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především Jutský pol.,  ostrovy Fyn a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Sjælland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a dále stovky ostrovů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ranice má s Německem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členité pobřeží působením čtvrtohorního ledovce</a:t>
            </a:r>
          </a:p>
          <a:p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plochá země, průměrná nadmořská výška je 30 m. n. m., nejvyšší bod je </a:t>
            </a:r>
            <a:r>
              <a:rPr lang="cs-CZ" sz="24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Yvding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</a:t>
            </a:r>
            <a:r>
              <a:rPr lang="cs-CZ" sz="24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Skouho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(173 m. n. m.)</a:t>
            </a:r>
          </a:p>
          <a:p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rovná pobřeží lemovaná plážemi navazuje mírně zvlněná krajina tvořená z mladších i starších morén; jsou zde lesy, rašeliny a 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bažiny</a:t>
            </a:r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ttp://www.vidiani.com/maps/maps_of_europe/maps_of_denmark/large_detailed_physical_map_of_denmark_with_all_roads_cities_and_airports_for_fre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28860" y="214290"/>
            <a:ext cx="4539108" cy="6429332"/>
          </a:xfrm>
          <a:prstGeom prst="rect">
            <a:avLst/>
          </a:prstGeom>
          <a:noFill/>
        </p:spPr>
      </p:pic>
      <p:sp>
        <p:nvSpPr>
          <p:cNvPr id="8" name="Podnadpis 2"/>
          <p:cNvSpPr txBox="1">
            <a:spLocks/>
          </p:cNvSpPr>
          <p:nvPr/>
        </p:nvSpPr>
        <p:spPr bwMode="auto">
          <a:xfrm>
            <a:off x="1571604" y="3000389"/>
            <a:ext cx="5929354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547688" lvl="0" indent="-411163" algn="ctr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defRPr/>
            </a:pPr>
            <a:r>
              <a:rPr lang="cs-CZ" sz="4100" b="1" i="1" dirty="0" smtClean="0">
                <a:ln w="6350">
                  <a:noFill/>
                </a:ln>
                <a:gradFill>
                  <a:gsLst>
                    <a:gs pos="0">
                      <a:srgbClr val="0F6FC6">
                        <a:tint val="73000"/>
                        <a:satMod val="145000"/>
                      </a:srgbClr>
                    </a:gs>
                    <a:gs pos="73000">
                      <a:srgbClr val="0F6FC6">
                        <a:tint val="73000"/>
                        <a:satMod val="145000"/>
                      </a:srgbClr>
                    </a:gs>
                    <a:gs pos="100000">
                      <a:srgbClr val="0F6FC6">
                        <a:tint val="83000"/>
                        <a:satMod val="143000"/>
                      </a:srgb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Lucida Sans"/>
                <a:ea typeface="+mj-ea"/>
                <a:cs typeface="+mj-cs"/>
              </a:rPr>
              <a:t>Fyzická mapa</a:t>
            </a:r>
            <a:endParaRPr kumimoji="0" lang="cs-CZ" sz="5100" b="1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ttp://www.vidiani.com/maps/maps_of_europe/maps_of_denmark/large_detailed_physical_map_of_denmark_with_all_roads_cities_and_airports_for_fre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28860" y="214290"/>
            <a:ext cx="4539108" cy="6429332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8878322" y="620688"/>
            <a:ext cx="590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Administrativní členění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pět regionů: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Nordjylland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Midtjylland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Syddanmark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Hovedstaden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Sjælland</a:t>
            </a:r>
            <a:endParaRPr lang="cs-CZ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824" name="Picture 8" descr="http://www.vidiani.com/maps/maps_of_europe/maps_of_denmark/large_detailed_political_and_administrative_map_of_denmark_with_all_roads_cities_and_airports_for_free.jpg"/>
          <p:cNvPicPr>
            <a:picLocks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30000" y="214291"/>
            <a:ext cx="4539600" cy="6429600"/>
          </a:xfrm>
          <a:prstGeom prst="rect">
            <a:avLst/>
          </a:prstGeom>
          <a:noFill/>
        </p:spPr>
      </p:pic>
      <p:sp>
        <p:nvSpPr>
          <p:cNvPr id="3" name="Podnadpis 2"/>
          <p:cNvSpPr txBox="1">
            <a:spLocks/>
          </p:cNvSpPr>
          <p:nvPr/>
        </p:nvSpPr>
        <p:spPr bwMode="auto">
          <a:xfrm>
            <a:off x="1571604" y="3000389"/>
            <a:ext cx="5929354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547688" lvl="0" indent="-411163" algn="ctr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defRPr/>
            </a:pPr>
            <a:r>
              <a:rPr lang="cs-CZ" sz="4100" b="1" i="1" dirty="0" smtClean="0">
                <a:ln w="6350">
                  <a:noFill/>
                </a:ln>
                <a:gradFill>
                  <a:gsLst>
                    <a:gs pos="0">
                      <a:srgbClr val="0F6FC6">
                        <a:tint val="73000"/>
                        <a:satMod val="145000"/>
                      </a:srgbClr>
                    </a:gs>
                    <a:gs pos="73000">
                      <a:srgbClr val="0F6FC6">
                        <a:tint val="73000"/>
                        <a:satMod val="145000"/>
                      </a:srgbClr>
                    </a:gs>
                    <a:gs pos="100000">
                      <a:srgbClr val="0F6FC6">
                        <a:tint val="83000"/>
                        <a:satMod val="143000"/>
                      </a:srgb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Lucida Sans"/>
                <a:ea typeface="+mj-ea"/>
                <a:cs typeface="+mj-cs"/>
              </a:rPr>
              <a:t>Politická mapa</a:t>
            </a:r>
            <a:endParaRPr kumimoji="0" lang="cs-CZ" sz="5100" b="1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824" name="Picture 8" descr="http://www.vidiani.com/maps/maps_of_europe/maps_of_denmark/large_detailed_political_and_administrative_map_of_denmark_with_all_roads_cities_and_airports_for_free.jpg"/>
          <p:cNvPicPr>
            <a:picLocks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30000" y="214291"/>
            <a:ext cx="4539600" cy="6429600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8878322" y="620688"/>
            <a:ext cx="590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Fauna a flóra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8 % povrchu tvoří bažiny a vřesoviště, 10 % lesy, 60 % orná půda (nejvíce za států Evropy)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 Jutsko jsou typická vřesoviště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chudá fauna (v lesích srnčí a divoká 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věř)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Limfjordu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se vyskytují ústřice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6" name="Picture 8" descr="http://upload.wikimedia.org/wikipedia/commons/thumb/5/59/Sow_with_piglet.jpg/1024px-Sow_with_piglet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0480" y="692696"/>
            <a:ext cx="8712000" cy="5402464"/>
          </a:xfrm>
          <a:prstGeom prst="rect">
            <a:avLst/>
          </a:prstGeom>
          <a:noFill/>
        </p:spPr>
      </p:pic>
      <p:sp>
        <p:nvSpPr>
          <p:cNvPr id="7" name="Podnadpis 2"/>
          <p:cNvSpPr txBox="1">
            <a:spLocks/>
          </p:cNvSpPr>
          <p:nvPr/>
        </p:nvSpPr>
        <p:spPr bwMode="auto">
          <a:xfrm>
            <a:off x="1403648" y="2780928"/>
            <a:ext cx="5929354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547688" lvl="0" indent="-411163" algn="ctr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defRPr/>
            </a:pPr>
            <a:r>
              <a:rPr lang="cs-CZ" sz="4100" b="1" i="1" dirty="0" smtClean="0">
                <a:ln w="6350">
                  <a:noFill/>
                </a:ln>
                <a:gradFill>
                  <a:gsLst>
                    <a:gs pos="0">
                      <a:srgbClr val="0F6FC6">
                        <a:tint val="73000"/>
                        <a:satMod val="145000"/>
                      </a:srgbClr>
                    </a:gs>
                    <a:gs pos="73000">
                      <a:srgbClr val="0F6FC6">
                        <a:tint val="73000"/>
                        <a:satMod val="145000"/>
                      </a:srgbClr>
                    </a:gs>
                    <a:gs pos="100000">
                      <a:srgbClr val="0F6FC6">
                        <a:tint val="83000"/>
                        <a:satMod val="143000"/>
                      </a:srgb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Lucida Sans"/>
                <a:ea typeface="+mj-ea"/>
                <a:cs typeface="+mj-cs"/>
              </a:rPr>
              <a:t>  Oblíbený je</a:t>
            </a:r>
            <a:br>
              <a:rPr lang="cs-CZ" sz="4100" b="1" i="1" dirty="0" smtClean="0">
                <a:ln w="6350">
                  <a:noFill/>
                </a:ln>
                <a:gradFill>
                  <a:gsLst>
                    <a:gs pos="0">
                      <a:srgbClr val="0F6FC6">
                        <a:tint val="73000"/>
                        <a:satMod val="145000"/>
                      </a:srgbClr>
                    </a:gs>
                    <a:gs pos="73000">
                      <a:srgbClr val="0F6FC6">
                        <a:tint val="73000"/>
                        <a:satMod val="145000"/>
                      </a:srgbClr>
                    </a:gs>
                    <a:gs pos="100000">
                      <a:srgbClr val="0F6FC6">
                        <a:tint val="83000"/>
                        <a:satMod val="143000"/>
                      </a:srgb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Lucida Sans"/>
                <a:ea typeface="+mj-ea"/>
                <a:cs typeface="+mj-cs"/>
              </a:rPr>
            </a:br>
            <a:r>
              <a:rPr lang="cs-CZ" sz="4100" b="1" i="1" dirty="0" smtClean="0">
                <a:ln w="6350">
                  <a:noFill/>
                </a:ln>
                <a:gradFill>
                  <a:gsLst>
                    <a:gs pos="0">
                      <a:srgbClr val="0F6FC6">
                        <a:tint val="73000"/>
                        <a:satMod val="145000"/>
                      </a:srgbClr>
                    </a:gs>
                    <a:gs pos="73000">
                      <a:srgbClr val="0F6FC6">
                        <a:tint val="73000"/>
                        <a:satMod val="145000"/>
                      </a:srgbClr>
                    </a:gs>
                    <a:gs pos="100000">
                      <a:srgbClr val="0F6FC6">
                        <a:tint val="83000"/>
                        <a:satMod val="143000"/>
                      </a:srgb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Lucida Sans"/>
                <a:ea typeface="+mj-ea"/>
                <a:cs typeface="+mj-cs"/>
              </a:rPr>
              <a:t>chov prasat</a:t>
            </a:r>
            <a:endParaRPr kumimoji="0" lang="cs-CZ" sz="5100" b="1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6" name="Picture 8" descr="http://upload.wikimedia.org/wikipedia/commons/thumb/5/59/Sow_with_piglet.jpg/1024px-Sow_with_piglet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0480" y="692696"/>
            <a:ext cx="8712000" cy="5402464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8878322" y="620688"/>
            <a:ext cx="590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5.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Podnebí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odnebí mírné oceánské zmírněné Golfským proudem</a:t>
            </a:r>
          </a:p>
          <a:p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etní teploty 15 – 17 °C, zimní  okolo 0 °C</a:t>
            </a:r>
          </a:p>
          <a:p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asté deště a mlhy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0418" name="Picture 2" descr="http://upload.wikimedia.org/wikipedia/commons/thumb/e/eb/Roskilde_mpazdziora.JPG/1024px-Roskilde_mpazdzior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8961" y="332656"/>
            <a:ext cx="8289503" cy="6217127"/>
          </a:xfrm>
          <a:prstGeom prst="rect">
            <a:avLst/>
          </a:prstGeom>
          <a:noFill/>
        </p:spPr>
      </p:pic>
      <p:sp>
        <p:nvSpPr>
          <p:cNvPr id="5" name="Podnadpis 2"/>
          <p:cNvSpPr txBox="1">
            <a:spLocks/>
          </p:cNvSpPr>
          <p:nvPr/>
        </p:nvSpPr>
        <p:spPr bwMode="auto">
          <a:xfrm>
            <a:off x="1571604" y="3000389"/>
            <a:ext cx="5929354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547688" lvl="0" indent="-411163" algn="ctr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defRPr/>
            </a:pPr>
            <a:r>
              <a:rPr lang="cs-CZ" sz="4100" b="1" i="1" dirty="0" smtClean="0">
                <a:ln w="6350">
                  <a:noFill/>
                </a:ln>
                <a:gradFill>
                  <a:gsLst>
                    <a:gs pos="0">
                      <a:srgbClr val="0F6FC6">
                        <a:tint val="73000"/>
                        <a:satMod val="145000"/>
                      </a:srgbClr>
                    </a:gs>
                    <a:gs pos="73000">
                      <a:srgbClr val="0F6FC6">
                        <a:tint val="73000"/>
                        <a:satMod val="145000"/>
                      </a:srgbClr>
                    </a:gs>
                    <a:gs pos="100000">
                      <a:srgbClr val="0F6FC6">
                        <a:tint val="83000"/>
                        <a:satMod val="143000"/>
                      </a:srgb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Lucida Sans"/>
                <a:ea typeface="+mj-ea"/>
                <a:cs typeface="+mj-cs"/>
              </a:rPr>
              <a:t>Katedrála </a:t>
            </a:r>
            <a:r>
              <a:rPr lang="cs-CZ" sz="4100" b="1" i="1" dirty="0" err="1" smtClean="0">
                <a:ln w="6350">
                  <a:noFill/>
                </a:ln>
                <a:gradFill>
                  <a:gsLst>
                    <a:gs pos="0">
                      <a:srgbClr val="0F6FC6">
                        <a:tint val="73000"/>
                        <a:satMod val="145000"/>
                      </a:srgbClr>
                    </a:gs>
                    <a:gs pos="73000">
                      <a:srgbClr val="0F6FC6">
                        <a:tint val="73000"/>
                        <a:satMod val="145000"/>
                      </a:srgbClr>
                    </a:gs>
                    <a:gs pos="100000">
                      <a:srgbClr val="0F6FC6">
                        <a:tint val="83000"/>
                        <a:satMod val="143000"/>
                      </a:srgb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Lucida Sans"/>
                <a:ea typeface="+mj-ea"/>
                <a:cs typeface="+mj-cs"/>
              </a:rPr>
              <a:t>Roskilde</a:t>
            </a:r>
            <a:endParaRPr kumimoji="0" lang="cs-CZ" sz="5100" b="1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0418" name="Picture 2" descr="http://upload.wikimedia.org/wikipedia/commons/thumb/e/eb/Roskilde_mpazdziora.JPG/1024px-Roskilde_mpazdzior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8961" y="332656"/>
            <a:ext cx="8289503" cy="6217127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8878322" y="620688"/>
            <a:ext cx="590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Vodstvo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omýváno ze západu Severním a z východu Baltským mořem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nejdelší řeka: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Gudena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(158 km)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 Švédskem spojeno 15 km dlouhým mostem, jenž byl otevřen roku 2000</a:t>
            </a:r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8370" name="Picture 2" descr="http://upload.wikimedia.org/wikipedia/commons/1/17/DanishWindTurbine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1844824"/>
            <a:ext cx="7620000" cy="2657476"/>
          </a:xfrm>
          <a:prstGeom prst="rect">
            <a:avLst/>
          </a:prstGeom>
          <a:noFill/>
        </p:spPr>
      </p:pic>
      <p:sp>
        <p:nvSpPr>
          <p:cNvPr id="6" name="Podnadpis 2"/>
          <p:cNvSpPr txBox="1">
            <a:spLocks/>
          </p:cNvSpPr>
          <p:nvPr/>
        </p:nvSpPr>
        <p:spPr bwMode="auto">
          <a:xfrm>
            <a:off x="1571604" y="3000389"/>
            <a:ext cx="5929354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547688" lvl="0" indent="-411163" algn="ctr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defRPr/>
            </a:pPr>
            <a:r>
              <a:rPr lang="cs-CZ" sz="4100" b="1" i="1" dirty="0" smtClean="0">
                <a:ln w="6350">
                  <a:noFill/>
                </a:ln>
                <a:gradFill>
                  <a:gsLst>
                    <a:gs pos="0">
                      <a:srgbClr val="0F6FC6">
                        <a:tint val="73000"/>
                        <a:satMod val="145000"/>
                      </a:srgbClr>
                    </a:gs>
                    <a:gs pos="73000">
                      <a:srgbClr val="0F6FC6">
                        <a:tint val="73000"/>
                        <a:satMod val="145000"/>
                      </a:srgbClr>
                    </a:gs>
                    <a:gs pos="100000">
                      <a:srgbClr val="0F6FC6">
                        <a:tint val="83000"/>
                        <a:satMod val="143000"/>
                      </a:srgb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Lucida Sans"/>
                <a:ea typeface="+mj-ea"/>
                <a:cs typeface="+mj-cs"/>
              </a:rPr>
              <a:t>Větrné mlýny</a:t>
            </a:r>
            <a:endParaRPr kumimoji="0" lang="cs-CZ" sz="5100" b="1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8370" name="Picture 2" descr="http://upload.wikimedia.org/wikipedia/commons/1/17/DanishWindTurbine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1844824"/>
            <a:ext cx="7620000" cy="2657476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8878322" y="620688"/>
            <a:ext cx="590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7.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Hospodářství a doprava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507288" cy="4708525"/>
          </a:xfrm>
        </p:spPr>
        <p:txBody>
          <a:bodyPr>
            <a:normAutofit/>
          </a:bodyPr>
          <a:lstStyle/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vyspělé intenzivní zemědělství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bilniny (pšenice), brambory a cukrová řepa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hov skotu, prasat, drůbeže, důležitý je i rybolov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malé míře těžba ropy a zemního plynu, soli, černého uhlí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průmysl: chemický (umělá hnojiva), potravinářský (mléko, sýr), stavba lodí a výroba zemědělských strojů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námořní doprava - hlavní spojnice mezi Skandinávií a zbytkem Evropy</a:t>
            </a:r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http://upload.wikimedia.org/wikipedia/commons/3/32/Lego_Color_Brick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404668"/>
            <a:ext cx="8748000" cy="5856101"/>
          </a:xfrm>
          <a:prstGeom prst="rect">
            <a:avLst/>
          </a:prstGeom>
          <a:noFill/>
        </p:spPr>
      </p:pic>
      <p:sp>
        <p:nvSpPr>
          <p:cNvPr id="7" name="Podnadpis 2"/>
          <p:cNvSpPr txBox="1">
            <a:spLocks/>
          </p:cNvSpPr>
          <p:nvPr/>
        </p:nvSpPr>
        <p:spPr bwMode="auto">
          <a:xfrm>
            <a:off x="1571604" y="3000389"/>
            <a:ext cx="5929354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547688" lvl="0" indent="-411163" algn="ctr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defRPr/>
            </a:pPr>
            <a:r>
              <a:rPr lang="cs-CZ" sz="4100" b="1" i="1" dirty="0" smtClean="0">
                <a:ln w="6350">
                  <a:noFill/>
                </a:ln>
                <a:gradFill>
                  <a:gsLst>
                    <a:gs pos="0">
                      <a:srgbClr val="0F6FC6">
                        <a:tint val="73000"/>
                        <a:satMod val="145000"/>
                      </a:srgbClr>
                    </a:gs>
                    <a:gs pos="73000">
                      <a:srgbClr val="0F6FC6">
                        <a:tint val="73000"/>
                        <a:satMod val="145000"/>
                      </a:srgbClr>
                    </a:gs>
                    <a:gs pos="100000">
                      <a:srgbClr val="0F6FC6">
                        <a:tint val="83000"/>
                        <a:satMod val="143000"/>
                      </a:srgb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Lucida Sans"/>
                <a:ea typeface="+mj-ea"/>
                <a:cs typeface="+mj-cs"/>
              </a:rPr>
              <a:t>Lego</a:t>
            </a:r>
            <a:endParaRPr kumimoji="0" lang="cs-CZ" sz="5100" b="1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http://upload.wikimedia.org/wikipedia/commons/3/32/Lego_Color_Brick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404668"/>
            <a:ext cx="8748000" cy="5856101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8878322" y="620688"/>
            <a:ext cx="590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8.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Státní zřízení a </a:t>
            </a:r>
            <a:r>
              <a:rPr lang="cs-CZ" dirty="0" err="1" smtClean="0"/>
              <a:t>obyvatelsvo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2828932"/>
          </a:xfrm>
        </p:spPr>
        <p:txBody>
          <a:bodyPr>
            <a:normAutofit fontScale="92500" lnSpcReduction="10000"/>
          </a:bodyPr>
          <a:lstStyle/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sz="2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konstituční monarchie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sz="2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stát s vysokým HDI, tedy indexem  lidského rozvoje –mezi prvními 15 státy světa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sz="2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hustota 130 obyv./km</a:t>
            </a:r>
            <a:r>
              <a:rPr lang="cs-CZ" sz="2600" baseline="30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sz="2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94 % Dánové, dále Němci, Turci a Asiati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sz="2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náboženství: 88 % luteráni, ostatní křesťané  1,6 %, muslimové 1,4 %, bez vyznání a ostatní 9 %</a:t>
            </a:r>
            <a:endParaRPr lang="cs-CZ" sz="2600" baseline="300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25.media.tumblr.com/tumblr_m31m84uBpw1qg2128o1_128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44789" y="357166"/>
            <a:ext cx="3684599" cy="6143668"/>
          </a:xfrm>
          <a:prstGeom prst="rect">
            <a:avLst/>
          </a:prstGeom>
          <a:noFill/>
        </p:spPr>
      </p:pic>
      <p:sp>
        <p:nvSpPr>
          <p:cNvPr id="6" name="Podnadpis 2"/>
          <p:cNvSpPr txBox="1">
            <a:spLocks/>
          </p:cNvSpPr>
          <p:nvPr/>
        </p:nvSpPr>
        <p:spPr bwMode="auto">
          <a:xfrm>
            <a:off x="714348" y="3000389"/>
            <a:ext cx="7715304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547688" lvl="0" indent="-411163" algn="ctr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defRPr/>
            </a:pPr>
            <a:r>
              <a:rPr lang="cs-CZ" sz="4100" b="1" i="1" dirty="0" smtClean="0">
                <a:ln w="6350">
                  <a:noFill/>
                </a:ln>
                <a:gradFill>
                  <a:gsLst>
                    <a:gs pos="0">
                      <a:srgbClr val="0F6FC6">
                        <a:tint val="73000"/>
                        <a:satMod val="145000"/>
                      </a:srgbClr>
                    </a:gs>
                    <a:gs pos="73000">
                      <a:srgbClr val="0F6FC6">
                        <a:tint val="73000"/>
                        <a:satMod val="145000"/>
                      </a:srgbClr>
                    </a:gs>
                    <a:gs pos="100000">
                      <a:srgbClr val="0F6FC6">
                        <a:tint val="83000"/>
                        <a:satMod val="143000"/>
                      </a:srgb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Lucida Sans"/>
                <a:ea typeface="+mj-ea"/>
                <a:cs typeface="+mj-cs"/>
              </a:rPr>
              <a:t>Její Veličenstvo</a:t>
            </a:r>
          </a:p>
          <a:p>
            <a:pPr marL="547688" lvl="0" indent="-411163" algn="ctr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defRPr/>
            </a:pPr>
            <a:r>
              <a:rPr lang="cs-CZ" sz="4100" b="1" i="1" dirty="0" smtClean="0">
                <a:ln w="6350">
                  <a:noFill/>
                </a:ln>
                <a:gradFill>
                  <a:gsLst>
                    <a:gs pos="0">
                      <a:srgbClr val="0F6FC6">
                        <a:tint val="73000"/>
                        <a:satMod val="145000"/>
                      </a:srgbClr>
                    </a:gs>
                    <a:gs pos="73000">
                      <a:srgbClr val="0F6FC6">
                        <a:tint val="73000"/>
                        <a:satMod val="145000"/>
                      </a:srgbClr>
                    </a:gs>
                    <a:gs pos="100000">
                      <a:srgbClr val="0F6FC6">
                        <a:tint val="83000"/>
                        <a:satMod val="143000"/>
                      </a:srgb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Lucida Sans"/>
                <a:ea typeface="+mj-ea"/>
                <a:cs typeface="+mj-cs"/>
              </a:rPr>
              <a:t>Markéta II.</a:t>
            </a:r>
            <a:endParaRPr kumimoji="0" lang="cs-CZ" sz="5100" b="1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25.media.tumblr.com/tumblr_m31m84uBpw1qg2128o1_128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44789" y="357166"/>
            <a:ext cx="3684599" cy="6143668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8878322" y="620688"/>
            <a:ext cx="590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9.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Dějiny a kultura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800-1050 dánští Vikingové na Atlantiku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11.-14. stol. dobyvačné války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1375-1814 unie s Norskem a později i Švédskem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18. století rozkvět vědy a obchodu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1. světová-neutrální, 2.světová obsazeno Němci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1949 v NATO, 1973 v ES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6" name="Picture 4" descr="http://www.crimetv.ro/wp-content/uploads/2010/09/Tycho-Brah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57422" y="380978"/>
            <a:ext cx="4589892" cy="6119855"/>
          </a:xfrm>
          <a:prstGeom prst="rect">
            <a:avLst/>
          </a:prstGeom>
          <a:noFill/>
        </p:spPr>
      </p:pic>
      <p:sp>
        <p:nvSpPr>
          <p:cNvPr id="7" name="Podnadpis 2"/>
          <p:cNvSpPr txBox="1">
            <a:spLocks/>
          </p:cNvSpPr>
          <p:nvPr/>
        </p:nvSpPr>
        <p:spPr bwMode="auto">
          <a:xfrm>
            <a:off x="1571604" y="3000389"/>
            <a:ext cx="5929354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547688" lvl="0" indent="-411163" algn="ctr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defRPr/>
            </a:pPr>
            <a:r>
              <a:rPr lang="cs-CZ" sz="4100" b="1" i="1" dirty="0" err="1" smtClean="0">
                <a:ln w="6350">
                  <a:noFill/>
                </a:ln>
                <a:gradFill>
                  <a:gsLst>
                    <a:gs pos="0">
                      <a:srgbClr val="0F6FC6">
                        <a:tint val="73000"/>
                        <a:satMod val="145000"/>
                      </a:srgbClr>
                    </a:gs>
                    <a:gs pos="73000">
                      <a:srgbClr val="0F6FC6">
                        <a:tint val="73000"/>
                        <a:satMod val="145000"/>
                      </a:srgbClr>
                    </a:gs>
                    <a:gs pos="100000">
                      <a:srgbClr val="0F6FC6">
                        <a:tint val="83000"/>
                        <a:satMod val="143000"/>
                      </a:srgb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Lucida Sans"/>
                <a:ea typeface="+mj-ea"/>
                <a:cs typeface="+mj-cs"/>
              </a:rPr>
              <a:t>Tycho</a:t>
            </a:r>
            <a:r>
              <a:rPr lang="cs-CZ" sz="4100" b="1" i="1" dirty="0" smtClean="0">
                <a:ln w="6350">
                  <a:noFill/>
                </a:ln>
                <a:gradFill>
                  <a:gsLst>
                    <a:gs pos="0">
                      <a:srgbClr val="0F6FC6">
                        <a:tint val="73000"/>
                        <a:satMod val="145000"/>
                      </a:srgbClr>
                    </a:gs>
                    <a:gs pos="73000">
                      <a:srgbClr val="0F6FC6">
                        <a:tint val="73000"/>
                        <a:satMod val="145000"/>
                      </a:srgbClr>
                    </a:gs>
                    <a:gs pos="100000">
                      <a:srgbClr val="0F6FC6">
                        <a:tint val="83000"/>
                        <a:satMod val="143000"/>
                      </a:srgb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Lucida Sans"/>
                <a:ea typeface="+mj-ea"/>
                <a:cs typeface="+mj-cs"/>
              </a:rPr>
              <a:t> </a:t>
            </a:r>
            <a:r>
              <a:rPr lang="cs-CZ" sz="4100" b="1" i="1" dirty="0" err="1" smtClean="0">
                <a:ln w="6350">
                  <a:noFill/>
                </a:ln>
                <a:gradFill>
                  <a:gsLst>
                    <a:gs pos="0">
                      <a:srgbClr val="0F6FC6">
                        <a:tint val="73000"/>
                        <a:satMod val="145000"/>
                      </a:srgbClr>
                    </a:gs>
                    <a:gs pos="73000">
                      <a:srgbClr val="0F6FC6">
                        <a:tint val="73000"/>
                        <a:satMod val="145000"/>
                      </a:srgbClr>
                    </a:gs>
                    <a:gs pos="100000">
                      <a:srgbClr val="0F6FC6">
                        <a:tint val="83000"/>
                        <a:satMod val="143000"/>
                      </a:srgb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Lucida Sans"/>
                <a:ea typeface="+mj-ea"/>
                <a:cs typeface="+mj-cs"/>
              </a:rPr>
              <a:t>Brahe</a:t>
            </a:r>
            <a:endParaRPr kumimoji="0" lang="cs-CZ" sz="5100" b="1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6" name="Picture 4" descr="http://www.crimetv.ro/wp-content/uploads/2010/09/Tycho-Brah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57422" y="380978"/>
            <a:ext cx="4589892" cy="6119855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8748464" y="620688"/>
            <a:ext cx="590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10.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Zajímavosti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nejstarší používaná vlajka na světě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nevyšší počet kol k počtu obyvatel – 2,8 kola na jednu osobu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nejbohatší královská severská rodina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nejstarší zábavní park a dřevěná horská dráha v Evropě z roku 1843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LEGO – řada stavebnicových produktů, automaticky spojitelné kostky ( vyrábí se od r. 1949, dříve byly dřevěné)</a:t>
            </a:r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6322" name="Picture 2" descr="http://upload.wikimedia.org/wikipedia/commons/2/27/Constantin_Hansen_1836_-_HC_Andersen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11760" y="332656"/>
            <a:ext cx="4544605" cy="6120680"/>
          </a:xfrm>
          <a:prstGeom prst="rect">
            <a:avLst/>
          </a:prstGeom>
          <a:noFill/>
        </p:spPr>
      </p:pic>
      <p:sp>
        <p:nvSpPr>
          <p:cNvPr id="5" name="Podnadpis 2"/>
          <p:cNvSpPr txBox="1">
            <a:spLocks/>
          </p:cNvSpPr>
          <p:nvPr/>
        </p:nvSpPr>
        <p:spPr bwMode="auto">
          <a:xfrm>
            <a:off x="1571604" y="3000389"/>
            <a:ext cx="5929354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547688" lvl="0" indent="-411163" algn="ctr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defRPr/>
            </a:pPr>
            <a:r>
              <a:rPr lang="cs-CZ" sz="4100" b="1" i="1" dirty="0" smtClean="0">
                <a:ln w="6350">
                  <a:noFill/>
                </a:ln>
                <a:gradFill>
                  <a:gsLst>
                    <a:gs pos="0">
                      <a:srgbClr val="0F6FC6">
                        <a:tint val="73000"/>
                        <a:satMod val="145000"/>
                      </a:srgbClr>
                    </a:gs>
                    <a:gs pos="73000">
                      <a:srgbClr val="0F6FC6">
                        <a:tint val="73000"/>
                        <a:satMod val="145000"/>
                      </a:srgbClr>
                    </a:gs>
                    <a:gs pos="100000">
                      <a:srgbClr val="0F6FC6">
                        <a:tint val="83000"/>
                        <a:satMod val="143000"/>
                      </a:srgb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Lucida Sans"/>
                <a:ea typeface="+mj-ea"/>
                <a:cs typeface="+mj-cs"/>
              </a:rPr>
              <a:t>Hans Christian</a:t>
            </a:r>
          </a:p>
          <a:p>
            <a:pPr marL="547688" lvl="0" indent="-411163" algn="ctr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defRPr/>
            </a:pPr>
            <a:r>
              <a:rPr lang="cs-CZ" sz="4100" b="1" i="1" dirty="0" smtClean="0">
                <a:ln w="6350">
                  <a:noFill/>
                </a:ln>
                <a:gradFill>
                  <a:gsLst>
                    <a:gs pos="0">
                      <a:srgbClr val="0F6FC6">
                        <a:tint val="73000"/>
                        <a:satMod val="145000"/>
                      </a:srgbClr>
                    </a:gs>
                    <a:gs pos="73000">
                      <a:srgbClr val="0F6FC6">
                        <a:tint val="73000"/>
                        <a:satMod val="145000"/>
                      </a:srgbClr>
                    </a:gs>
                    <a:gs pos="100000">
                      <a:srgbClr val="0F6FC6">
                        <a:tint val="83000"/>
                        <a:satMod val="143000"/>
                      </a:srgb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Lucida Sans"/>
                <a:ea typeface="+mj-ea"/>
                <a:cs typeface="+mj-cs"/>
              </a:rPr>
              <a:t>Andersen</a:t>
            </a:r>
            <a:endParaRPr kumimoji="0" lang="cs-CZ" sz="5100" b="1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6322" name="Picture 2" descr="http://upload.wikimedia.org/wikipedia/commons/2/27/Constantin_Hansen_1836_-_HC_Andersen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11760" y="332656"/>
            <a:ext cx="4544605" cy="6120680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8748464" y="620688"/>
            <a:ext cx="590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11.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Faerské</a:t>
            </a:r>
            <a:r>
              <a:rPr lang="cs-CZ" dirty="0" smtClean="0"/>
              <a:t> ostrovy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leží mezi Skotskem a Islandem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tvořeny 22 ostrovy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sopečného původu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podnebí: mírné, ovlivněno Golfským proudem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původní obyvatelé: Vikingové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jazyk: Dánština,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Faerština</a:t>
            </a:r>
            <a:endParaRPr lang="cs-CZ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chov ovcí, rybolov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obyvatelé zachovávají tradice folkloru</a:t>
            </a:r>
          </a:p>
        </p:txBody>
      </p:sp>
    </p:spTree>
    <p:extLst>
      <p:ext uri="{BB962C8B-B14F-4D97-AF65-F5344CB8AC3E}">
        <p14:creationId xmlns:p14="http://schemas.microsoft.com/office/powerpoint/2010/main" val="14161319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upload.wikimedia.org/wikipedia/commons/thumb/d/d2/Faroe_Islands_in_its_region.svg/1000px-Faroe_Islands_in_its_region.svg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1124744"/>
            <a:ext cx="8348935" cy="4708799"/>
          </a:xfrm>
          <a:prstGeom prst="rect">
            <a:avLst/>
          </a:prstGeom>
          <a:noFill/>
        </p:spPr>
      </p:pic>
      <p:sp>
        <p:nvSpPr>
          <p:cNvPr id="5" name="Podnadpis 2"/>
          <p:cNvSpPr txBox="1">
            <a:spLocks/>
          </p:cNvSpPr>
          <p:nvPr/>
        </p:nvSpPr>
        <p:spPr bwMode="auto">
          <a:xfrm>
            <a:off x="1571604" y="3000389"/>
            <a:ext cx="5929354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547688" lvl="0" indent="-411163" algn="ctr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defRPr/>
            </a:pPr>
            <a:r>
              <a:rPr lang="cs-CZ" sz="4100" b="1" i="1" dirty="0" err="1" smtClean="0">
                <a:ln w="6350">
                  <a:noFill/>
                </a:ln>
                <a:gradFill>
                  <a:gsLst>
                    <a:gs pos="0">
                      <a:srgbClr val="0F6FC6">
                        <a:tint val="73000"/>
                        <a:satMod val="145000"/>
                      </a:srgbClr>
                    </a:gs>
                    <a:gs pos="73000">
                      <a:srgbClr val="0F6FC6">
                        <a:tint val="73000"/>
                        <a:satMod val="145000"/>
                      </a:srgbClr>
                    </a:gs>
                    <a:gs pos="100000">
                      <a:srgbClr val="0F6FC6">
                        <a:tint val="83000"/>
                        <a:satMod val="143000"/>
                      </a:srgb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Lucida Sans"/>
                <a:ea typeface="+mj-ea"/>
                <a:cs typeface="+mj-cs"/>
              </a:rPr>
              <a:t>Faerské</a:t>
            </a:r>
            <a:r>
              <a:rPr lang="cs-CZ" sz="4100" b="1" i="1" dirty="0" smtClean="0">
                <a:ln w="6350">
                  <a:noFill/>
                </a:ln>
                <a:gradFill>
                  <a:gsLst>
                    <a:gs pos="0">
                      <a:srgbClr val="0F6FC6">
                        <a:tint val="73000"/>
                        <a:satMod val="145000"/>
                      </a:srgbClr>
                    </a:gs>
                    <a:gs pos="73000">
                      <a:srgbClr val="0F6FC6">
                        <a:tint val="73000"/>
                        <a:satMod val="145000"/>
                      </a:srgbClr>
                    </a:gs>
                    <a:gs pos="100000">
                      <a:srgbClr val="0F6FC6">
                        <a:tint val="83000"/>
                        <a:satMod val="143000"/>
                      </a:srgb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Lucida Sans"/>
                <a:ea typeface="+mj-ea"/>
                <a:cs typeface="+mj-cs"/>
              </a:rPr>
              <a:t> ostrovy</a:t>
            </a:r>
            <a:endParaRPr kumimoji="0" lang="cs-CZ" sz="5100" b="1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upload.wikimedia.org/wikipedia/commons/thumb/d/d2/Faroe_Islands_in_its_region.svg/1000px-Faroe_Islands_in_its_region.svg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1124744"/>
            <a:ext cx="8348935" cy="4708799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8748464" y="620688"/>
            <a:ext cx="590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12.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Grónsko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největší ostrov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leží z části za polárním kruhem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85 % plochy pokryto ledovcem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podnebí: polární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původní obyvatelé: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Inuité</a:t>
            </a:r>
            <a:endParaRPr lang="cs-CZ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součástí Dánského království od roku 1953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rybolov</a:t>
            </a:r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7883332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8130" name="Picture 2" descr="http://upload.wikimedia.org/wikipedia/commons/thumb/5/5d/Greenland_%28orthographic_projection%29.svg/1000px-Greenland_%28orthographic_projection%29.svg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264641"/>
            <a:ext cx="6404719" cy="6404719"/>
          </a:xfrm>
          <a:prstGeom prst="rect">
            <a:avLst/>
          </a:prstGeom>
          <a:noFill/>
        </p:spPr>
      </p:pic>
      <p:sp>
        <p:nvSpPr>
          <p:cNvPr id="5" name="Podnadpis 2"/>
          <p:cNvSpPr txBox="1">
            <a:spLocks/>
          </p:cNvSpPr>
          <p:nvPr/>
        </p:nvSpPr>
        <p:spPr bwMode="auto">
          <a:xfrm>
            <a:off x="1571604" y="3000389"/>
            <a:ext cx="5929354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547688" lvl="0" indent="-411163" algn="ctr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defRPr/>
            </a:pPr>
            <a:r>
              <a:rPr lang="cs-CZ" sz="4100" b="1" i="1" dirty="0" smtClean="0">
                <a:ln w="6350">
                  <a:noFill/>
                </a:ln>
                <a:gradFill>
                  <a:gsLst>
                    <a:gs pos="0">
                      <a:srgbClr val="0F6FC6">
                        <a:tint val="73000"/>
                        <a:satMod val="145000"/>
                      </a:srgbClr>
                    </a:gs>
                    <a:gs pos="73000">
                      <a:srgbClr val="0F6FC6">
                        <a:tint val="73000"/>
                        <a:satMod val="145000"/>
                      </a:srgbClr>
                    </a:gs>
                    <a:gs pos="100000">
                      <a:srgbClr val="0F6FC6">
                        <a:tint val="83000"/>
                        <a:satMod val="143000"/>
                      </a:srgb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Lucida Sans"/>
                <a:ea typeface="+mj-ea"/>
                <a:cs typeface="+mj-cs"/>
              </a:rPr>
              <a:t>Grónsko</a:t>
            </a:r>
            <a:endParaRPr kumimoji="0" lang="cs-CZ" sz="5100" b="1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8130" name="Picture 2" descr="http://upload.wikimedia.org/wikipedia/commons/thumb/5/5d/Greenland_%28orthographic_projection%29.svg/1000px-Greenland_%28orthographic_projection%29.svg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264641"/>
            <a:ext cx="6404719" cy="6404719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8748464" y="620688"/>
            <a:ext cx="590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13.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Kde se Dánsko nachází?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Jaké je jeho hlavní město, rozloha a počet obyvatel?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Jaký je reliéf a nadmořská výška?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 lze charakterizovat tamní zemědělství?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Jaká jsou hlavní průmyslová odvětví?</a:t>
            </a:r>
          </a:p>
        </p:txBody>
      </p:sp>
    </p:spTree>
    <p:extLst>
      <p:ext uri="{BB962C8B-B14F-4D97-AF65-F5344CB8AC3E}">
        <p14:creationId xmlns:p14="http://schemas.microsoft.com/office/powerpoint/2010/main" val="20800634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Přečti </a:t>
            </a:r>
            <a:r>
              <a:rPr lang="cs-CZ" smtClean="0"/>
              <a:t>a doplň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. . . . . . hlavní město působí mladě.  . . . . .  je centrem muzeí, divadel, galerií. Město proslavil ve svých dílech spisovatel a sběratel pohádek . . . . . . V blízkosti leží . . . . . , zábavní park, založený v roce . . . . . ., který dodnes láká tisíce návštěvníků.</a:t>
            </a:r>
            <a:endParaRPr lang="cs-CZ" dirty="0"/>
          </a:p>
        </p:txBody>
      </p:sp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492896"/>
            <a:ext cx="8229600" cy="1143000"/>
          </a:xfrm>
        </p:spPr>
        <p:txBody>
          <a:bodyPr>
            <a:normAutofit/>
          </a:bodyPr>
          <a:lstStyle/>
          <a:p>
            <a:r>
              <a:rPr lang="cs-CZ" dirty="0" smtClean="0"/>
              <a:t>Konec</a:t>
            </a:r>
            <a:endParaRPr lang="cs-CZ" dirty="0"/>
          </a:p>
        </p:txBody>
      </p:sp>
    </p:spTree>
  </p:cSld>
  <p:clrMapOvr>
    <a:masterClrMapping/>
  </p:clrMapOvr>
  <p:transition spd="slow">
    <p:split dir="in"/>
  </p:transition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Reference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/>
              <a:t>BATEMAN, Graham. </a:t>
            </a:r>
            <a:r>
              <a:rPr lang="cs-CZ" sz="2400" i="1" dirty="0" smtClean="0"/>
              <a:t>Lexikon zemí světa</a:t>
            </a:r>
            <a:r>
              <a:rPr lang="cs-CZ" sz="2400" dirty="0" smtClean="0"/>
              <a:t>. 2. </a:t>
            </a:r>
            <a:r>
              <a:rPr lang="cs-CZ" sz="2400" dirty="0" err="1" smtClean="0"/>
              <a:t>vyd</a:t>
            </a:r>
            <a:r>
              <a:rPr lang="cs-CZ" sz="2400" dirty="0" smtClean="0"/>
              <a:t>. Praha: Kartografie, 2002, 168 s. ISBN 80-701-1698-6</a:t>
            </a:r>
          </a:p>
          <a:p>
            <a:r>
              <a:rPr lang="cs-CZ" sz="2400" dirty="0" smtClean="0"/>
              <a:t>BATEMAN, Graham. </a:t>
            </a:r>
            <a:r>
              <a:rPr lang="cs-CZ" sz="2400" i="1" dirty="0" smtClean="0"/>
              <a:t>Encyklopedie Zeměpis světa</a:t>
            </a:r>
            <a:r>
              <a:rPr lang="cs-CZ" sz="2400" dirty="0" smtClean="0"/>
              <a:t>. 1. </a:t>
            </a:r>
            <a:r>
              <a:rPr lang="cs-CZ" sz="2400" dirty="0" err="1" smtClean="0"/>
              <a:t>vyd</a:t>
            </a:r>
            <a:r>
              <a:rPr lang="cs-CZ" sz="2400" dirty="0" smtClean="0"/>
              <a:t>. Praha: </a:t>
            </a:r>
            <a:r>
              <a:rPr lang="cs-CZ" sz="2400" dirty="0" err="1" smtClean="0"/>
              <a:t>Columbus</a:t>
            </a:r>
            <a:r>
              <a:rPr lang="cs-CZ" sz="2400" dirty="0" smtClean="0"/>
              <a:t>, 1999, 512 s. ISBN 80-717-6022-6</a:t>
            </a:r>
          </a:p>
          <a:p>
            <a:r>
              <a:rPr lang="cs-CZ" sz="2400" i="1" dirty="0" smtClean="0"/>
              <a:t>Toulky světem: pozoruhodná místa pěti kontinentů</a:t>
            </a:r>
            <a:r>
              <a:rPr lang="cs-CZ" sz="2400" dirty="0" smtClean="0"/>
              <a:t>. 3. </a:t>
            </a:r>
            <a:r>
              <a:rPr lang="cs-CZ" sz="2400" dirty="0" err="1" smtClean="0"/>
              <a:t>vyd</a:t>
            </a:r>
            <a:r>
              <a:rPr lang="cs-CZ" sz="2400" dirty="0" smtClean="0"/>
              <a:t>. Překlad Martina Vojtová. </a:t>
            </a:r>
            <a:r>
              <a:rPr lang="cs-CZ" sz="2400" dirty="0" err="1" smtClean="0"/>
              <a:t>Čestlice</a:t>
            </a:r>
            <a:r>
              <a:rPr lang="cs-CZ" sz="2400" dirty="0" smtClean="0"/>
              <a:t>: </a:t>
            </a:r>
            <a:r>
              <a:rPr lang="cs-CZ" sz="2400" dirty="0" err="1" smtClean="0"/>
              <a:t>Rebo</a:t>
            </a:r>
            <a:r>
              <a:rPr lang="cs-CZ" sz="2400" dirty="0" smtClean="0"/>
              <a:t>, 2008, 416 s. </a:t>
            </a:r>
            <a:r>
              <a:rPr lang="cs-CZ" sz="2400" smtClean="0"/>
              <a:t>ISBN 978-80-255-0006-4.</a:t>
            </a:r>
            <a:endParaRPr lang="cs-CZ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Denmark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[online], poslední aktualizace 3. prosince 2012 12:13 [cit. 2012-12-12],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Wikipedia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Dostupné z WWW: &lt;http://en.wikipedia.org/wiki/Denmark&gt;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Reference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93725" indent="-457200">
              <a:buFont typeface="+mj-lt"/>
              <a:buAutoNum type="arabicPeriod"/>
            </a:pP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[cit. 2012-12-12]. Dostupný pod licencí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Creative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Commons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na WWW: &lt;http://en.wikipedia.org/wiki/File:Flag_of_Denmark.svg&gt;</a:t>
            </a:r>
          </a:p>
          <a:p>
            <a:pPr marL="593725" indent="-457200">
              <a:buFont typeface="+mj-lt"/>
              <a:buAutoNum type="arabicPeriod"/>
            </a:pP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[cit. 2012-12-12]. Dostupný pod licencí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Creative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Commons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na WWW: &lt;http://en.wikipedia.org/wiki/File:EU-Denmark.svg&gt;</a:t>
            </a:r>
          </a:p>
          <a:p>
            <a:pPr marL="593725" indent="-457200">
              <a:buFont typeface="+mj-lt"/>
              <a:buAutoNum type="arabicPeriod"/>
            </a:pP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[cit. 2012-12-12]. Dostupný pod licencí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Creative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Commons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na WWW: &lt;http://www.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ezilon.com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/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maps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/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europe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/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denmark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physical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maps.html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&gt;</a:t>
            </a:r>
          </a:p>
          <a:p>
            <a:endParaRPr lang="cs-CZ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Reference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93725" indent="-457200">
              <a:buFont typeface="+mj-lt"/>
              <a:buAutoNum type="arabicPeriod" startAt="4"/>
            </a:pP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[cit. 2012-12-12]. Dostupný pod licencí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Creative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Commons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na WWW: &lt;http://www.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ezilon.com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/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maps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/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europe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/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denmark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maps.html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&gt;</a:t>
            </a:r>
          </a:p>
          <a:p>
            <a:pPr marL="593725" indent="-457200">
              <a:buFont typeface="+mj-lt"/>
              <a:buAutoNum type="arabicPeriod" startAt="4"/>
            </a:pP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[cit. 2012-12-12]. Dostupný pod licencí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Creative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Commons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na WWW: &lt;http://en.wikipedia.org/wiki/File:Sow_with_piglet.jpg&gt;</a:t>
            </a:r>
          </a:p>
          <a:p>
            <a:pPr marL="593725" indent="-457200">
              <a:buFont typeface="+mj-lt"/>
              <a:buAutoNum type="arabicPeriod" startAt="4"/>
            </a:pP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[cit. 2012-12-12]. Dostupný pod licencí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Creative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Commons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na WWW: &lt;http://en.wikipedia.org/wiki/File:Roskilde_mpazdziora.JPG&gt;</a:t>
            </a:r>
          </a:p>
          <a:p>
            <a:endParaRPr lang="cs-CZ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Reference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93725" indent="-457200">
              <a:buFont typeface="+mj-lt"/>
              <a:buAutoNum type="arabicPeriod" startAt="7"/>
            </a:pP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[cit. 2012-12-12]. Dostupný pod licencí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Creative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Commons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na WWW: &lt;http://en.wikipedia.org/wiki/File:DanishWindTurbines.jpg&gt;</a:t>
            </a:r>
          </a:p>
          <a:p>
            <a:pPr marL="593725" indent="-457200">
              <a:buFont typeface="+mj-lt"/>
              <a:buAutoNum type="arabicPeriod" startAt="7"/>
            </a:pP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[cit. 2012-12-12]. Dostupný pod licencí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Creative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Commons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na WWW: &lt;http://en.wikipedia.org/wiki/File:Lego_Color_Bricks.jpg&gt;</a:t>
            </a:r>
          </a:p>
          <a:p>
            <a:pPr marL="593725" indent="-457200">
              <a:buFont typeface="+mj-lt"/>
              <a:buAutoNum type="arabicPeriod" startAt="7"/>
            </a:pP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[cit. 2012-12-12]. Dostupný pod licencí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Creative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Commons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na WWW: &lt;http://pinterest.com/samalarcon/england-aren-t-the-only-ones-with-a-monarchy/&gt;</a:t>
            </a:r>
          </a:p>
          <a:p>
            <a:endParaRPr lang="cs-CZ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Reference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93725" indent="-457200">
              <a:buFont typeface="+mj-lt"/>
              <a:buAutoNum type="arabicPeriod" startAt="10"/>
            </a:pP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[cit. 2012-12-12]. Dostupný pod licencí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Creative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Commons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na WWW: &lt;http://besthomedecorators.com/tycho/tycho-brahe.html&gt;</a:t>
            </a:r>
          </a:p>
          <a:p>
            <a:pPr marL="593725" indent="-457200">
              <a:buFont typeface="+mj-lt"/>
              <a:buAutoNum type="arabicPeriod" startAt="10"/>
            </a:pP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[cit. 2012-12-12]. Dostupný pod licencí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Creative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Commons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na WWW: &lt;http://en.wikipedia.org/wiki/File:Constantin_Hansen_1836_-_HC_Andersen.jpg&gt;</a:t>
            </a:r>
          </a:p>
          <a:p>
            <a:pPr marL="593725" indent="-457200">
              <a:buFont typeface="+mj-lt"/>
              <a:buAutoNum type="arabicPeriod" startAt="10"/>
            </a:pP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[cit. 2012-12-12]. Dostupný pod licencí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Creative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Commons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na WWW: &lt;http://en.wikipedia.org/wiki/File:Faroe_Islands_in_its_region.svg&gt;</a:t>
            </a:r>
          </a:p>
          <a:p>
            <a:endParaRPr lang="cs-CZ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Reference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93725" indent="-457200">
              <a:buFont typeface="+mj-lt"/>
              <a:buAutoNum type="arabicPeriod" startAt="13"/>
            </a:pP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[cit. 2012-12-12]. Dostupný pod licencí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Creative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Commons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na WWW: &lt;http://en.wikipedia.org/wiki/File:Greenland_(orthographic_projection).svg&gt;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ánsko-v1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Dánsko-v1</Template>
  <TotalTime>348</TotalTime>
  <Words>964</Words>
  <Application>Microsoft Office PowerPoint</Application>
  <PresentationFormat>Předvádění na obrazovce (4:3)</PresentationFormat>
  <Paragraphs>158</Paragraphs>
  <Slides>47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47</vt:i4>
      </vt:variant>
    </vt:vector>
  </HeadingPairs>
  <TitlesOfParts>
    <vt:vector size="48" baseType="lpstr">
      <vt:lpstr>Dánsko-v1</vt:lpstr>
      <vt:lpstr>Prezentace aplikace PowerPoint</vt:lpstr>
      <vt:lpstr>Prezentace aplikace PowerPoint</vt:lpstr>
      <vt:lpstr>Základní údaje</vt:lpstr>
      <vt:lpstr>Prezentace aplikace PowerPoint</vt:lpstr>
      <vt:lpstr>Prezentace aplikace PowerPoint</vt:lpstr>
      <vt:lpstr>Poloha a povrch</vt:lpstr>
      <vt:lpstr>Prezentace aplikace PowerPoint</vt:lpstr>
      <vt:lpstr>Prezentace aplikace PowerPoint</vt:lpstr>
      <vt:lpstr>Administrativní členění</vt:lpstr>
      <vt:lpstr>Prezentace aplikace PowerPoint</vt:lpstr>
      <vt:lpstr>Prezentace aplikace PowerPoint</vt:lpstr>
      <vt:lpstr>Fauna a flóra</vt:lpstr>
      <vt:lpstr>Prezentace aplikace PowerPoint</vt:lpstr>
      <vt:lpstr>Prezentace aplikace PowerPoint</vt:lpstr>
      <vt:lpstr>Podnebí</vt:lpstr>
      <vt:lpstr>Prezentace aplikace PowerPoint</vt:lpstr>
      <vt:lpstr>Prezentace aplikace PowerPoint</vt:lpstr>
      <vt:lpstr>Vodstvo</vt:lpstr>
      <vt:lpstr>Prezentace aplikace PowerPoint</vt:lpstr>
      <vt:lpstr>Prezentace aplikace PowerPoint</vt:lpstr>
      <vt:lpstr>Hospodářství a doprava</vt:lpstr>
      <vt:lpstr>Prezentace aplikace PowerPoint</vt:lpstr>
      <vt:lpstr>Prezentace aplikace PowerPoint</vt:lpstr>
      <vt:lpstr>Státní zřízení a obyvatelsvo</vt:lpstr>
      <vt:lpstr>Prezentace aplikace PowerPoint</vt:lpstr>
      <vt:lpstr>Prezentace aplikace PowerPoint</vt:lpstr>
      <vt:lpstr>Dějiny a kultura</vt:lpstr>
      <vt:lpstr>Prezentace aplikace PowerPoint</vt:lpstr>
      <vt:lpstr>Prezentace aplikace PowerPoint</vt:lpstr>
      <vt:lpstr>Zajímavosti</vt:lpstr>
      <vt:lpstr>Prezentace aplikace PowerPoint</vt:lpstr>
      <vt:lpstr>Prezentace aplikace PowerPoint</vt:lpstr>
      <vt:lpstr>Faerské ostrovy</vt:lpstr>
      <vt:lpstr>Prezentace aplikace PowerPoint</vt:lpstr>
      <vt:lpstr>Prezentace aplikace PowerPoint</vt:lpstr>
      <vt:lpstr>Grónsko</vt:lpstr>
      <vt:lpstr>Prezentace aplikace PowerPoint</vt:lpstr>
      <vt:lpstr>Prezentace aplikace PowerPoint</vt:lpstr>
      <vt:lpstr>Otázky</vt:lpstr>
      <vt:lpstr>Přečti a doplň</vt:lpstr>
      <vt:lpstr>Konec</vt:lpstr>
      <vt:lpstr>Reference</vt:lpstr>
      <vt:lpstr>Reference</vt:lpstr>
      <vt:lpstr>Reference</vt:lpstr>
      <vt:lpstr>Reference</vt:lpstr>
      <vt:lpstr>Reference</vt:lpstr>
      <vt:lpstr>Reference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Richard</dc:creator>
  <cp:lastModifiedBy>cejkova</cp:lastModifiedBy>
  <cp:revision>54</cp:revision>
  <dcterms:created xsi:type="dcterms:W3CDTF">2012-11-12T18:10:21Z</dcterms:created>
  <dcterms:modified xsi:type="dcterms:W3CDTF">2013-04-12T06:35:56Z</dcterms:modified>
</cp:coreProperties>
</file>