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4"/>
  </p:notesMasterIdLst>
  <p:sldIdLst>
    <p:sldId id="309" r:id="rId2"/>
    <p:sldId id="256" r:id="rId3"/>
    <p:sldId id="267" r:id="rId4"/>
    <p:sldId id="271" r:id="rId5"/>
    <p:sldId id="310" r:id="rId6"/>
    <p:sldId id="257" r:id="rId7"/>
    <p:sldId id="263" r:id="rId8"/>
    <p:sldId id="314" r:id="rId9"/>
    <p:sldId id="266" r:id="rId10"/>
    <p:sldId id="270" r:id="rId11"/>
    <p:sldId id="315" r:id="rId12"/>
    <p:sldId id="290" r:id="rId13"/>
    <p:sldId id="277" r:id="rId14"/>
    <p:sldId id="313" r:id="rId15"/>
    <p:sldId id="283" r:id="rId16"/>
    <p:sldId id="316" r:id="rId17"/>
    <p:sldId id="317" r:id="rId18"/>
    <p:sldId id="289" r:id="rId19"/>
    <p:sldId id="318" r:id="rId20"/>
    <p:sldId id="319" r:id="rId21"/>
    <p:sldId id="259" r:id="rId22"/>
    <p:sldId id="320" r:id="rId23"/>
    <p:sldId id="321" r:id="rId24"/>
    <p:sldId id="260" r:id="rId25"/>
    <p:sldId id="322" r:id="rId26"/>
    <p:sldId id="323" r:id="rId27"/>
    <p:sldId id="272" r:id="rId28"/>
    <p:sldId id="324" r:id="rId29"/>
    <p:sldId id="329" r:id="rId30"/>
    <p:sldId id="261" r:id="rId31"/>
    <p:sldId id="326" r:id="rId32"/>
    <p:sldId id="328" r:id="rId33"/>
    <p:sldId id="284" r:id="rId34"/>
    <p:sldId id="338" r:id="rId35"/>
    <p:sldId id="304" r:id="rId36"/>
    <p:sldId id="264" r:id="rId37"/>
    <p:sldId id="331" r:id="rId38"/>
    <p:sldId id="333" r:id="rId39"/>
    <p:sldId id="334" r:id="rId40"/>
    <p:sldId id="335" r:id="rId41"/>
    <p:sldId id="336" r:id="rId42"/>
    <p:sldId id="337" r:id="rId4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74436" autoAdjust="0"/>
  </p:normalViewPr>
  <p:slideViewPr>
    <p:cSldViewPr>
      <p:cViewPr>
        <p:scale>
          <a:sx n="60" d="100"/>
          <a:sy n="60" d="100"/>
        </p:scale>
        <p:origin x="-1842" y="-24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4AEBC-AE6F-4E3B-B977-4B6A9ACEDC93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EF788-C70F-4E06-AE5F-9594A3BA8C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224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008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E5C19-5691-4E1D-8F85-409330689D2E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0C0CD-4E05-41D7-9A62-44F1CB300B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8BEF5-FAD6-4A48-9A96-8CAFD5FB02D8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B2228-316E-4858-90B3-BB17331611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822AA-0E63-4068-87EF-14FEF44BA1D0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11E56-CD6D-42CE-BE62-54678798C8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DE8D1-5524-421B-BCDC-02A4F255339F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69A68-C975-4059-9205-2E027ECEB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87CF8-08C1-4C70-B2D5-EA0DE37E5EA9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76495-9282-4204-B4B8-EE83B42142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D7FBB-BD73-4322-AC5D-94F033F06450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319CC-BCA8-41BA-A9DD-02A6557364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658B2-3722-464C-BD73-EFCF03F412E8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8F8C3-10AF-41E8-877D-5CCB56CB82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C148B-9D53-4369-9CD4-83FB626C9F16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28A37-DADF-420C-A1E2-482203320E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9B0E9-D471-4D25-AA68-EB0F97202F81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EE6E-C342-4945-BFEF-159A194742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6D0EA-B3EC-4BB4-9E50-D8744E1AB759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63A59-3CDB-4D5C-BAD0-D95FA959F5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9DDF3-F58B-4875-8F46-08DCFB9205CF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AFC07-3686-4BE9-A553-D7A2090CE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63B9BF-97FA-4F5A-8629-B9DCBBDD8DCF}" type="datetimeFigureOut">
              <a:rPr lang="cs-CZ"/>
              <a:pPr>
                <a:defRPr/>
              </a:pPr>
              <a:t>12.4.2013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311A7E-C328-484A-9B84-2B31F5A9F3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91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1" fontAlgn="base" hangingPunct="1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c/Flag_of_Sweden.sv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0/06/EU-Sweden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0/06/EU-Sweden.sv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f/f3/Abiskoj%C3%A5kka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f/f3/Abiskoj%C3%A5kka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e/King_Carl_XVI_Gustaf_at_National_Day_2009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2/2e/King_Carl_XVI_Gustaf_at_National_Day_2009.jpg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6/6e/AlfredNobel_adjusted.jpg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6/6e/AlfredNobel_adjusted.jpg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4/47/Sveriges_riksdag_fr_vasabron.JPG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4/47/Sveriges_riksdag_fr_vasabron.JPG" TargetMode="Externa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239712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Švédska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nebo televize.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823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43042" y="285728"/>
            <a:ext cx="5929354" cy="242887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51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Švédské království</a:t>
            </a:r>
            <a:endParaRPr lang="cs-CZ" sz="51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Soubor:Flag of Sweden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725996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jedním ze severských států na Skandinávském poloostrově v severní Evropě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lavní město Oslo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poloha: 55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°-70°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šířky,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11°-18° východní délky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449 964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km</a:t>
            </a:r>
            <a:r>
              <a:rPr lang="cs-CZ" sz="2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9 555 893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21 obyvatel/km</a:t>
            </a:r>
            <a:r>
              <a:rPr lang="cs-CZ" sz="2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měna: švédská koruna (SEK)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jazyk: švédština</a:t>
            </a:r>
          </a:p>
          <a:p>
            <a:pPr>
              <a:buNone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U-Swed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48680"/>
            <a:ext cx="6791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 txBox="1">
            <a:spLocks/>
          </p:cNvSpPr>
          <p:nvPr/>
        </p:nvSpPr>
        <p:spPr bwMode="auto">
          <a:xfrm>
            <a:off x="1428728" y="3000389"/>
            <a:ext cx="616760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U-Swede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48680"/>
            <a:ext cx="6791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82738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eží na východní části Skandinávského poloostrova, dělí se na tři části: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Norrland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zabírá na severu asi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3/5 země, je to hornatá krajina s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rozlehlými lesy a velkými zásobami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 (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hora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Kebnekaise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2123 m. n. 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Svealand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má zvlněné hřebeny ledovcového původu a většinu z více než 90 tisíc švédských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jezer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Götaland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jihu zahrnuje kamenité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vrchoviny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Smålandu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bohaté roviny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Skåne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 území leží za hranicí Severního polárního kruhu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ejvětšími ostrovy jsou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Gotland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Oland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/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ezilon.com/maps/images/europe/physical-map-of-Sweden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034" y="393389"/>
            <a:ext cx="3157150" cy="6239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Fyzická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ezilon.com/maps/images/europe/physical-map-of-Sweden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034" y="393389"/>
            <a:ext cx="3157150" cy="6239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12459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48640" lvl="0" indent="-411480" fontAlgn="auto">
              <a:spcAft>
                <a:spcPts val="0"/>
              </a:spcAft>
              <a:buClr>
                <a:prstClr val="white">
                  <a:shade val="95000"/>
                </a:prstClr>
              </a:buClr>
              <a:buFont typeface="Wingdings 2"/>
              <a:buChar char=""/>
              <a:defRPr/>
            </a:pPr>
            <a:r>
              <a:rPr lang="cs-CZ" sz="24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leží na východní části Skandinávského poloostrova, dělí se na tři </a:t>
            </a: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</a:t>
            </a:r>
            <a:endParaRPr lang="cs-CZ" sz="24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prstClr val="white">
                  <a:shade val="95000"/>
                </a:prstClr>
              </a:buClr>
              <a:buFont typeface="Wingdings 2"/>
              <a:buChar char=""/>
              <a:defRPr/>
            </a:pPr>
            <a:r>
              <a:rPr lang="cs-CZ" sz="24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zemí </a:t>
            </a:r>
            <a:r>
              <a:rPr lang="cs-CZ" sz="24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Švédska je rozděleno na 290 komun a 21 regionů (na způsob našich krajů)</a:t>
            </a:r>
          </a:p>
          <a:p>
            <a:pPr marL="548640" indent="-411480" fontAlgn="auto">
              <a:spcAft>
                <a:spcPts val="0"/>
              </a:spcAft>
              <a:buClr>
                <a:prstClr val="white">
                  <a:shade val="95000"/>
                </a:prstClr>
              </a:buClr>
              <a:buFont typeface="Wingdings 2"/>
              <a:buChar char=""/>
              <a:defRPr/>
            </a:pPr>
            <a:r>
              <a:rPr lang="cs-CZ" sz="24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ěkteré </a:t>
            </a:r>
            <a:r>
              <a:rPr lang="cs-CZ" sz="24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nich byly součástí Švédska do roku 1634</a:t>
            </a:r>
          </a:p>
          <a:p>
            <a:pPr marL="548640" indent="-411480" fontAlgn="auto">
              <a:spcAft>
                <a:spcPts val="0"/>
              </a:spcAft>
              <a:buClr>
                <a:prstClr val="white">
                  <a:shade val="95000"/>
                </a:prstClr>
              </a:buClr>
              <a:buFont typeface="Wingdings 2"/>
              <a:buChar char=""/>
              <a:defRPr/>
            </a:pPr>
            <a:r>
              <a:rPr lang="cs-CZ" sz="24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Laponsko je jedinou provincií, která byla získána </a:t>
            </a:r>
            <a:r>
              <a:rPr lang="cs-CZ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kolonizací</a:t>
            </a:r>
            <a:endParaRPr lang="cs-CZ" sz="24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ezilon.com/maps/images/europe/Swedish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908" y="297271"/>
            <a:ext cx="3584300" cy="637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ezilon.com/maps/images/europe/Swedish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908" y="297271"/>
            <a:ext cx="3584300" cy="637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25857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jihu rostou dubové, bukové a habrové lesy, severněji pak smrkové a borovicové lesy (2/3 rozlohy pokrývají lesy)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jihu se vyskytují rašeliniště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nejvyšších polohách jsou zakrslé břízy a kosodřevina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severu se žijí losi, sobi, jeleni , medvědi a rosomáci, v polárních oblastech lišky, fauna je bohatá také na ptactvo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ozšířen je sportovní lov a rybolov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2"/>
          <p:cNvSpPr txBox="1">
            <a:spLocks/>
          </p:cNvSpPr>
          <p:nvPr/>
        </p:nvSpPr>
        <p:spPr bwMode="auto">
          <a:xfrm>
            <a:off x="1403648" y="2780928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 descr="Soubor:Abiskojåk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Národní park </a:t>
            </a:r>
            <a:r>
              <a:rPr lang="cs-CZ" sz="4100" b="1" i="1" dirty="0" err="1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Abisko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2"/>
          <p:cNvSpPr txBox="1">
            <a:spLocks/>
          </p:cNvSpPr>
          <p:nvPr/>
        </p:nvSpPr>
        <p:spPr bwMode="auto">
          <a:xfrm>
            <a:off x="1403648" y="2780928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 descr="Soubor:Abiskojåk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843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18864" y="1600200"/>
            <a:ext cx="8229600" cy="4708525"/>
          </a:xfrm>
        </p:spPr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elké teplotní rozdíly mezi severem a jihem (7-9˚)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vlivňováno Golfským proudem, mírné deštivé zimy a chladná léta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botanický záliv z velké části zamrzá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něhová pokrývka je na horách osm měsíců v roce, v nížinách  jen měsíc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ejvyšší srážky jsou v horách nejblíže moři (kolem 2000 mm)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upload.wikimedia.org/wikipedia/commons/thumb/a/af/20070818-0001-strolling_reindeer.jpg/1024px-20070818-0001-strolling_reinde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990020"/>
            <a:ext cx="7890200" cy="524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Sob polární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2082329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upload.wikimedia.org/wikipedia/commons/thumb/a/af/20070818-0001-strolling_reindeer.jpg/1024px-20070818-0001-strolling_reinde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990020"/>
            <a:ext cx="7890200" cy="524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662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708525"/>
          </a:xfrm>
        </p:spPr>
        <p:txBody>
          <a:bodyPr/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védské řeky ústí většinou do Botnického zálivu (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torne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Kalix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Lule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Skellefte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Ume,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Indals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Ljusnan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Dal)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horním toku každé z nich je přirozené nebo umělé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jezero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ediná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vytéká z jezera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Vanern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 ústí do průlivu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Kattegat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ezera tvoří přes 7 % plochy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ejvětšími jsou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Vanern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Vattern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obřeží Baltu a Botnického zálivu je členité a skalnaté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36525" indent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upload.wikimedia.org/wikipedia/commons/thumb/3/39/M%C3%A4larsee.jpg/640px-M%C3%A4larse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154" y="1380420"/>
            <a:ext cx="6096000" cy="405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7" name="Podnadpis 2"/>
          <p:cNvSpPr txBox="1">
            <a:spLocks/>
          </p:cNvSpPr>
          <p:nvPr/>
        </p:nvSpPr>
        <p:spPr bwMode="auto">
          <a:xfrm>
            <a:off x="1664477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Jezero </a:t>
            </a:r>
            <a:r>
              <a:rPr lang="cs-CZ" sz="4100" b="1" i="1" dirty="0" err="1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Mälaren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9700280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5" name="Picture 2" descr="http://upload.wikimedia.org/wikipedia/commons/thumb/3/39/M%C3%A4larsee.jpg/640px-M%C3%A4larse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154" y="1380420"/>
            <a:ext cx="6096000" cy="405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3693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600200"/>
            <a:ext cx="8507288" cy="4708525"/>
          </a:xfrm>
        </p:spPr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elmi důležité je lesní hospodářství a těžba dřeva (lesy pokrývají 62 % plochy země)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emědělsky využívaná půda je pouze na jihu země, pěstuje se cukrovka, pšenice, oves a brambory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hov skotu a  prasat, rybolov pokrývá domácí spotřebu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ěžba železné rudy, zinku, olova , mědi a wolframu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nejdůležitější průmyslové odvětvi je dopravní strojírenství (Volvo, Saab,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Scania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produkce lodí a zpracování dřeva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radiční je výroba oceli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Švédsko patří k nejvíce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automobilizovaným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zemím světa, leteckou dopravu zabezpečuje společnost SAS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2050" name="Picture 2" descr="http://upload.wikimedia.org/wikipedia/commons/thumb/2/23/IKEA_Store_Elmhult.jpg/800px-IKEA_Store_Elmhul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56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742856" y="3000389"/>
            <a:ext cx="762000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I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KEA ve městě </a:t>
            </a:r>
            <a:r>
              <a:rPr lang="cs-CZ" sz="4100" b="1" i="1" dirty="0" err="1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Älmhult</a:t>
            </a:r>
            <a:r>
              <a:rPr lang="cs-CZ" sz="4100" b="1" i="1" dirty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25248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3" name="Picture 2" descr="http://upload.wikimedia.org/wikipedia/commons/thumb/2/23/IKEA_Store_Elmhult.jpg/800px-IKEA_Store_Elmhul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856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397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</a:t>
            </a:r>
            <a:r>
              <a:rPr lang="cs-CZ" dirty="0" err="1" smtClean="0"/>
              <a:t>obyvatelsvo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1600200"/>
            <a:ext cx="8229600" cy="2828932"/>
          </a:xfrm>
        </p:spPr>
        <p:txBody>
          <a:bodyPr>
            <a:normAutofit fontScale="92500" lnSpcReduction="2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konstituční monarchie, král má pouze reprezentativní funkci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národnostně a kulturně jednotná země, 90,4 % tvoří Švédové, 2,4 % Finové, pak ostatní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29 obyv./km</a:t>
            </a:r>
            <a:r>
              <a:rPr lang="cs-CZ" sz="26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náboženství: 88,2 % luteráni, ostatní křesťané 1,6 %, </a:t>
            </a:r>
            <a:r>
              <a:rPr lang="cs-CZ" sz="2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pentakostalisté</a:t>
            </a:r>
            <a:r>
              <a:rPr lang="cs-CZ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(hnutí v rámci evangelického křesťanství) 1,2 %, ostatní 9 %</a:t>
            </a:r>
            <a:endParaRPr lang="cs-CZ" sz="26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King Carl XVI Gustaf at National Day 2009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92696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 bwMode="auto">
          <a:xfrm>
            <a:off x="1259632" y="3000389"/>
            <a:ext cx="648072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Král Karel XVI. Gustav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7799204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King Carl XVI Gustaf at National Day 200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92696"/>
            <a:ext cx="5715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7799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století – centrem země byla Uppsala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stol. –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dobyvačné války Vikingů do Pobaltí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1523 – Gustav I.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založil novou královskou dynastii, vládla do r. 1720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1809 bylo definitivně ztraceno území Finska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obou světových válkách bylo Švédsko neutrální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světová-neutrální, 2. světová obsazeno Němci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členem OSN, není  členem NATO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AlfredNobel adjust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92696"/>
            <a:ext cx="41529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 bwMode="auto">
          <a:xfrm>
            <a:off x="1247850" y="3000389"/>
            <a:ext cx="648072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Alfred Nobel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7799204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AlfredNobel adjust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92696"/>
            <a:ext cx="41529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714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Alfred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Bernhard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Nobel byl švédský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chemik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vynálezce dynamitu a díky němu byla později také založena Nobelova cena. Na jeho počest byl po něm pojmenován chemický prvek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nobelium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švédským sportů patří k nejúspěšnějším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florbal, lední hokej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tenis 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běžecké lyžování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švédské světově úspěšné firmy patří H&amp;M, IKEA, Sony Ericsson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Sveriges riksdag fr vasabr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7620000" cy="517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 bwMode="auto">
          <a:xfrm>
            <a:off x="1247850" y="3000389"/>
            <a:ext cx="648072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Budova Parlamentu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7799204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Sveriges riksdag fr vasabro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7620000" cy="517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34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6525" indent="0">
              <a:buNone/>
            </a:pPr>
            <a:r>
              <a:rPr lang="cs-CZ" sz="2400" strike="sngStrik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400" strike="sngStrike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státní zřízení a hlavní město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Švédska?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nejvyšší bod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Švédska?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jsou hlavní hospodářské odvětví Švédska?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Vanern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 pět největších švédských měst.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Jmenuj významné švédské firmy, sportovce, hudební skupiny…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36525" indent="0">
              <a:buNone/>
            </a:pPr>
            <a:endParaRPr lang="cs-CZ" sz="2400" strike="sngStrike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8006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</a:t>
            </a:r>
            <a:r>
              <a:rPr lang="cs-CZ" smtClean="0"/>
              <a:t>a 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. . . . . , město rozkládající se na 14 ostrovech mezi . . . .  .jezerem a . . . . .mořem je typické spojení vody a světla. Základ města byl položen před 750 lety. Protože si . . . . . Již 150 let zachovává neutralitu, bez válečných konfliktů, stal se . . . . . jednou z nejhezčích evropských metropolí.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BATEMAN, Graham. </a:t>
            </a:r>
            <a:r>
              <a:rPr lang="cs-CZ" sz="2400" i="1" dirty="0"/>
              <a:t>Encyklopedie Zeměpis světa</a:t>
            </a:r>
            <a:r>
              <a:rPr lang="cs-CZ" sz="2400" dirty="0"/>
              <a:t>. 1. vyd. Praha: </a:t>
            </a:r>
            <a:r>
              <a:rPr lang="cs-CZ" sz="2400" dirty="0" err="1"/>
              <a:t>Columbus</a:t>
            </a:r>
            <a:r>
              <a:rPr lang="cs-CZ" sz="2400" dirty="0"/>
              <a:t>, 1999, 512 s. ISBN 80-717-6022-6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BATEMAN, Graham. </a:t>
            </a:r>
            <a:r>
              <a:rPr lang="cs-CZ" sz="2400" i="1" dirty="0"/>
              <a:t>Lexikon zemí světa</a:t>
            </a:r>
            <a:r>
              <a:rPr lang="cs-CZ" sz="2400" dirty="0"/>
              <a:t>. 2. vyd. Praha: Kartografie, 2002, 168 s. ISBN 80-701-1698-6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2400" i="1" dirty="0" smtClean="0"/>
              <a:t>Toulky světem: pozoruhodná místa pěti kontinentů</a:t>
            </a:r>
            <a:r>
              <a:rPr lang="cs-CZ" sz="2400" dirty="0" smtClean="0"/>
              <a:t>. 3.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Překlad Martina Vojtová. </a:t>
            </a:r>
            <a:r>
              <a:rPr lang="cs-CZ" sz="2400" dirty="0" err="1" smtClean="0"/>
              <a:t>Čestlice</a:t>
            </a:r>
            <a:r>
              <a:rPr lang="cs-CZ" sz="2400" dirty="0" smtClean="0"/>
              <a:t>: </a:t>
            </a:r>
            <a:r>
              <a:rPr lang="cs-CZ" sz="2400" dirty="0" err="1" smtClean="0"/>
              <a:t>Rebo</a:t>
            </a:r>
            <a:r>
              <a:rPr lang="cs-CZ" sz="2400" dirty="0" smtClean="0"/>
              <a:t>, 2008, 416 s. </a:t>
            </a:r>
            <a:r>
              <a:rPr lang="cs-CZ" sz="2400" smtClean="0"/>
              <a:t>ISBN 978-80-255-0006-4.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Sweden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[online], poslední aktualizace 3. prosince 2012 12:13 [cit. 2012-12---],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Dostupné z WWW: &lt;http://en.wikipedia.org/wiki/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Sweden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(1) 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http://en.wikipedia.org/wiki/File:Flag_of_Sweden.svg </a:t>
            </a:r>
            <a:endParaRPr lang="cs-CZ" sz="2800" dirty="0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/>
            </a:endParaRP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2) 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http://en.wikipedia.org/wiki/File:EU-Sweden.svg</a:t>
            </a:r>
          </a:p>
        </p:txBody>
      </p:sp>
    </p:spTree>
    <p:extLst>
      <p:ext uri="{BB962C8B-B14F-4D97-AF65-F5344CB8AC3E}">
        <p14:creationId xmlns:p14="http://schemas.microsoft.com/office/powerpoint/2010/main" val="4777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(3) 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Otevřená encyklopedie Wikipedie [online]. [cit. 2012-12-</a:t>
            </a: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--].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/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http://www.ezilon.com/maps/images/europe/physical-map-of-Sweden.gif </a:t>
            </a: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4) Otevřená encyklopedie Wikipedie [online]. [cit. 2012-12---].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http://www.ezilon.com/maps/images/europe/Swedish-political-map.gif</a:t>
            </a:r>
          </a:p>
        </p:txBody>
      </p:sp>
    </p:spTree>
    <p:extLst>
      <p:ext uri="{BB962C8B-B14F-4D97-AF65-F5344CB8AC3E}">
        <p14:creationId xmlns:p14="http://schemas.microsoft.com/office/powerpoint/2010/main" val="425146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(5) 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http://commons.wikimedia.org/wiki/File:Abiskoj%C3%A5kka.jpg </a:t>
            </a:r>
            <a:endParaRPr lang="cs-CZ" sz="2800" dirty="0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/>
            </a:endParaRP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6) 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http://cs.wikipedia.org/wiki/Soubor:20070818-0001-strolling_reindeer.jpg</a:t>
            </a:r>
          </a:p>
        </p:txBody>
      </p:sp>
    </p:spTree>
    <p:extLst>
      <p:ext uri="{BB962C8B-B14F-4D97-AF65-F5344CB8AC3E}">
        <p14:creationId xmlns:p14="http://schemas.microsoft.com/office/powerpoint/2010/main" val="81788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(7) 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http://en.wikipedia.org/wiki/File:M%C3%A4larsee.jpg </a:t>
            </a:r>
            <a:endParaRPr lang="cs-CZ" sz="2800" dirty="0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/>
            </a:endParaRP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8) 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http://en.wikipedia.org/wiki/File:IKEA_Store_Elmhult.jpg</a:t>
            </a:r>
          </a:p>
        </p:txBody>
      </p:sp>
    </p:spTree>
    <p:extLst>
      <p:ext uri="{BB962C8B-B14F-4D97-AF65-F5344CB8AC3E}">
        <p14:creationId xmlns:p14="http://schemas.microsoft.com/office/powerpoint/2010/main" val="2074674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(9) 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http://cs.wikipedia.org/wiki/Soubor:King_Carl_XVI_Gustaf_at_National_Day_2009.jpg</a:t>
            </a:r>
            <a:endParaRPr lang="cs-CZ" sz="2800" dirty="0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/>
            </a:endParaRPr>
          </a:p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10) 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http://en.wikipedia.org/wiki/File:AlfredNobel_adjusted.jpg </a:t>
            </a:r>
          </a:p>
        </p:txBody>
      </p:sp>
    </p:spTree>
    <p:extLst>
      <p:ext uri="{BB962C8B-B14F-4D97-AF65-F5344CB8AC3E}">
        <p14:creationId xmlns:p14="http://schemas.microsoft.com/office/powerpoint/2010/main" val="3725968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196752"/>
            <a:ext cx="806489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lvl="0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(11) </a:t>
            </a: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Otevřená encyklopedie Wikipedie [online]. [cit. 2012-12---]. </a:t>
            </a:r>
            <a:b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</a:br>
            <a:r>
              <a:rPr lang="cs-CZ" sz="2800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/>
              </a:rPr>
              <a:t>Dostupné z WWW: http://en.wikipedia.org/wiki/File:King_Carl_XVI_Gustaf_at_National_Day_2009.jpg</a:t>
            </a:r>
            <a:endParaRPr lang="cs-CZ" sz="2800" dirty="0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/>
            </a:endParaRPr>
          </a:p>
        </p:txBody>
      </p:sp>
    </p:spTree>
    <p:extLst>
      <p:ext uri="{BB962C8B-B14F-4D97-AF65-F5344CB8AC3E}">
        <p14:creationId xmlns:p14="http://schemas.microsoft.com/office/powerpoint/2010/main" val="319065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ánsko-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971</TotalTime>
  <Words>1106</Words>
  <Application>Microsoft Office PowerPoint</Application>
  <PresentationFormat>Předvádění na obrazovce (4:3)</PresentationFormat>
  <Paragraphs>154</Paragraphs>
  <Slides>42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Dánsko-v1</vt:lpstr>
      <vt:lpstr>Prezentace aplikace PowerPoint</vt:lpstr>
      <vt:lpstr>Prezentace aplikace PowerPoint</vt:lpstr>
      <vt:lpstr>Základní údaje</vt:lpstr>
      <vt:lpstr>Prezentace aplikace PowerPoint</vt:lpstr>
      <vt:lpstr>Prezentace aplikace PowerPoint</vt:lpstr>
      <vt:lpstr>Poloha a povrch</vt:lpstr>
      <vt:lpstr>Prezentace aplikace PowerPoint</vt:lpstr>
      <vt:lpstr>Prezentace aplikace PowerPoint</vt:lpstr>
      <vt:lpstr>Administrativní členění</vt:lpstr>
      <vt:lpstr>Prezentace aplikace PowerPoint</vt:lpstr>
      <vt:lpstr>Prezentace aplikace PowerPoint</vt:lpstr>
      <vt:lpstr>Fauna a flóra</vt:lpstr>
      <vt:lpstr>Prezentace aplikace PowerPoint</vt:lpstr>
      <vt:lpstr>Prezentace aplikace PowerPoint</vt:lpstr>
      <vt:lpstr>Podnebí</vt:lpstr>
      <vt:lpstr>Prezentace aplikace PowerPoint</vt:lpstr>
      <vt:lpstr>Prezentace aplikace PowerPoint</vt:lpstr>
      <vt:lpstr>Vodstvo</vt:lpstr>
      <vt:lpstr>Prezentace aplikace PowerPoint</vt:lpstr>
      <vt:lpstr>Prezentace aplikace PowerPoint</vt:lpstr>
      <vt:lpstr>Hospodářství a doprava</vt:lpstr>
      <vt:lpstr>Prezentace aplikace PowerPoint</vt:lpstr>
      <vt:lpstr>Prezentace aplikace PowerPoint</vt:lpstr>
      <vt:lpstr>Státní zřízení a obyvatelsvo</vt:lpstr>
      <vt:lpstr>Prezentace aplikace PowerPoint</vt:lpstr>
      <vt:lpstr>Prezentace aplikace PowerPoint</vt:lpstr>
      <vt:lpstr>Dějiny a kultura</vt:lpstr>
      <vt:lpstr>Prezentace aplikace PowerPoint</vt:lpstr>
      <vt:lpstr>Prezentace aplikace PowerPoint</vt:lpstr>
      <vt:lpstr>Zajímavosti</vt:lpstr>
      <vt:lpstr>Prezentace aplikace PowerPoint</vt:lpstr>
      <vt:lpstr>Prezentace aplikace PowerPoint</vt:lpstr>
      <vt:lpstr>Otázky</vt:lpstr>
      <vt:lpstr>Přečti a doplň</vt:lpstr>
      <vt:lpstr>Konec</vt:lpstr>
      <vt:lpstr>Reference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Richard</dc:creator>
  <cp:lastModifiedBy>cejkova</cp:lastModifiedBy>
  <cp:revision>104</cp:revision>
  <dcterms:created xsi:type="dcterms:W3CDTF">2012-11-12T18:10:21Z</dcterms:created>
  <dcterms:modified xsi:type="dcterms:W3CDTF">2013-04-12T06:34:42Z</dcterms:modified>
</cp:coreProperties>
</file>