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1" r:id="rId4"/>
    <p:sldId id="270" r:id="rId5"/>
    <p:sldId id="262" r:id="rId6"/>
    <p:sldId id="263" r:id="rId7"/>
    <p:sldId id="264" r:id="rId8"/>
    <p:sldId id="265" r:id="rId9"/>
    <p:sldId id="266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7091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6887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4462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922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3256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753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6669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2587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8280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125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3955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E8F9F-922B-4CE2-B08A-229A03AA8B66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D8560-5AA3-4B38-AA32-9C4224F88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622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50257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VY_32_INOVACE_05-45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319573" y="980728"/>
            <a:ext cx="2504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60908379"/>
              </p:ext>
            </p:extLst>
          </p:nvPr>
        </p:nvGraphicFramePr>
        <p:xfrm>
          <a:off x="1404946" y="213285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Šíření tepla vedením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30.5.2011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seznamuje s tepelnými vodiči a izolanty a předkládá úkoly</a:t>
                      </a:r>
                      <a:r>
                        <a:rPr lang="cs-CZ" sz="1400" kern="50" baseline="0" dirty="0" smtClean="0">
                          <a:effectLst/>
                        </a:rPr>
                        <a:t> k řešení konkrétních situací 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1379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Šíření tepla vedením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Jak je možné, že voda v hrnci, postaveném na zapnuté plotýnce vařiče, 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se ohřeje?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Víme, že teplo přechází z jednoho tělesa na druhé.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Vzpomenete </a:t>
            </a:r>
            <a:r>
              <a:rPr lang="cs-CZ" sz="2000" b="1" dirty="0" smtClean="0"/>
              <a:t>si, </a:t>
            </a:r>
            <a:r>
              <a:rPr lang="cs-CZ" sz="2000" b="1" dirty="0" smtClean="0"/>
              <a:t>z  kterého tělesa na které?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A vzpomenete si, za jakých okolností se tepelná výměna neuskuteční?  </a:t>
            </a:r>
            <a:endParaRPr lang="cs-CZ" sz="2000" b="1" dirty="0"/>
          </a:p>
        </p:txBody>
      </p:sp>
      <p:pic>
        <p:nvPicPr>
          <p:cNvPr id="1026" name="Picture 2" descr="C:\Documents and Settings\Jaroslava\Local Settings\Temporary Internet Files\Content.IE5\Y4L107MR\MC9002958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21732"/>
            <a:ext cx="1944216" cy="174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160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Tepelné vodiče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Částice látek na sebe narážejí. </a:t>
            </a:r>
          </a:p>
          <a:p>
            <a:r>
              <a:rPr lang="cs-CZ" sz="2000" b="1" dirty="0" smtClean="0"/>
              <a:t>Rychlejší částice se tím zpomalí, pomalejší se zrychlí. </a:t>
            </a:r>
            <a:endParaRPr lang="cs-CZ" sz="2000" b="1" dirty="0"/>
          </a:p>
          <a:p>
            <a:r>
              <a:rPr lang="cs-CZ" sz="2000" b="1" dirty="0" smtClean="0"/>
              <a:t>Tím se chladnější těleso ohřívá a teplejší těleso se ochlazuje.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C00000"/>
                </a:solidFill>
              </a:rPr>
              <a:t>V pevných </a:t>
            </a:r>
            <a:r>
              <a:rPr lang="cs-CZ" sz="2000" b="1" dirty="0" smtClean="0"/>
              <a:t>látkách atomy </a:t>
            </a:r>
            <a:r>
              <a:rPr lang="cs-CZ" sz="2000" b="1" dirty="0" smtClean="0"/>
              <a:t>kmitají.</a:t>
            </a:r>
            <a:endParaRPr lang="cs-CZ" sz="2000" b="1" dirty="0" smtClean="0"/>
          </a:p>
          <a:p>
            <a:r>
              <a:rPr lang="cs-CZ" sz="2000" b="1" dirty="0" smtClean="0">
                <a:solidFill>
                  <a:srgbClr val="0070C0"/>
                </a:solidFill>
              </a:rPr>
              <a:t>V kapalinách </a:t>
            </a:r>
            <a:r>
              <a:rPr lang="cs-CZ" sz="2000" b="1" dirty="0" smtClean="0"/>
              <a:t>se atomy a molekuly posouvají.</a:t>
            </a:r>
          </a:p>
          <a:p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V plynech </a:t>
            </a:r>
            <a:r>
              <a:rPr lang="cs-CZ" sz="2000" b="1" dirty="0" smtClean="0"/>
              <a:t>se zvýšená rychlost předává pouze srážkami molekul.</a:t>
            </a:r>
          </a:p>
          <a:p>
            <a:endParaRPr lang="cs-CZ" sz="2000" b="1" dirty="0"/>
          </a:p>
          <a:p>
            <a:r>
              <a:rPr lang="cs-CZ" sz="2000" b="1" dirty="0" smtClean="0"/>
              <a:t>Látky, které vedou teplo dobře, nazýváme </a:t>
            </a:r>
            <a:r>
              <a:rPr lang="cs-CZ" sz="2000" b="1" dirty="0" smtClean="0">
                <a:solidFill>
                  <a:srgbClr val="FF0000"/>
                </a:solidFill>
              </a:rPr>
              <a:t>tepelné vodiče.</a:t>
            </a:r>
          </a:p>
          <a:p>
            <a:r>
              <a:rPr lang="cs-CZ" sz="2000" b="1" dirty="0" smtClean="0"/>
              <a:t>Schopnost vést dobře teplo mají především </a:t>
            </a:r>
            <a:r>
              <a:rPr lang="cs-CZ" sz="2000" b="1" dirty="0" smtClean="0">
                <a:solidFill>
                  <a:srgbClr val="FF0000"/>
                </a:solidFill>
              </a:rPr>
              <a:t>kovy.</a:t>
            </a:r>
            <a:r>
              <a:rPr lang="cs-CZ" sz="2000" b="1" dirty="0" smtClean="0"/>
              <a:t> Na vedení tepla v nich se podílejí volné elektrony.</a:t>
            </a:r>
          </a:p>
          <a:p>
            <a:r>
              <a:rPr lang="cs-CZ" sz="2000" b="1" dirty="0" smtClean="0"/>
              <a:t>Nejlepšími vodiči tepla jsou stříbro, měď, hliník, ………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159403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Budeme si pamatovat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Vedením</a:t>
            </a:r>
            <a:r>
              <a:rPr lang="cs-CZ" sz="2400" dirty="0" smtClean="0"/>
              <a:t> </a:t>
            </a:r>
            <a:r>
              <a:rPr lang="cs-CZ" sz="2000" b="1" dirty="0" smtClean="0"/>
              <a:t>se teplo šíří v pevných látkách, v kapalinách i v plynech.</a:t>
            </a:r>
          </a:p>
          <a:p>
            <a:endParaRPr lang="cs-CZ" sz="2000" dirty="0" smtClean="0"/>
          </a:p>
          <a:p>
            <a:r>
              <a:rPr lang="cs-CZ" sz="2000" b="1" dirty="0" smtClean="0"/>
              <a:t>Dobře</a:t>
            </a:r>
            <a:r>
              <a:rPr lang="cs-CZ" sz="2000" dirty="0" smtClean="0"/>
              <a:t> vedou teplo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pevné látky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/>
              <a:t>Špatně</a:t>
            </a:r>
            <a:r>
              <a:rPr lang="cs-CZ" sz="2000" dirty="0" smtClean="0"/>
              <a:t> vedou teplo </a:t>
            </a:r>
            <a:r>
              <a:rPr lang="cs-CZ" sz="2000" b="1" dirty="0" smtClean="0">
                <a:solidFill>
                  <a:srgbClr val="0070C0"/>
                </a:solidFill>
              </a:rPr>
              <a:t>kapaliny</a:t>
            </a:r>
            <a:r>
              <a:rPr lang="cs-CZ" sz="2000" b="1" dirty="0" smtClean="0"/>
              <a:t> a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plyny.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7392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Tepelné izolanty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Látky, které vedou teplo špatně, nazýváme </a:t>
            </a:r>
            <a:r>
              <a:rPr lang="cs-CZ" sz="2000" b="1" dirty="0" smtClean="0">
                <a:solidFill>
                  <a:srgbClr val="FF0000"/>
                </a:solidFill>
              </a:rPr>
              <a:t>tepelné izolanty.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Tepelnými izolanty jsou některé </a:t>
            </a:r>
            <a:r>
              <a:rPr lang="cs-CZ" sz="2000" b="1" dirty="0" smtClean="0">
                <a:solidFill>
                  <a:srgbClr val="C00000"/>
                </a:solidFill>
              </a:rPr>
              <a:t>pevné látky, </a:t>
            </a:r>
            <a:r>
              <a:rPr lang="cs-CZ" sz="2000" b="1" dirty="0" smtClean="0"/>
              <a:t>které neobsahují volné elektrony – plasty a sklo.</a:t>
            </a:r>
          </a:p>
          <a:p>
            <a:r>
              <a:rPr lang="cs-CZ" sz="2000" b="1" dirty="0" smtClean="0"/>
              <a:t>Tepelnými izolanty jsou většinou i </a:t>
            </a:r>
            <a:r>
              <a:rPr lang="cs-CZ" sz="2000" b="1" dirty="0" smtClean="0">
                <a:solidFill>
                  <a:srgbClr val="0070C0"/>
                </a:solidFill>
              </a:rPr>
              <a:t>kapaliny </a:t>
            </a:r>
            <a:r>
              <a:rPr lang="cs-CZ" sz="2000" b="1" dirty="0" smtClean="0"/>
              <a:t>(výjimkou jsou tekuté kovy).</a:t>
            </a:r>
          </a:p>
          <a:p>
            <a:r>
              <a:rPr lang="cs-CZ" sz="2000" b="1" dirty="0" smtClean="0"/>
              <a:t>Nejlepšími tepelnými izolanty jsou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plyny </a:t>
            </a:r>
            <a:r>
              <a:rPr lang="cs-CZ" sz="2000" b="1" dirty="0" smtClean="0"/>
              <a:t>(vedení tepla se v nich uskutečňuje srážkami a ty nejsou časté).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Vůbec nejlepším tepelným izolantem je vakuum. </a:t>
            </a:r>
            <a:r>
              <a:rPr lang="cs-CZ" sz="2400" b="1" dirty="0" smtClean="0">
                <a:solidFill>
                  <a:srgbClr val="FF0000"/>
                </a:solidFill>
              </a:rPr>
              <a:t>Víte proč?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V praxi se používají jako tepelné izolanty látky obsahující vzduch – suché dřevo, vata, pěnový polystyrén, peří, …..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27902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Příklady z praxe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Hliník a měď jsou schopné dobře odvádět teplo. Proto se z nich obvykle vyrábějí chladiče aut, tělesa klimatizace nebo i chladiče tepelně zatěžovaných elektronických součástek.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002060"/>
                </a:solidFill>
              </a:rPr>
              <a:t>Inertní plyny (argon, neon, …….) patří mezi výborné tepelné izolanty. Proto se jimi plní prostor mezi skly u moderních oken.</a:t>
            </a:r>
          </a:p>
          <a:p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Prostor uvnitř </a:t>
            </a:r>
            <a:r>
              <a:rPr lang="cs-CZ" sz="2000" b="1" dirty="0" err="1" smtClean="0">
                <a:solidFill>
                  <a:srgbClr val="0070C0"/>
                </a:solidFill>
              </a:rPr>
              <a:t>iglů</a:t>
            </a:r>
            <a:r>
              <a:rPr lang="cs-CZ" sz="2000" b="1" dirty="0" smtClean="0">
                <a:solidFill>
                  <a:srgbClr val="0070C0"/>
                </a:solidFill>
              </a:rPr>
              <a:t> vyhřeje i obyčejná olejová lampa. Sníh je totiž velmi dobrým tepelným izolantem. Zevnitř jsou </a:t>
            </a:r>
            <a:r>
              <a:rPr lang="cs-CZ" sz="2000" b="1" dirty="0" err="1" smtClean="0">
                <a:solidFill>
                  <a:srgbClr val="0070C0"/>
                </a:solidFill>
              </a:rPr>
              <a:t>iglů</a:t>
            </a:r>
            <a:r>
              <a:rPr lang="cs-CZ" sz="2000" b="1" dirty="0" smtClean="0">
                <a:solidFill>
                  <a:srgbClr val="0070C0"/>
                </a:solidFill>
              </a:rPr>
              <a:t> ještě vyložena kožešinami polárních zvířat. Chlupy těchto kožešin jsou duté, obsahují vzduch, </a:t>
            </a:r>
            <a:r>
              <a:rPr lang="cs-CZ" sz="2000" b="1" dirty="0" smtClean="0">
                <a:solidFill>
                  <a:srgbClr val="0070C0"/>
                </a:solidFill>
              </a:rPr>
              <a:t>                 a </a:t>
            </a:r>
            <a:r>
              <a:rPr lang="cs-CZ" sz="2000" b="1" dirty="0" smtClean="0">
                <a:solidFill>
                  <a:srgbClr val="0070C0"/>
                </a:solidFill>
              </a:rPr>
              <a:t>proto mají vynikající izolační vlastnosti.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36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Diskutujeme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Proč nám velký kus železa připadá studený, ale například malý železný hřebík ne?</a:t>
            </a:r>
          </a:p>
          <a:p>
            <a:endParaRPr lang="cs-CZ" sz="2000" b="1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Proč jsou podlahy z keramických dlaždic „studené“ a podlahy ze dřeva nebo z korku „teplé“? Proč dáváme na podlahy koberce?</a:t>
            </a:r>
            <a:endParaRPr lang="cs-CZ" sz="2000" b="1" dirty="0"/>
          </a:p>
        </p:txBody>
      </p:sp>
      <p:pic>
        <p:nvPicPr>
          <p:cNvPr id="1027" name="Picture 3" descr="C:\Documents and Settings\Jaroslava\Local Settings\Temporary Internet Files\Content.IE5\Y4L107MR\MC9002905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60848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roslava\Local Settings\Temporary Internet Files\Content.IE5\PA3LHJ33\MC900292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085184"/>
            <a:ext cx="1762049" cy="110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roslava\Local Settings\Temporary Internet Files\Content.IE5\Y4L107MR\MC900280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2875" y="4754563"/>
            <a:ext cx="2647950" cy="193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88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A stále diskutujeme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Proč se studené kovové předměty zdají být chladnější než dřevěné </a:t>
            </a:r>
            <a:r>
              <a:rPr lang="cs-CZ" sz="2000" b="1" dirty="0" smtClean="0"/>
              <a:t>                       o </a:t>
            </a:r>
            <a:r>
              <a:rPr lang="cs-CZ" sz="2000" b="1" dirty="0" smtClean="0"/>
              <a:t>stejné teplotě?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Proč se např. u vařičů, žehliček a dvířek kamen zhotovují držadla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z porcelánu, umělých hmot apod.</a:t>
            </a:r>
            <a:endParaRPr lang="cs-CZ" sz="2000" b="1" dirty="0"/>
          </a:p>
        </p:txBody>
      </p:sp>
      <p:pic>
        <p:nvPicPr>
          <p:cNvPr id="2054" name="Picture 6" descr="C:\Documents and Settings\Jaroslava\Local Settings\Temporary Internet Files\Content.IE5\Y4L107MR\MC9001991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5314" y="4581128"/>
            <a:ext cx="1406305" cy="149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Jaroslava\Local Settings\Temporary Internet Files\Content.IE5\P19YNWIN\MC900252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76872"/>
            <a:ext cx="182605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Jaroslava\Local Settings\Temporary Internet Files\Content.IE5\PA3LHJ33\MC9002904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2594" y="2132856"/>
            <a:ext cx="1508911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831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Popřemýšlej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Zahříváme-li plamenem na jednom konci kovovou tyčku, pocítíme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po chvíli, že se zahřívá i její druhý konec.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Vysvětli tento jev a uveď jeho název.</a:t>
            </a:r>
            <a:endParaRPr lang="cs-CZ" sz="2000" b="1" dirty="0"/>
          </a:p>
        </p:txBody>
      </p:sp>
      <p:pic>
        <p:nvPicPr>
          <p:cNvPr id="3081" name="Picture 9" descr="C:\Documents and Settings\Jaroslava\Local Settings\Temporary Internet Files\Content.IE5\PA3LHJ33\MP9004223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45024"/>
            <a:ext cx="252028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3589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Mozek se raduje. Pokračujeme.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Říká se, že kožich hřeje. Jak se to myslí, když přece kus ledu volně položený ve vytopené místnosti roztaje dříve, než kdyby byl zabalen </a:t>
            </a:r>
            <a:r>
              <a:rPr lang="cs-CZ" sz="2000" b="1" dirty="0" smtClean="0"/>
              <a:t>             do </a:t>
            </a:r>
            <a:r>
              <a:rPr lang="cs-CZ" sz="2000" b="1" dirty="0" smtClean="0"/>
              <a:t>kožešiny?</a:t>
            </a:r>
          </a:p>
          <a:p>
            <a:endParaRPr lang="cs-CZ" sz="2000" b="1" dirty="0"/>
          </a:p>
          <a:p>
            <a:r>
              <a:rPr lang="cs-CZ" sz="2000" b="1" dirty="0" smtClean="0"/>
              <a:t>Proč máme v bytech </a:t>
            </a:r>
          </a:p>
          <a:p>
            <a:pPr marL="0" indent="0">
              <a:buNone/>
            </a:pPr>
            <a:r>
              <a:rPr lang="cs-CZ" sz="2000" b="1" dirty="0" smtClean="0"/>
              <a:t>      dvojitá okna?</a:t>
            </a:r>
          </a:p>
          <a:p>
            <a:pPr marL="0" indent="0">
              <a:buNone/>
            </a:pPr>
            <a:endParaRPr lang="cs-CZ" sz="2000" b="1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b="1" dirty="0" smtClean="0"/>
              <a:t>Stará pranostika praví: </a:t>
            </a:r>
            <a:r>
              <a:rPr lang="cs-CZ" sz="2000" b="1" dirty="0" smtClean="0">
                <a:solidFill>
                  <a:srgbClr val="0070C0"/>
                </a:solidFill>
              </a:rPr>
              <a:t>„Únor bílý, pole sílí.“ </a:t>
            </a:r>
          </a:p>
          <a:p>
            <a:pPr marL="0" indent="0">
              <a:buNone/>
            </a:pPr>
            <a:r>
              <a:rPr lang="cs-CZ" sz="2000" b="1" dirty="0" smtClean="0"/>
              <a:t>      Vysvětli, jaký účinek má vrstva kyprého sněhu </a:t>
            </a:r>
          </a:p>
          <a:p>
            <a:pPr marL="0" indent="0">
              <a:buNone/>
            </a:pPr>
            <a:r>
              <a:rPr lang="cs-CZ" sz="2000" b="1" dirty="0" smtClean="0"/>
              <a:t>      při nebezpečí vymrznutí obilí.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4108" name="Picture 12" descr="C:\Documents and Settings\Jaroslava\Local Settings\Temporary Internet Files\Content.IE5\P19YNWIN\MC900232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88338"/>
            <a:ext cx="2115493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Documents and Settings\Jaroslava\Local Settings\Temporary Internet Files\Content.IE5\5VQQYEF2\MP9004140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56992"/>
            <a:ext cx="273630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968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8 – učebnice pro základní školy a víceletá gymnázia.</a:t>
            </a:r>
            <a:r>
              <a:rPr lang="cs-CZ" sz="2000" dirty="0" smtClean="0"/>
              <a:t> 1. vydání. Plzeň: Nakladatelství Fraus, 2006.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ISBN 80-7238-525-9</a:t>
            </a:r>
          </a:p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8 pro základní školy a víceletá gymnázia.</a:t>
            </a:r>
            <a:r>
              <a:rPr lang="cs-CZ" sz="2000" dirty="0" smtClean="0"/>
              <a:t> Dotisk 2. vydání. Praha: Prometheus, 2001. ISBN 80-7196-220-1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2011-05-30].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8827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637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Šíření tepla vedením</vt:lpstr>
      <vt:lpstr>Tepelné vodiče</vt:lpstr>
      <vt:lpstr>Budeme si pamatovat</vt:lpstr>
      <vt:lpstr>Tepelné izolanty</vt:lpstr>
      <vt:lpstr>Příklady z praxe</vt:lpstr>
      <vt:lpstr>Diskutujeme</vt:lpstr>
      <vt:lpstr>A stále diskutujeme</vt:lpstr>
      <vt:lpstr>Popřemýšlej</vt:lpstr>
      <vt:lpstr>Mozek se raduje. Pokračujeme.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35</cp:revision>
  <dcterms:created xsi:type="dcterms:W3CDTF">2011-05-30T15:32:38Z</dcterms:created>
  <dcterms:modified xsi:type="dcterms:W3CDTF">2012-04-10T18:34:26Z</dcterms:modified>
</cp:coreProperties>
</file>