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5"/>
  </p:notesMasterIdLst>
  <p:sldIdLst>
    <p:sldId id="317" r:id="rId2"/>
    <p:sldId id="284" r:id="rId3"/>
    <p:sldId id="267" r:id="rId4"/>
    <p:sldId id="327" r:id="rId5"/>
    <p:sldId id="328" r:id="rId6"/>
    <p:sldId id="257" r:id="rId7"/>
    <p:sldId id="299" r:id="rId8"/>
    <p:sldId id="323" r:id="rId9"/>
    <p:sldId id="295" r:id="rId10"/>
    <p:sldId id="288" r:id="rId11"/>
    <p:sldId id="300" r:id="rId12"/>
    <p:sldId id="285" r:id="rId13"/>
    <p:sldId id="301" r:id="rId14"/>
    <p:sldId id="324" r:id="rId15"/>
    <p:sldId id="283" r:id="rId16"/>
    <p:sldId id="307" r:id="rId17"/>
    <p:sldId id="325" r:id="rId18"/>
    <p:sldId id="266" r:id="rId19"/>
    <p:sldId id="306" r:id="rId20"/>
    <p:sldId id="326" r:id="rId21"/>
    <p:sldId id="259" r:id="rId22"/>
    <p:sldId id="331" r:id="rId23"/>
    <p:sldId id="332" r:id="rId24"/>
    <p:sldId id="260" r:id="rId25"/>
    <p:sldId id="314" r:id="rId26"/>
    <p:sldId id="315" r:id="rId27"/>
    <p:sldId id="294" r:id="rId28"/>
    <p:sldId id="329" r:id="rId29"/>
    <p:sldId id="330" r:id="rId30"/>
    <p:sldId id="261" r:id="rId31"/>
    <p:sldId id="312" r:id="rId32"/>
    <p:sldId id="313" r:id="rId33"/>
    <p:sldId id="286" r:id="rId34"/>
    <p:sldId id="339" r:id="rId35"/>
    <p:sldId id="340" r:id="rId36"/>
    <p:sldId id="296" r:id="rId37"/>
    <p:sldId id="264" r:id="rId38"/>
    <p:sldId id="333" r:id="rId39"/>
    <p:sldId id="334" r:id="rId40"/>
    <p:sldId id="335" r:id="rId41"/>
    <p:sldId id="336" r:id="rId42"/>
    <p:sldId id="337" r:id="rId43"/>
    <p:sldId id="338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1209" autoAdjust="0"/>
  </p:normalViewPr>
  <p:slideViewPr>
    <p:cSldViewPr>
      <p:cViewPr>
        <p:scale>
          <a:sx n="90" d="100"/>
          <a:sy n="90" d="100"/>
        </p:scale>
        <p:origin x="-516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290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c/Flag_of_Finland.sv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f/Mittsommernacht-in-helsinki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f/Mittsommernacht-in-helsinki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c/c6/Kimi_Raikkonen_2006_test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c/c6/Kimi_Raikkonen_2006_test.jp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7470623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Finska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 descr="Soubor:Flag of Finland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12776"/>
            <a:ext cx="7620000" cy="465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 bwMode="auto">
          <a:xfrm>
            <a:off x="1912123" y="285727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547688" indent="-4111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363" indent="-282575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Wingdings 2" pitchFamily="18" charset="2"/>
              <a:buChar char="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475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5000"/>
              <a:buFont typeface="Wingdings" pitchFamily="2" charset="2"/>
              <a:buChar char="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2550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4638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51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Finská republika</a:t>
            </a:r>
            <a:endParaRPr lang="cs-CZ" sz="5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severská země v severovýchodní Evropě, kterou omývá Baltické moře na jihozápadě, Finský záliv na jihovýchodě a Botnický záliv na západě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Helsinky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60°-70°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šířky;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22°-30°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338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145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km</a:t>
            </a:r>
            <a:r>
              <a:rPr lang="cs-CZ" sz="24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5 350 000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17,1 obyv./km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euro (EUR)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finština, švédština</a:t>
            </a: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1218px-EU-Finland.svg.png (1218×1024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5731" y="476672"/>
            <a:ext cx="7134661" cy="599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39808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6" name="Picture 2" descr="1218px-EU-Finland.svg.png (1218×1024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5731" y="476672"/>
            <a:ext cx="7134661" cy="599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2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tvoří plochý, mírně zvlněný terén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Finska pokrýval ledovec ( zanechal zde velké množství jezer a morénového materiálu 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má přes 60 000 jezer ( 10% rozlohy země)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je jezero Saimaa – 4 400 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je jednou z mála zemí na světě, která se stále zvětšuje,od konce poslední doby ledové se země izostaticky zvedá každý rok až o 8 mm a zvětšuje se tak zhruba o 7 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 je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Haltiatunturi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-1328 m. n. m.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Finsku patří souostroví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Ahvenanmaa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3000 ostrovy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pokračováním ponořené pobřežní nížiny)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050" name="Picture 2" descr="http://www.ezilon.com/maps/images/europe/Finland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3565381" cy="647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" name="Picture 2" descr="http://www.ezilon.com/maps/images/europe/Finland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3565381" cy="647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80408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Finsku je zaveden několikastupňový systém administrativního dělení území. Nejnižším celkem je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(obec), další úrovní je </a:t>
            </a:r>
            <a:r>
              <a:rPr lang="cs-CZ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seutukunta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(okres), vyšší stupněm je </a:t>
            </a:r>
            <a:r>
              <a:rPr lang="cs-CZ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maakunta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(provincie)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2011 bylo ve Finsku 336 obcí, 70 okresů a 19 provincií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ezilon.com/maps/images/europe/Finland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2472"/>
            <a:ext cx="3734866" cy="641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zilon.com/maps/images/europe/Finland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2472"/>
            <a:ext cx="3734866" cy="641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je nejvíce zalesněnou zemí Evropy (lesy pokrývají 2/3 plochy země)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dominují borovice a jedle, na severu smrky, na jihu rostou listnaté stromy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severu země pokrývá velkou část bažinatá tundra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lesích žijí losi, vlci, lišky, medvědi a sobi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 a jezera jsou bohaté na lososy, pstruhy a vodní ptactvo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7650" name="Picture 2" descr="Soubor:Polarfuchs 1 2004-11-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92696"/>
            <a:ext cx="7315200" cy="5705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Liška polární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7650" name="Picture 2" descr="Soubor:Polarfuchs 1 2004-11-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92696"/>
            <a:ext cx="7315200" cy="5705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18707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jižního Finska je severské mírné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severním Finsku, obzvláště v Laponsku převažuje subarktické podnebí charakteristické studenými, někdy krutými zimami a relativně teplými léty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významně ovlivňuje jak Golfský proud, tak vnitrozemské podnebí západní Sibiře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je většina území Finska pod sněhem, jezera v zimě zamrzají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čtvrtina finského území leží za polárním kruhem, díky tomu se zde dá zažít půlnoční slunce, na severním konci Finska v létě Slunce nezapadá po 73 dnů a v zimě nevyjde 51 dnů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" name="Picture 2" descr="Soubor:Mittsommernacht-in-helsink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943" y="5943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Bílá noc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" name="Picture 2" descr="Soubor:Mittsommernacht-in-helsink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943" y="5943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8533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 název země – SUOMI – znamená „země jezer a bažin“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má více než 60 000 jezer (zaujímají 10% plochy),propojených systémem řek a kanálů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je jezero Saimaa s plochou 4 400 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řeky jsou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Oulu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Kemi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8/8b/Repoveden_Kansallispuisto_Kesayonauringossa.jpg/800px-Repoveden_Kansallispuisto_Kesayonauringos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424" y="71562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Národní park Repovesi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8/8b/Repoveden_Kansallispuisto_Kesayonauringossa.jpg/800px-Repoveden_Kansallispuisto_Kesayonauringos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424" y="71562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924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 jsou největším přírodním bohatstvím, těžba a zpracování dřeva je nejdůležitějším odvětvím země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 je vlivem klimatu omezeno pouze na jih, obděláváno je 8 % země (pěstují  se brambory, řepka,cukrovka)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těží se ruda barevných kovů, fosfáty a pyrity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průmyslová odvětví jsou ocelářství, barevná metalurgie, stavba lodí a ledoborců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silniční síť není příliš hustá, velký význam má vnitrozemská lodní doprava po jezerech, řekách a kanálech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1280px-Nokia_HQ.jpg (1280×96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65312"/>
            <a:ext cx="7488832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Sídlo společnosti Nokia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8098726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280px-Nokia_HQ.jpg (1280×96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65312"/>
            <a:ext cx="7488832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10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fontScale="700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je parlamentní republika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oblast, která dnes náleží Finsku, byla osídlena již v osmém tisíciletí před naším letopočtem během doby kamenné, když se stáhl ledovec po poslední době ledové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dnešní Finsko je národnostně homogenní stát, počet Laponců klesl na 2 500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90 % obyvatelstva s hlásí k luteránství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má ze všech severských zemí největší podíl venkovského obyvatelstva, aglomerace </a:t>
            </a:r>
            <a:r>
              <a:rPr lang="cs-CZ" sz="3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Helsinki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soustřeďuje 1/5  populace země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Laponsku se průměrná hustota osídlení pohybuje kolem 2 obyv</a:t>
            </a:r>
            <a:r>
              <a:rPr lang="cs-CZ" sz="3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./ km</a:t>
            </a:r>
            <a:r>
              <a:rPr lang="cs-CZ" sz="3600" baseline="30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3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Finská populace byla vždy koncentrovaná v jižní části země, největší a nejdůležitější města ve Finsku jsou Helsinky, </a:t>
            </a:r>
            <a:r>
              <a:rPr lang="cs-CZ" sz="3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Tampere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Turku a </a:t>
            </a:r>
            <a:r>
              <a:rPr lang="cs-CZ" sz="3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Oulu</a:t>
            </a:r>
            <a:endParaRPr lang="cs-CZ" sz="3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2190377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2" descr="http://upload.wikimedia.org/wikipedia/commons/thumb/c/ca/Katedr%C3%A1la_v_Helsink%C3%A1ch.jpg/1280px-Katedr%C3%A1la_v_Helsink%C3%A1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942" y="589330"/>
            <a:ext cx="7572452" cy="5679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Evangelická katedrála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84368" y="7647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3" name="Picture 2" descr="http://upload.wikimedia.org/wikipedia/commons/thumb/c/ca/Katedr%C3%A1la_v_Helsink%C3%A1ch.jpg/1280px-Katedr%C3%A1la_v_Helsink%C3%A1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942" y="589330"/>
            <a:ext cx="7572452" cy="5679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rvními obyvateli byli lovci a sběrači, předchůdci dnešních Laponců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 1284 byla země součástí Švédska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18. století začalo zabírat finské území Rusko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1919 byla vyhlášena samostatná republika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druhé světové válce se Finsko ocitlo v šedé zóně mezi Západem a Sovětským svazem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rozpad Sovětského svazu roku 1991 Finsko překvapil a způsobil ekonomickou krizi, ale Finsko mohlo nabrat nový kurz; roku 1995 tak vstoupilo do Evropské Unie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f/fe/Cygnus_cygnus_from_zh.JPG/800px-Cygnus_cygnus_from_z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1964"/>
            <a:ext cx="7431632" cy="557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Finský národní pták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3237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f/fe/Cygnus_cygnus_from_zh.JPG/800px-Cygnus_cygnus_from_z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1964"/>
            <a:ext cx="7431632" cy="557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313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životu každého Fina neodmyslitelně patří sauna, náleží zde ke standardnímu vybavení domácnosti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finská kuchyně vyniká střídmostí a jednoduchostí´, hodně se konzumují ryby, za místní specialitu je považováno například sobí ,medvědí nebo losí maso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finským národním hudebním nástrojem je strunné kantele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finská metalová scéna bývá často označována jako nejlepší na světa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oblíbeným je sport, úspěšnými sportovci byli či jsou například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Paavo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Nurmi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(atlet),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Matti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Nykänen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(skokan na lyžích),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Teemu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Selänne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(hokejista),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Häkkinen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Kimi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Räikkönen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(piloti F1)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Soubor:Kimi Raikkonen 2006 t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7620000" cy="511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Formule 1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Kimi Raikkonen 2006 t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7620000" cy="511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Finska?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nejvyšší bod Finska?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kterým státům Finsko patřilo a kdy získalo nezávislost?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kantele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Jakého původu jsou finská jezera a které je největší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jsou nejdůležitější průmyslová odvětví?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</a:t>
            </a:r>
            <a:r>
              <a:rPr lang="cs-CZ" smtClean="0"/>
              <a:t>a doplň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Pobřeží jižního a jihozápadního . . . . .lemuje tisíce malých skalnatých ostrůvků, které vznikly z klesajícího . . . . . .štítu. Jihozápadně od . . . . . . . .vyrostl z moře 80km dlouhý shluk </a:t>
            </a:r>
            <a:r>
              <a:rPr lang="cs-CZ" dirty="0" err="1" smtClean="0"/>
              <a:t>šérů</a:t>
            </a:r>
            <a:r>
              <a:rPr lang="cs-CZ" dirty="0" smtClean="0"/>
              <a:t>, rozkládající se mezi  . . . . . . .ostrovy a  . . . . . .pevninou.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</a:t>
            </a:r>
            <a:r>
              <a:rPr lang="cs-CZ" sz="2400" smtClean="0"/>
              <a:t>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17:04 [cit. 2012-12---],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&lt;http://en.wikipedia.org/wiki/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(1) 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http://en.wikipedia.org/wiki/File:Flag_of_Finland.svg</a:t>
            </a:r>
            <a:endParaRPr lang="cs-CZ" dirty="0" smtClean="0"/>
          </a:p>
          <a:p>
            <a:r>
              <a:rPr lang="cs-CZ" dirty="0" smtClean="0"/>
              <a:t>(2)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</a:t>
            </a:r>
            <a:r>
              <a:rPr lang="cs-CZ" dirty="0"/>
              <a:t>://en.wikipedia.org/wiki/File:EU-Finland.svg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0484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(3)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http://www.ezilon.com/maps/images/europe/Finland-physical-map.gif </a:t>
            </a:r>
          </a:p>
          <a:p>
            <a:r>
              <a:rPr lang="cs-CZ" dirty="0" smtClean="0"/>
              <a:t>(4)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</a:t>
            </a:r>
            <a:r>
              <a:rPr lang="cs-CZ" dirty="0"/>
              <a:t>://www.ezilon.com/maps/images/europe/Finland-political-map.gif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3250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(5)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http://</a:t>
            </a:r>
            <a:r>
              <a:rPr lang="cs-CZ" dirty="0" smtClean="0"/>
              <a:t>en.wikipedia.org/wiki/File:Polarfuchs_1_2004-11-17.jpg</a:t>
            </a:r>
          </a:p>
          <a:p>
            <a:r>
              <a:rPr lang="cs-CZ" dirty="0" smtClean="0"/>
              <a:t>(6)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http://cs.wikipedia.org/wiki/Soubor:Mittsommernacht-in-helsinki.jpg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7303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(7)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http://cs.wikipedia.org/wiki/Soubor:Polarfuchs_1_2004-11-17.jpg </a:t>
            </a:r>
            <a:endParaRPr lang="cs-CZ" dirty="0" smtClean="0"/>
          </a:p>
          <a:p>
            <a:r>
              <a:rPr lang="cs-CZ" dirty="0" smtClean="0"/>
              <a:t>(8)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</a:t>
            </a:r>
            <a:br>
              <a:rPr lang="cs-CZ" dirty="0"/>
            </a:br>
            <a:r>
              <a:rPr lang="cs-CZ" dirty="0"/>
              <a:t>http://en.wikipedia.org/wiki/File:Nokia_HQ.jpg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4743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(9)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http://en.wikipedia.org/wiki/File:Lutheran_Cathedral_Helsinki.jpg </a:t>
            </a:r>
            <a:endParaRPr lang="cs-CZ" dirty="0" smtClean="0"/>
          </a:p>
          <a:p>
            <a:r>
              <a:rPr lang="cs-CZ" dirty="0" smtClean="0"/>
              <a:t>(10)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http://en.wikipedia.org/wiki/File:Cygnus_cygnus_from_zh.JPG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3073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(11)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http://en.wikipedia.org/wiki/File:Kimi_Raikkonen_2006_test.jpg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7624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1035</TotalTime>
  <Words>1065</Words>
  <Application>Microsoft Office PowerPoint</Application>
  <PresentationFormat>Předvádění na obrazovce (4:3)</PresentationFormat>
  <Paragraphs>159</Paragraphs>
  <Slides>43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Dánsko-v1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Státní zřízení a obyvatelsvo</vt:lpstr>
      <vt:lpstr>Snímek 25</vt:lpstr>
      <vt:lpstr>Snímek 26</vt:lpstr>
      <vt:lpstr>Dějiny a kultura</vt:lpstr>
      <vt:lpstr>Snímek 28</vt:lpstr>
      <vt:lpstr>Snímek 29</vt:lpstr>
      <vt:lpstr>Zajímavosti</vt:lpstr>
      <vt:lpstr>Snímek 31</vt:lpstr>
      <vt:lpstr>Snímek 32</vt:lpstr>
      <vt:lpstr>Otázky</vt:lpstr>
      <vt:lpstr>Přečti a doplň</vt:lpstr>
      <vt:lpstr>Snímek 35</vt:lpstr>
      <vt:lpstr>Konec</vt:lpstr>
      <vt:lpstr>Reference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Dum</cp:lastModifiedBy>
  <cp:revision>116</cp:revision>
  <dcterms:created xsi:type="dcterms:W3CDTF">2012-11-12T18:10:21Z</dcterms:created>
  <dcterms:modified xsi:type="dcterms:W3CDTF">2014-08-10T20:25:16Z</dcterms:modified>
</cp:coreProperties>
</file>