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93" r:id="rId2"/>
    <p:sldId id="256" r:id="rId3"/>
    <p:sldId id="257" r:id="rId4"/>
    <p:sldId id="258" r:id="rId5"/>
    <p:sldId id="281" r:id="rId6"/>
    <p:sldId id="259" r:id="rId7"/>
    <p:sldId id="260" r:id="rId8"/>
    <p:sldId id="282" r:id="rId9"/>
    <p:sldId id="261" r:id="rId10"/>
    <p:sldId id="262" r:id="rId11"/>
    <p:sldId id="283" r:id="rId12"/>
    <p:sldId id="263" r:id="rId13"/>
    <p:sldId id="291" r:id="rId14"/>
    <p:sldId id="284" r:id="rId15"/>
    <p:sldId id="265" r:id="rId16"/>
    <p:sldId id="274" r:id="rId17"/>
    <p:sldId id="288" r:id="rId18"/>
    <p:sldId id="267" r:id="rId19"/>
    <p:sldId id="268" r:id="rId20"/>
    <p:sldId id="285" r:id="rId21"/>
    <p:sldId id="269" r:id="rId22"/>
    <p:sldId id="270" r:id="rId23"/>
    <p:sldId id="286" r:id="rId24"/>
    <p:sldId id="271" r:id="rId25"/>
    <p:sldId id="276" r:id="rId26"/>
    <p:sldId id="289" r:id="rId27"/>
    <p:sldId id="273" r:id="rId28"/>
    <p:sldId id="272" r:id="rId29"/>
    <p:sldId id="287" r:id="rId30"/>
    <p:sldId id="275" r:id="rId31"/>
    <p:sldId id="266" r:id="rId32"/>
    <p:sldId id="292" r:id="rId33"/>
    <p:sldId id="294" r:id="rId34"/>
    <p:sldId id="295" r:id="rId35"/>
    <p:sldId id="279" r:id="rId36"/>
    <p:sldId id="280" r:id="rId37"/>
    <p:sldId id="296" r:id="rId38"/>
    <p:sldId id="297" r:id="rId39"/>
    <p:sldId id="298" r:id="rId40"/>
    <p:sldId id="299" r:id="rId41"/>
    <p:sldId id="300" r:id="rId4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1. 7. 2013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6505505"/>
              </p:ext>
            </p:extLst>
          </p:nvPr>
        </p:nvGraphicFramePr>
        <p:xfrm>
          <a:off x="665163" y="836613"/>
          <a:ext cx="7813675" cy="4048125"/>
        </p:xfrm>
        <a:graphic>
          <a:graphicData uri="http://schemas.openxmlformats.org/drawingml/2006/table">
            <a:tbl>
              <a:tblPr/>
              <a:tblGrid>
                <a:gridCol w="1316037"/>
                <a:gridCol w="6497638"/>
              </a:tblGrid>
              <a:tr h="676275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geografie - Německo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Petra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Stašicová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Čejková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Zeměpis – regionální geografie Evropy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vyššího gymnázia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25. 5.  2013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Zkvalitnění výuky zeměpisu na MGO.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0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vytvořen v PowerPoint, k výuce je zapotřebí PC a dataprojektor nebo televize.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94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23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0350" y="537210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38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908050"/>
            <a:ext cx="576262" cy="576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3018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endParaRPr lang="cs-CZ" sz="5100" i="1" dirty="0">
              <a:solidFill>
                <a:schemeClr val="tx1"/>
              </a:solidFill>
              <a:latin typeface="+mn-lt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67544" y="332656"/>
            <a:ext cx="8229600" cy="1143000"/>
          </a:xfrm>
          <a:prstGeom prst="rect">
            <a:avLst/>
          </a:prstGeo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800" b="1" kern="1200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5100" i="1" cap="none" dirty="0" smtClean="0">
                <a:solidFill>
                  <a:schemeClr val="tx1"/>
                </a:solidFill>
                <a:latin typeface="+mn-lt"/>
              </a:rPr>
              <a:t>Německo</a:t>
            </a:r>
            <a:endParaRPr lang="cs-CZ" sz="5100" i="1" cap="none" dirty="0">
              <a:solidFill>
                <a:schemeClr val="tx1"/>
              </a:solidFill>
              <a:latin typeface="+mn-lt"/>
            </a:endParaRP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000" y="1844824"/>
            <a:ext cx="7620000" cy="4572000"/>
          </a:xfrm>
          <a:prstGeom prst="rect">
            <a:avLst/>
          </a:prstGeom>
        </p:spPr>
      </p:pic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688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1.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06792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Základní údaje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západní Evropa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hlavní město: Berlín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poloha 51°00´ severní šířky, 10° 00' východní délky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357 020 km</a:t>
            </a:r>
            <a:r>
              <a:rPr lang="cs-CZ" sz="2400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počet obyvatel: </a:t>
            </a:r>
            <a:r>
              <a:rPr lang="cs-CZ" sz="24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83 080 000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hustota osídlení: </a:t>
            </a:r>
            <a:r>
              <a:rPr lang="cs-CZ" sz="2400" dirty="0" smtClean="0"/>
              <a:t>232,7 </a:t>
            </a:r>
            <a:r>
              <a:rPr lang="cs-CZ" sz="2400" dirty="0"/>
              <a:t>obyvatel/km</a:t>
            </a:r>
            <a:r>
              <a:rPr lang="cs-CZ" sz="2400" baseline="30000" dirty="0"/>
              <a:t>2 </a:t>
            </a:r>
            <a:endParaRPr lang="cs-CZ" sz="2400" baseline="30000" dirty="0" smtClean="0"/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měna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 (</a:t>
            </a:r>
            <a:r>
              <a:rPr lang="cs-CZ" sz="2400" dirty="0" smtClean="0"/>
              <a:t>EUR)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jazyk: </a:t>
            </a:r>
            <a:r>
              <a:rPr lang="cs-CZ" sz="2400" dirty="0" smtClean="0"/>
              <a:t>němčina</a:t>
            </a:r>
          </a:p>
        </p:txBody>
      </p:sp>
    </p:spTree>
    <p:extLst>
      <p:ext uri="{BB962C8B-B14F-4D97-AF65-F5344CB8AC3E}">
        <p14:creationId xmlns:p14="http://schemas.microsoft.com/office/powerpoint/2010/main" val="1382754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2/26/EU-Germany.svg/713px-EU-German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20688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428728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 Poloha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071119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2/26/EU-Germany.svg/713px-EU-Germany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20688"/>
            <a:ext cx="679132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2.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060931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Poloha a 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sousedí s Dánskem, Nizozemskem, Belgií, Francií, Švýcarskem, Rakouskem, Českou republikou a Polskem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everní část země tvoří nížiny, jižní část hornatiny, vrchoviny a hory (Alpy)</a:t>
            </a:r>
          </a:p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 bod je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Zugspitze (2963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m. n. m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severu země formoval čtvrtohorní pevninský ledovec (severoněmecká nížina) 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7195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ezilon.com/maps/images/europe/Germany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4680520" cy="623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Fyzická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4657789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ezilon.com/maps/images/europe/Germany-phys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4680520" cy="6235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3.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35656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Administrativní členění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Spolková republika Německo je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rozčleněna do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 spolkových zemí (německy „</a:t>
            </a:r>
            <a:r>
              <a:rPr lang="cs-CZ" sz="2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Bundesland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“):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Bádensko-Württembersko, Bavorsko, Berlín, Braniborsko, Brémy, Hamburk, Hesensko, Meklenbursko-Přední Pomořansko, Dolní Sasko, Severní Porýní-Vestfálsko, Porýní-Falc, Sársko, Sasko, Sasko-Anhaltsko, Šlesvicko-Holštýnsko, Durynsko</a:t>
            </a:r>
          </a:p>
        </p:txBody>
      </p:sp>
    </p:spTree>
    <p:extLst>
      <p:ext uri="{BB962C8B-B14F-4D97-AF65-F5344CB8AC3E}">
        <p14:creationId xmlns:p14="http://schemas.microsoft.com/office/powerpoint/2010/main" val="395416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ezilon.com/maps/images/europe/Germany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4881" y="260648"/>
            <a:ext cx="4649367" cy="622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Politická mapa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622039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www.ezilon.com/maps/images/europe/Germany-political-map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4881" y="260648"/>
            <a:ext cx="4649367" cy="6226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4.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282191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Fauna a flóra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/>
          </a:bodyPr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leží v mírném podnebném pásu,  vyskytují se zde listnaté a jehličnaté lesy (nejčastěji buk lesní tvořící bučiny)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lesích žijí různé druhy lasic, jelenů, daňků, srnců, prasat a lišek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populace orla mořského, kterého má Německo ve znaku čítá kolem 500 párů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pobřeží žije několikatisícová populace tuleně obecného</a:t>
            </a:r>
          </a:p>
        </p:txBody>
      </p:sp>
    </p:spTree>
    <p:extLst>
      <p:ext uri="{BB962C8B-B14F-4D97-AF65-F5344CB8AC3E}">
        <p14:creationId xmlns:p14="http://schemas.microsoft.com/office/powerpoint/2010/main" val="349741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7/7e/L%C3%BCneburger_Heide_080.jpg/800px-L%C3%BCneburger_Heide_0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971600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Vřesoviště v Braniborsku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538224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7/7e/L%C3%BCneburger_Heide_080.jpg/800px-L%C3%BCneburger_Heide_0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20688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865203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Podnebí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leží v mírném podnebném pásu v převládajícím západním proudění vzduchu mezi kontinentálním a oceánským klimatem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podnebí je ovlivňováno teplým Golfským proudem, celoročně tak převládají příznivé teploty</a:t>
            </a:r>
          </a:p>
          <a:p>
            <a:pPr marL="13716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88427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Brandenburger_Tor1.JPG (640×48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Braniborská brána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6035249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Brandenburger_Tor1.JPG (640×480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196752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5.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4391833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Vodstvo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odvodňují z většiny řeky Rýn, Dunaj, Labe, Odra,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Wesera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Emže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řes Německo vede hlavní evropské rozvodí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ejvýznamnější německou řekou Rýn, jeho hospodářský význam je jeden z největších v celé Evropě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ezera jsou převážně ledovcového původu, největší v předhůří Alp a Meklenburské jezerní plošině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ejvětším jezerem je Bodamské jezero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38013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http://upload.wikimedia.org/wikipedia/commons/thumb/c/cf/ElbeKM505.jpg/800px-ElbeKM5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7620000" cy="454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Řeka Labe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170875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c/cf/ElbeKM505.jpg/800px-ElbeKM505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96752"/>
            <a:ext cx="7620000" cy="4543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6.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2607970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Hospodářství a doprava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urovinově poměrně chudá země, většina HDP je vytvářena v sektoru průmyslu a služeb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roce 2012 dosahoval německý HDP 2,7 bilionu EUR, což z německé ekonomiky dělá třetí největší na světě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500 největších firem světa je 37 německých, Německo je největším exportérem na světě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větová špička v automobilovém, elektrotechnickém, strojírenském a chemickém průmyslu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elmi rozvinutá říční plavba, Hamburk největším námořním přístavem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ěmecké dálnice kolem 13 000 km, nejsou zpoplatněny, což značně podporuje růst ekonomiky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značně rozvinutá železniční doprava - rychlovlaky</a:t>
            </a:r>
          </a:p>
        </p:txBody>
      </p:sp>
    </p:spTree>
    <p:extLst>
      <p:ext uri="{BB962C8B-B14F-4D97-AF65-F5344CB8AC3E}">
        <p14:creationId xmlns:p14="http://schemas.microsoft.com/office/powerpoint/2010/main" val="31581678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thumb/c/cf/ICE3_in_Cologne.jpg/800px-ICE3_in_Colog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49965"/>
            <a:ext cx="762000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Rychlovlak ICE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183669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upload.wikimedia.org/wikipedia/commons/thumb/c/cf/ICE3_in_Cologne.jpg/800px-ICE3_in_Cologn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49965"/>
            <a:ext cx="7620000" cy="569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7.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108140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Státní zřízení a </a:t>
            </a:r>
            <a:r>
              <a:rPr lang="cs-CZ" dirty="0" err="1" smtClean="0"/>
              <a:t>obyvatelsvo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Německo je federativní zastupitelskou demokratickou republikou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ákonodárnou moc představuje Německý spolkový sněm (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Deutscher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Bundestag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který je volen každé čtyři roky všemi občany federace (598 členů)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federální úrovni zastupuje spolkové země Německá spolková rada (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Deutscher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Bundesrat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), která má 69 členů, kteří jsou delegováni dle výsledků voleb v jednotlivých spolkových zemích, nejedná se o druhou komoru parlamentu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 výkonnou představují spolkový prezident a spolková vláda, kterou řídí spolkový kancléř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071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upload.wikimedia.org/wikipedia/commons/thumb/0/01/VW_Wolfsburg.JPG/800px-VW_Wolfsbur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1575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899592" y="3000389"/>
            <a:ext cx="7128792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Automobilka </a:t>
            </a:r>
            <a:r>
              <a:rPr lang="cs-CZ" sz="4100" b="1" i="1" dirty="0" err="1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Volswagen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8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418958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://upload.wikimedia.org/wikipedia/commons/thumb/0/01/VW_Wolfsburg.JPG/800px-VW_Wolfsburg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615752"/>
            <a:ext cx="7620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>
                <a:solidFill>
                  <a:srgbClr val="FFFFFF"/>
                </a:solidFill>
                <a:sym typeface="HG明朝B" charset="0"/>
              </a:rPr>
              <a:t>8</a:t>
            </a:r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355296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Dějiny a kultura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>
            <a:noAutofit/>
          </a:bodyPr>
          <a:lstStyle/>
          <a:p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ůvodně osídleno germánskými kmeny, první zmínka o dnešním Německu v souvislosti s vpády Římanů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středověku rozděleno Německo na řadu malých samosprávných útvarů, sdruženo ve Svaté říši římské národa německého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napoleonských válkách vytvořen Rýnský spolek, po pádu Napoleona vyhlášeno Německé císařství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první světové válce vytvořena Výmarská republika, u moci Hitler – druhá světová válka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 druhé světové válce Německo rozděleno na svobodné západní a socialistické východní</a:t>
            </a:r>
          </a:p>
          <a:p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října 1990 Německo sjednoceno</a:t>
            </a:r>
            <a:endParaRPr lang="cs-CZ" sz="2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8045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upload.wikimedia.org/wikipedia/commons/5/5b/Hitler%2C_recolour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2656"/>
            <a:ext cx="4392488" cy="585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Adolf Hitler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696789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http://upload.wikimedia.org/wikipedia/commons/5/5b/Hitler%2C_recoloure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332656"/>
            <a:ext cx="4392488" cy="58516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805863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9.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3644370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Zajímavosti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9160"/>
          </a:xfrm>
        </p:spPr>
        <p:txBody>
          <a:bodyPr/>
          <a:lstStyle/>
          <a:p>
            <a:r>
              <a:rPr lang="cs-CZ" sz="2400" dirty="0"/>
              <a:t>v</a:t>
            </a:r>
            <a:r>
              <a:rPr lang="cs-CZ" sz="2400" dirty="0" smtClean="0"/>
              <a:t> Německu se každoročně koná proslulý pivní festival „</a:t>
            </a:r>
            <a:r>
              <a:rPr lang="cs-CZ" sz="2400" dirty="0" err="1" smtClean="0"/>
              <a:t>Oktoberfest</a:t>
            </a:r>
            <a:r>
              <a:rPr lang="cs-CZ" sz="2400" dirty="0" smtClean="0"/>
              <a:t>“</a:t>
            </a:r>
          </a:p>
          <a:p>
            <a:r>
              <a:rPr lang="cs-CZ" sz="2400" dirty="0" smtClean="0"/>
              <a:t>zámek Sanssouci (tedy „bezstarostný“) nechal vystavět Friedrich II., aby unikl královským povinnostem – bohužel k tomu neměl žádnou příležitost, protože na tento zámek v Postupimi se za ním přesunul celý královský dvůr a nikomu nevadilo, že se jedná o zámek postavený na vinohradu</a:t>
            </a:r>
          </a:p>
          <a:p>
            <a:r>
              <a:rPr lang="cs-CZ" sz="2400" dirty="0" smtClean="0"/>
              <a:t>Křídové útesy na </a:t>
            </a:r>
            <a:r>
              <a:rPr lang="cs-CZ" sz="2400" dirty="0" err="1" smtClean="0"/>
              <a:t>Rujaně</a:t>
            </a:r>
            <a:r>
              <a:rPr lang="cs-CZ" sz="2400" dirty="0" smtClean="0"/>
              <a:t> inspirovali řadu malířů a básníků</a:t>
            </a:r>
          </a:p>
        </p:txBody>
      </p:sp>
    </p:spTree>
    <p:extLst>
      <p:ext uri="{BB962C8B-B14F-4D97-AF65-F5344CB8AC3E}">
        <p14:creationId xmlns:p14="http://schemas.microsoft.com/office/powerpoint/2010/main" val="371011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 descr="http://upload.wikimedia.org/wikipedia/commons/thumb/a/a3/Insel_R%C3%BCgen_-_Kreidek%C3%BCste.jpg/405px-Insel_R%C3%BCgen_-_Kreidek%C3%BCs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99" y="620688"/>
            <a:ext cx="38576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Podnadpis 2"/>
          <p:cNvSpPr txBox="1">
            <a:spLocks/>
          </p:cNvSpPr>
          <p:nvPr/>
        </p:nvSpPr>
        <p:spPr bwMode="auto">
          <a:xfrm>
            <a:off x="1571604" y="3000389"/>
            <a:ext cx="5929354" cy="242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marL="547688" lvl="0" indent="-411163" algn="ctr" fontAlgn="auto">
              <a:spcBef>
                <a:spcPct val="20000"/>
              </a:spcBef>
              <a:spcAft>
                <a:spcPts val="0"/>
              </a:spcAft>
              <a:buClr>
                <a:schemeClr val="tx1">
                  <a:shade val="95000"/>
                </a:schemeClr>
              </a:buClr>
              <a:buSzPct val="65000"/>
              <a:defRPr/>
            </a:pPr>
            <a:r>
              <a:rPr lang="cs-CZ" sz="4100" b="1" i="1" dirty="0" smtClean="0">
                <a:ln w="6350">
                  <a:noFill/>
                </a:ln>
                <a:gradFill>
                  <a:gsLst>
                    <a:gs pos="0">
                      <a:srgbClr val="0F6FC6">
                        <a:tint val="73000"/>
                        <a:satMod val="145000"/>
                      </a:srgbClr>
                    </a:gs>
                    <a:gs pos="73000">
                      <a:srgbClr val="0F6FC6">
                        <a:tint val="73000"/>
                        <a:satMod val="145000"/>
                      </a:srgbClr>
                    </a:gs>
                    <a:gs pos="100000">
                      <a:srgbClr val="0F6FC6">
                        <a:tint val="83000"/>
                        <a:satMod val="143000"/>
                      </a:srgb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Lucida Sans"/>
                <a:ea typeface="+mj-ea"/>
                <a:cs typeface="+mj-cs"/>
              </a:rPr>
              <a:t>Křídové útesy</a:t>
            </a:r>
            <a:endParaRPr kumimoji="0" lang="cs-CZ" sz="5100" b="1" i="1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1149598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http://upload.wikimedia.org/wikipedia/commons/thumb/a/a3/Insel_R%C3%BCgen_-_Kreidek%C3%BCste.jpg/405px-Insel_R%C3%BCgen_-_Kreidek%C3%BCst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0599" y="620688"/>
            <a:ext cx="38576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4"/>
          <p:cNvSpPr>
            <a:spLocks noChangeArrowheads="1"/>
          </p:cNvSpPr>
          <p:nvPr/>
        </p:nvSpPr>
        <p:spPr bwMode="auto">
          <a:xfrm>
            <a:off x="8676456" y="620713"/>
            <a:ext cx="590550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 altLang="en-US" dirty="0" smtClean="0">
                <a:solidFill>
                  <a:srgbClr val="FFFFFF"/>
                </a:solidFill>
                <a:sym typeface="HG明朝B" charset="0"/>
              </a:rPr>
              <a:t>10.</a:t>
            </a:r>
            <a:endParaRPr lang="cs-CZ" altLang="en-US" dirty="0"/>
          </a:p>
        </p:txBody>
      </p:sp>
    </p:spTree>
    <p:extLst>
      <p:ext uri="{BB962C8B-B14F-4D97-AF65-F5344CB8AC3E}">
        <p14:creationId xmlns:p14="http://schemas.microsoft.com/office/powerpoint/2010/main" val="4260519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Jak a kdy se formoval povrh Německa?</a:t>
            </a:r>
          </a:p>
          <a:p>
            <a:r>
              <a:rPr lang="cs-CZ" sz="2400" dirty="0" smtClean="0"/>
              <a:t>Jak se nazývá největší a nejvýznamnější řeka a největší jezero?</a:t>
            </a:r>
          </a:p>
          <a:p>
            <a:r>
              <a:rPr lang="cs-CZ" sz="2400" dirty="0" smtClean="0"/>
              <a:t>Jaké je státní zřízení Německa?</a:t>
            </a:r>
          </a:p>
          <a:p>
            <a:r>
              <a:rPr lang="cs-CZ" sz="2400" dirty="0" smtClean="0"/>
              <a:t>Kdy bylo sjednoceno NDR a SRN?</a:t>
            </a:r>
          </a:p>
          <a:p>
            <a:r>
              <a:rPr lang="cs-CZ" sz="2400" dirty="0" smtClean="0"/>
              <a:t>Jmenuj nejznámější německé automobilky.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Letiště ve  . . . . . . . . . . . . . . . . . je nejdůležitějším letištěm společnosti  . . . . . . . . a třetím největším letištěm v . . . . . . . . . . co do počtu odbavených osob, v objemu přepraveného zboží je největším letištěm  . . . . . . . .. </a:t>
            </a:r>
          </a:p>
          <a:p>
            <a:r>
              <a:rPr lang="cs-CZ" sz="2400" dirty="0" smtClean="0"/>
              <a:t>. . . .. . . . . . . letiště ročně odbaví 52 miliónů osob.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3"/>
          <p:cNvSpPr>
            <a:spLocks noGrp="1"/>
          </p:cNvSpPr>
          <p:nvPr>
            <p:ph type="title"/>
          </p:nvPr>
        </p:nvSpPr>
        <p:spPr>
          <a:xfrm>
            <a:off x="457200" y="2492896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4294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/>
              <a:t>Reference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1259632" y="1700808"/>
            <a:ext cx="6534472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Lexikon zemí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2.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Kartografie, 2002, 168 s. ISBN 80-701-1698-6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BATEMAN, Graham. 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Encyklopedie Zeměpis světa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1.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Columbus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1999, 512 s. ISBN 80-717-6022-6</a:t>
            </a:r>
          </a:p>
          <a:p>
            <a:pPr marL="285750" indent="-285750">
              <a:buFont typeface="Wingdings" pitchFamily="2" charset="2"/>
              <a:buChar char="§"/>
            </a:pP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Toulky světem: pozoruhodná místa pěti kontinentů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3.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Překlad Martina Vojtová.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Čestlice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Rebo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2008, 416 s. ISBN 978-80-255-0006-4.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2656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1987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pPr eaLnBrk="1" hangingPunct="1"/>
            <a:r>
              <a:rPr lang="cs-CZ" altLang="zh-CN" sz="2400" dirty="0" smtClean="0"/>
              <a:t>(1)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 http://upload.wikimedia.org/wikipedia/commons/4/42/Flag_of_the_Germany.png</a:t>
            </a:r>
          </a:p>
          <a:p>
            <a:pPr eaLnBrk="1" hangingPunct="1"/>
            <a:r>
              <a:rPr lang="cs-CZ" altLang="zh-CN" sz="2400" dirty="0" smtClean="0"/>
              <a:t>(2)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 http://cs.wikipedia.org/wiki/Soubor:EU_location_DE.png</a:t>
            </a:r>
          </a:p>
        </p:txBody>
      </p:sp>
    </p:spTree>
    <p:extLst>
      <p:ext uri="{BB962C8B-B14F-4D97-AF65-F5344CB8AC3E}">
        <p14:creationId xmlns:p14="http://schemas.microsoft.com/office/powerpoint/2010/main" val="85266687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3011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/>
              <a:t>(3) </a:t>
            </a:r>
            <a:r>
              <a:rPr lang="cs-CZ" altLang="zh-CN" sz="2400" dirty="0" err="1" smtClean="0"/>
              <a:t>Ezilon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Maps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</a:t>
            </a:r>
            <a:br>
              <a:rPr lang="cs-CZ" altLang="zh-CN" sz="2400" dirty="0" smtClean="0"/>
            </a:br>
            <a:r>
              <a:rPr lang="cs-CZ" sz="2400" dirty="0"/>
              <a:t>http://</a:t>
            </a:r>
            <a:r>
              <a:rPr lang="cs-CZ" sz="2400" dirty="0" smtClean="0"/>
              <a:t>www.ezilon.com/maps/images/europe/Germany-physical-map.gif</a:t>
            </a:r>
          </a:p>
          <a:p>
            <a:r>
              <a:rPr lang="cs-CZ" altLang="zh-CN" sz="2400" dirty="0" smtClean="0"/>
              <a:t>(4) </a:t>
            </a:r>
            <a:r>
              <a:rPr lang="cs-CZ" altLang="zh-CN" sz="2400" dirty="0" err="1" smtClean="0"/>
              <a:t>Ezilon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Maps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</a:t>
            </a:r>
            <a:br>
              <a:rPr lang="cs-CZ" altLang="zh-CN" sz="2400" dirty="0" smtClean="0"/>
            </a:br>
            <a:r>
              <a:rPr lang="cs-CZ" altLang="zh-CN" sz="2400" dirty="0"/>
              <a:t>http://www.ezilon.com/maps/images/europe/Germany-political-map.gif</a:t>
            </a:r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36720433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4035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/>
              <a:t>(5)</a:t>
            </a:r>
            <a:r>
              <a:rPr lang="cs-CZ" altLang="zh-CN" sz="2400" dirty="0"/>
              <a:t> </a:t>
            </a:r>
            <a:r>
              <a:rPr lang="cs-CZ" altLang="zh-CN" sz="2400" dirty="0" err="1"/>
              <a:t>Wikipedia</a:t>
            </a:r>
            <a:r>
              <a:rPr lang="cs-CZ" altLang="zh-CN" sz="2400" dirty="0"/>
              <a:t> </a:t>
            </a:r>
            <a:r>
              <a:rPr lang="cs-CZ" altLang="zh-CN" sz="2400" dirty="0" err="1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 </a:t>
            </a:r>
            <a:r>
              <a:rPr lang="cs-CZ" sz="2400" dirty="0" smtClean="0"/>
              <a:t>http</a:t>
            </a:r>
            <a:r>
              <a:rPr lang="cs-CZ" sz="2400" dirty="0"/>
              <a:t>://upload.wikimedia.org/wikipedia/commons/5/52/Brandenburger_Tor1.JPG</a:t>
            </a:r>
            <a:r>
              <a:rPr lang="cs-CZ" altLang="zh-CN" sz="2400" dirty="0" smtClean="0"/>
              <a:t> </a:t>
            </a:r>
          </a:p>
          <a:p>
            <a:pPr eaLnBrk="1" hangingPunct="1"/>
            <a:r>
              <a:rPr lang="cs-CZ" altLang="zh-CN" sz="2400" dirty="0" smtClean="0"/>
              <a:t>(6)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</a:t>
            </a:r>
            <a:br>
              <a:rPr lang="cs-CZ" altLang="zh-CN" sz="2400" dirty="0" smtClean="0"/>
            </a:br>
            <a:r>
              <a:rPr lang="cs-CZ" altLang="zh-CN" sz="2400" dirty="0" smtClean="0"/>
              <a:t>http://upload.wikimedia.org/wikipedia/commons/6/84/Elbe6.JPG</a:t>
            </a:r>
          </a:p>
        </p:txBody>
      </p:sp>
    </p:spTree>
    <p:extLst>
      <p:ext uri="{BB962C8B-B14F-4D97-AF65-F5344CB8AC3E}">
        <p14:creationId xmlns:p14="http://schemas.microsoft.com/office/powerpoint/2010/main" val="34141083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5059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/>
              <a:t>(7)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 </a:t>
            </a:r>
            <a:br>
              <a:rPr lang="cs-CZ" altLang="zh-CN" sz="2400" dirty="0" smtClean="0"/>
            </a:br>
            <a:r>
              <a:rPr lang="cs-CZ" sz="2400" dirty="0"/>
              <a:t>http://</a:t>
            </a:r>
            <a:r>
              <a:rPr lang="cs-CZ" sz="2400" dirty="0" smtClean="0"/>
              <a:t>upload.wikimedia.org/wikipedia/commons/c/cf/ICE3_in_Cologne.jpg</a:t>
            </a:r>
          </a:p>
          <a:p>
            <a:r>
              <a:rPr lang="cs-CZ" altLang="zh-CN" sz="2400" dirty="0" smtClean="0"/>
              <a:t>(8)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</a:t>
            </a:r>
            <a:br>
              <a:rPr lang="cs-CZ" altLang="zh-CN" sz="2400" dirty="0" smtClean="0"/>
            </a:br>
            <a:r>
              <a:rPr lang="cs-CZ" altLang="zh-CN" sz="2400" dirty="0"/>
              <a:t>http://upload.wikimedia.org/wikipedia/commons/0/01/VW_Wolfsburg.JPG</a:t>
            </a:r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183082363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Nadpis 1"/>
          <p:cNvSpPr>
            <a:spLocks noGrp="1" noChangeArrowheads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cs-CZ" altLang="zh-CN" smtClean="0"/>
              <a:t>Reference</a:t>
            </a:r>
          </a:p>
        </p:txBody>
      </p:sp>
      <p:sp>
        <p:nvSpPr>
          <p:cNvPr id="45059" name="Zástupný symbol pro obsah 2"/>
          <p:cNvSpPr>
            <a:spLocks noGrp="1" noChangeArrowheads="1"/>
          </p:cNvSpPr>
          <p:nvPr>
            <p:ph idx="4294967295"/>
          </p:nvPr>
        </p:nvSpPr>
        <p:spPr/>
        <p:txBody>
          <a:bodyPr/>
          <a:lstStyle/>
          <a:p>
            <a:r>
              <a:rPr lang="cs-CZ" altLang="zh-CN" sz="2400" dirty="0" smtClean="0"/>
              <a:t>(9)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 smtClean="0"/>
              <a:t/>
            </a:r>
            <a:br>
              <a:rPr lang="cs-CZ" altLang="zh-CN" sz="2400" dirty="0" smtClean="0"/>
            </a:br>
            <a:r>
              <a:rPr lang="cs-CZ" altLang="zh-CN" sz="2400" dirty="0" smtClean="0"/>
              <a:t>[online]. [cit. 2013-05-25]. </a:t>
            </a:r>
            <a:br>
              <a:rPr lang="cs-CZ" altLang="zh-CN" sz="2400" dirty="0" smtClean="0"/>
            </a:br>
            <a:r>
              <a:rPr lang="cs-CZ" altLang="zh-CN" sz="2400" dirty="0" smtClean="0"/>
              <a:t>Dostupné z WWW: </a:t>
            </a:r>
            <a:br>
              <a:rPr lang="cs-CZ" altLang="zh-CN" sz="2400" dirty="0" smtClean="0"/>
            </a:br>
            <a:r>
              <a:rPr lang="cs-CZ" sz="2400" dirty="0" smtClean="0"/>
              <a:t>http</a:t>
            </a:r>
            <a:r>
              <a:rPr lang="cs-CZ" sz="2400" dirty="0"/>
              <a:t>://upload.wikimedia.org/wikipedia/commons/5/5b/Hitler%2C_recoloured.jpg</a:t>
            </a:r>
            <a:endParaRPr lang="cs-CZ" altLang="zh-CN" sz="2400" dirty="0" smtClean="0"/>
          </a:p>
          <a:p>
            <a:r>
              <a:rPr lang="cs-CZ" altLang="zh-CN" sz="2400" dirty="0" smtClean="0"/>
              <a:t>(10) </a:t>
            </a:r>
            <a:r>
              <a:rPr lang="cs-CZ" altLang="zh-CN" sz="2400" dirty="0" err="1" smtClean="0"/>
              <a:t>Wikipedia</a:t>
            </a:r>
            <a:r>
              <a:rPr lang="cs-CZ" altLang="zh-CN" sz="2400" dirty="0" smtClean="0"/>
              <a:t> </a:t>
            </a:r>
            <a:r>
              <a:rPr lang="cs-CZ" altLang="zh-CN" sz="2400" dirty="0" err="1" smtClean="0"/>
              <a:t>Commons</a:t>
            </a:r>
            <a:r>
              <a:rPr lang="cs-CZ" altLang="zh-CN" sz="2400" dirty="0"/>
              <a:t/>
            </a:r>
            <a:br>
              <a:rPr lang="cs-CZ" altLang="zh-CN" sz="2400" dirty="0"/>
            </a:br>
            <a:r>
              <a:rPr lang="cs-CZ" altLang="zh-CN" sz="2400" dirty="0"/>
              <a:t>[online]. [cit. 2013-05-25]. </a:t>
            </a:r>
            <a:br>
              <a:rPr lang="cs-CZ" altLang="zh-CN" sz="2400" dirty="0"/>
            </a:br>
            <a:r>
              <a:rPr lang="cs-CZ" altLang="zh-CN" sz="2400" dirty="0"/>
              <a:t>Dostupné z WWW: </a:t>
            </a:r>
            <a:br>
              <a:rPr lang="cs-CZ" altLang="zh-CN" sz="2400" dirty="0"/>
            </a:br>
            <a:r>
              <a:rPr lang="cs-CZ" sz="2400" dirty="0"/>
              <a:t>http://upload.wikimedia.org/wikipedia/commons/a/a3/Insel_R%C3%BCgen_-_Kreidek%C3%BCste.jpg</a:t>
            </a:r>
            <a:endParaRPr lang="cs-CZ" altLang="zh-CN" sz="2400" dirty="0"/>
          </a:p>
          <a:p>
            <a:pPr eaLnBrk="1" hangingPunct="1"/>
            <a:endParaRPr lang="cs-CZ" altLang="zh-CN" sz="2400" dirty="0" smtClean="0"/>
          </a:p>
        </p:txBody>
      </p:sp>
    </p:spTree>
    <p:extLst>
      <p:ext uri="{BB962C8B-B14F-4D97-AF65-F5344CB8AC3E}">
        <p14:creationId xmlns:p14="http://schemas.microsoft.com/office/powerpoint/2010/main" val="2579181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</Template>
  <TotalTime>466</TotalTime>
  <Words>905</Words>
  <Application>Microsoft Office PowerPoint</Application>
  <PresentationFormat>Předvádění na obrazovce (4:3)</PresentationFormat>
  <Paragraphs>139</Paragraphs>
  <Slides>41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9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41</vt:i4>
      </vt:variant>
    </vt:vector>
  </HeadingPairs>
  <TitlesOfParts>
    <vt:vector size="51" baseType="lpstr">
      <vt:lpstr>黑体</vt:lpstr>
      <vt:lpstr>宋体</vt:lpstr>
      <vt:lpstr>Arial</vt:lpstr>
      <vt:lpstr>Book Antiqua</vt:lpstr>
      <vt:lpstr>HG明朝B</vt:lpstr>
      <vt:lpstr>Lucida Sans</vt:lpstr>
      <vt:lpstr>Wingdings</vt:lpstr>
      <vt:lpstr>Wingdings 2</vt:lpstr>
      <vt:lpstr>Wingdings 3</vt:lpstr>
      <vt:lpstr>šablona</vt:lpstr>
      <vt:lpstr>Prezentace aplikace PowerPoint</vt:lpstr>
      <vt:lpstr>Prezentace aplikace PowerPoint</vt:lpstr>
      <vt:lpstr>Základní údaje</vt:lpstr>
      <vt:lpstr>Prezentace aplikace PowerPoint</vt:lpstr>
      <vt:lpstr>Prezentace aplikace PowerPoint</vt:lpstr>
      <vt:lpstr>Poloha a povrch</vt:lpstr>
      <vt:lpstr>Prezentace aplikace PowerPoint</vt:lpstr>
      <vt:lpstr>Prezentace aplikace PowerPoint</vt:lpstr>
      <vt:lpstr>Administrativní členění</vt:lpstr>
      <vt:lpstr>Prezentace aplikace PowerPoint</vt:lpstr>
      <vt:lpstr>Prezentace aplikace PowerPoint</vt:lpstr>
      <vt:lpstr>Fauna a flóra</vt:lpstr>
      <vt:lpstr>Prezentace aplikace PowerPoint</vt:lpstr>
      <vt:lpstr>Prezentace aplikace PowerPoint</vt:lpstr>
      <vt:lpstr>Podnebí</vt:lpstr>
      <vt:lpstr>Prezentace aplikace PowerPoint</vt:lpstr>
      <vt:lpstr>Prezentace aplikace PowerPoint</vt:lpstr>
      <vt:lpstr>Vodstvo</vt:lpstr>
      <vt:lpstr>Prezentace aplikace PowerPoint</vt:lpstr>
      <vt:lpstr>Prezentace aplikace PowerPoint</vt:lpstr>
      <vt:lpstr>Hospodářství a doprava</vt:lpstr>
      <vt:lpstr>Prezentace aplikace PowerPoint</vt:lpstr>
      <vt:lpstr>Prezentace aplikace PowerPoint</vt:lpstr>
      <vt:lpstr>Státní zřízení a obyvatelsvo</vt:lpstr>
      <vt:lpstr>Prezentace aplikace PowerPoint</vt:lpstr>
      <vt:lpstr>Prezentace aplikace PowerPoint</vt:lpstr>
      <vt:lpstr>Dějiny a kultura</vt:lpstr>
      <vt:lpstr>Prezentace aplikace PowerPoint</vt:lpstr>
      <vt:lpstr>Prezentace aplikace PowerPoint</vt:lpstr>
      <vt:lpstr>Zajímavosti</vt:lpstr>
      <vt:lpstr>Prezentace aplikace PowerPoint</vt:lpstr>
      <vt:lpstr>Prezentace aplikace PowerPoint</vt:lpstr>
      <vt:lpstr>Otázky</vt:lpstr>
      <vt:lpstr>Doplňte</vt:lpstr>
      <vt:lpstr>Konec</vt:lpstr>
      <vt:lpstr>Reference</vt:lpstr>
      <vt:lpstr>Reference</vt:lpstr>
      <vt:lpstr>Reference</vt:lpstr>
      <vt:lpstr>Reference</vt:lpstr>
      <vt:lpstr>Reference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cejkova</dc:creator>
  <cp:lastModifiedBy>Fismol Tomáš</cp:lastModifiedBy>
  <cp:revision>38</cp:revision>
  <dcterms:created xsi:type="dcterms:W3CDTF">2013-06-14T09:14:46Z</dcterms:created>
  <dcterms:modified xsi:type="dcterms:W3CDTF">2013-07-01T06:39:34Z</dcterms:modified>
</cp:coreProperties>
</file>