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98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85" r:id="rId27"/>
    <p:sldId id="287" r:id="rId28"/>
    <p:sldId id="288" r:id="rId29"/>
    <p:sldId id="289" r:id="rId30"/>
    <p:sldId id="290" r:id="rId31"/>
    <p:sldId id="297" r:id="rId32"/>
    <p:sldId id="295" r:id="rId33"/>
    <p:sldId id="296" r:id="rId34"/>
    <p:sldId id="293" r:id="rId35"/>
    <p:sldId id="294" r:id="rId36"/>
    <p:sldId id="292" r:id="rId37"/>
    <p:sldId id="291" r:id="rId38"/>
    <p:sldId id="258" r:id="rId39"/>
    <p:sldId id="266" r:id="rId40"/>
    <p:sldId id="276" r:id="rId41"/>
    <p:sldId id="286" r:id="rId4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53" autoAdjust="0"/>
    <p:restoredTop sz="94671" autoAdjust="0"/>
  </p:normalViewPr>
  <p:slideViewPr>
    <p:cSldViewPr>
      <p:cViewPr varScale="1">
        <p:scale>
          <a:sx n="70" d="100"/>
          <a:sy n="70" d="100"/>
        </p:scale>
        <p:origin x="141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1. 7. 2013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1. 7. 2013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1. 7. 2013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1. 7. 2013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1. 7. 2013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1. 7. 2013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1. 7. 2013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1. 7. 2013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1. 7. 2013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1. 7. 2013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1. 7. 2013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1. 7. 2013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5686673"/>
              </p:ext>
            </p:extLst>
          </p:nvPr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geografie Irska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Stašicová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Čejková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– regionální geografie Evropy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 vyššího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25. 5.  2013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Zkvalitnění výuky zeměpisu na MGO.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vytvořen v PowerPoint, k výuce je zapotřebí PC a dataprojektor nebo televize.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1967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100" i="1" dirty="0" smtClean="0">
                <a:solidFill>
                  <a:schemeClr val="tx1"/>
                </a:solidFill>
                <a:latin typeface="+mn-lt"/>
              </a:rPr>
              <a:t>Irská republika</a:t>
            </a:r>
            <a:endParaRPr lang="cs-CZ" sz="5100" i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831" y="1556792"/>
            <a:ext cx="7620000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1.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3549025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údaje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everozápadní Evropa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město: Dublin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53°00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´ severní šířky,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8°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00' západní délky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rozloha: 70 273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km</a:t>
            </a:r>
            <a:r>
              <a:rPr lang="cs-CZ" sz="24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obyvatel: </a:t>
            </a:r>
            <a:r>
              <a:rPr lang="cs-CZ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487 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000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osídlení: </a:t>
            </a:r>
            <a:r>
              <a:rPr lang="cs-CZ" sz="2400" dirty="0" smtClean="0"/>
              <a:t>59,8 </a:t>
            </a:r>
            <a:r>
              <a:rPr lang="cs-CZ" sz="2400" dirty="0"/>
              <a:t>obyvatel/km</a:t>
            </a:r>
            <a:r>
              <a:rPr lang="cs-CZ" sz="2400" baseline="30000" dirty="0"/>
              <a:t>2 </a:t>
            </a:r>
            <a:endParaRPr lang="cs-CZ" sz="2400" baseline="30000" dirty="0" smtClean="0"/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měna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 (</a:t>
            </a:r>
            <a:r>
              <a:rPr lang="cs-CZ" sz="2400" dirty="0" smtClean="0"/>
              <a:t>EUR)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úřední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jazyk: </a:t>
            </a:r>
            <a:r>
              <a:rPr lang="cs-CZ" sz="2400" dirty="0"/>
              <a:t>irština a angličtina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61216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8208912" cy="5887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234888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Podnadpis 2"/>
          <p:cNvSpPr txBox="1">
            <a:spLocks/>
          </p:cNvSpPr>
          <p:nvPr/>
        </p:nvSpPr>
        <p:spPr bwMode="auto">
          <a:xfrm>
            <a:off x="1259632" y="3000388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Poloha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>
                <a:solidFill>
                  <a:srgbClr val="FFFFFF"/>
                </a:solidFill>
                <a:sym typeface="HG明朝B" charset="0"/>
              </a:rPr>
              <a:t>2.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1359032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8208912" cy="5887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>
                <a:solidFill>
                  <a:srgbClr val="FFFFFF"/>
                </a:solidFill>
                <a:sym typeface="HG明朝B" charset="0"/>
              </a:rPr>
              <a:t>2.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475040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Poloha a povrch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sousedí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Severním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Irskem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ětšinu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vnitrozemí tvoří obdělávané nížiny, které místy přecházejí v kopce, a také velké bažiny a jezera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bod je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Carrauntoohill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(1041 m. n. m)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37160" indent="0">
              <a:buNone/>
            </a:pP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9897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154" y="502396"/>
            <a:ext cx="7848872" cy="5819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835696" y="3064839"/>
            <a:ext cx="489654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0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Fyzická mapa</a:t>
            </a:r>
            <a:endParaRPr lang="cs-CZ" sz="4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3.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2697903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154" y="502396"/>
            <a:ext cx="7848872" cy="5819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3.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786955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Administrativní členění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Irská republika je rozčleněna do 26 hrabství (angl. "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county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"):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Carlow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Cavan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Clare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Cork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Donegal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Dublin,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Galway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Kerry,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Kildare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Kilkenny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Laois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Leitrim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Limerick,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Longford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Louth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Mayo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Meath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Monaghan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Offaly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Roscommon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Sligo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Tipperary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Waterford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Westmeath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Wexford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Wicklow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41856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1.bp.blogspot.com/-BU9NFMSLagY/T3A6BgzwdLI/AAAAAAAABmI/NdKps_YhC8Q/s1600/ireland_county_ma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76672"/>
            <a:ext cx="6480720" cy="608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342991" y="3158271"/>
            <a:ext cx="4314001" cy="7232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Politická mapa</a:t>
            </a:r>
            <a:endParaRPr lang="cs-CZ" sz="41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4.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1197282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http://1.bp.blogspot.com/-BU9NFMSLagY/T3A6BgzwdLI/AAAAAAAABmI/NdKps_YhC8Q/s1600/ireland_county_ma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76672"/>
            <a:ext cx="6480720" cy="608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4.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822611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Fauna a flóra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Irsko se od kontinentální Evropy oddělilo po poslední době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ledové, následkem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toho má ostrov ve srovnání s jinými oblastmi Evropy méně bohatou floru 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faunu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většině území se nachází vřesoviště a louky,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15 %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rašeliniště 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5 %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původní listnaté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lesy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plazů je původním irským druhem pouze obyčejná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ještěrka,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Irsku také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žije cca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31 druhů savců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3314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3475" y="571500"/>
            <a:ext cx="68770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21683" y="2057626"/>
            <a:ext cx="6746662" cy="7232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významný je chov ovcí </a:t>
            </a:r>
          </a:p>
        </p:txBody>
      </p:sp>
      <p:sp>
        <p:nvSpPr>
          <p:cNvPr id="6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5.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3747408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3475" y="571500"/>
            <a:ext cx="68770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5.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351530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 ovlivňováno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teplým Golfským proudem s převládajícími jihozápadními větry, jež přicházejí od Atlantického oceánu. 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mírné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oceánské klima, které je relativně teplé,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srovnání s jinými oblastmi ležícími v podobné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zeměpisné šířce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letní teploty 14 – 16 °C, zimní okolo 4 °C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vlivem téměř neustálého a často velmi silného větru je počasí velmi proměnlivé</a:t>
            </a:r>
          </a:p>
        </p:txBody>
      </p:sp>
    </p:spTree>
    <p:extLst>
      <p:ext uri="{BB962C8B-B14F-4D97-AF65-F5344CB8AC3E}">
        <p14:creationId xmlns:p14="http://schemas.microsoft.com/office/powerpoint/2010/main" val="797574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052736"/>
            <a:ext cx="7632848" cy="5228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33437" y="3244334"/>
            <a:ext cx="4277133" cy="7232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Rock </a:t>
            </a: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of</a:t>
            </a: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 </a:t>
            </a: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Cashel</a:t>
            </a:r>
            <a:endParaRPr lang="cs-CZ" sz="4100" b="1" i="1" dirty="0">
              <a:ln w="6350">
                <a:noFill/>
              </a:ln>
              <a:gradFill>
                <a:gsLst>
                  <a:gs pos="0">
                    <a:srgbClr val="0F6FC6">
                      <a:tint val="73000"/>
                      <a:satMod val="145000"/>
                    </a:srgbClr>
                  </a:gs>
                  <a:gs pos="73000">
                    <a:srgbClr val="0F6FC6">
                      <a:tint val="73000"/>
                      <a:satMod val="145000"/>
                    </a:srgbClr>
                  </a:gs>
                  <a:gs pos="100000">
                    <a:srgbClr val="0F6FC6">
                      <a:tint val="83000"/>
                      <a:satMod val="143000"/>
                    </a:srgb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Lucida Sans"/>
            </a:endParaRPr>
          </a:p>
        </p:txBody>
      </p:sp>
      <p:sp>
        <p:nvSpPr>
          <p:cNvPr id="7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6.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4192785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052736"/>
            <a:ext cx="7632848" cy="5228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6.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3446816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ejdelší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řeka Shannon (386 km včetně ústí) - pramení v pohoří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Cuilcagh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Mountains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strov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protkán množstvím menších říček 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jezer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 západě Atlantický oceán, na východě Irské a na jihu Keltské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77226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a/a3/Poulnabrone_Portal_Tomb_640x48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96752"/>
            <a:ext cx="7094906" cy="4711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384815" y="3244334"/>
            <a:ext cx="2374369" cy="7232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Dolmen</a:t>
            </a:r>
            <a:endParaRPr lang="cs-CZ" sz="4100" b="1" i="1" dirty="0">
              <a:ln w="6350">
                <a:noFill/>
              </a:ln>
              <a:gradFill>
                <a:gsLst>
                  <a:gs pos="0">
                    <a:srgbClr val="0F6FC6">
                      <a:tint val="73000"/>
                      <a:satMod val="145000"/>
                    </a:srgbClr>
                  </a:gs>
                  <a:gs pos="73000">
                    <a:srgbClr val="0F6FC6">
                      <a:tint val="73000"/>
                      <a:satMod val="145000"/>
                    </a:srgbClr>
                  </a:gs>
                  <a:gs pos="100000">
                    <a:srgbClr val="0F6FC6">
                      <a:tint val="83000"/>
                      <a:satMod val="143000"/>
                    </a:srgb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Lucida Sans"/>
            </a:endParaRPr>
          </a:p>
        </p:txBody>
      </p:sp>
      <p:sp>
        <p:nvSpPr>
          <p:cNvPr id="6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7.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530516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upload.wikimedia.org/wikipedia/commons/a/a3/Poulnabrone_Portal_Tomb_640x48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96752"/>
            <a:ext cx="7094906" cy="4711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7.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240041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a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letech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1995-2007 dosahoval růst HDP ročně skoro 6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 (označováno jako "Keltský tygr„)</a:t>
            </a:r>
          </a:p>
          <a:p>
            <a:r>
              <a:rPr lang="pl-PL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pl-P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vůli krizi za </a:t>
            </a:r>
            <a:r>
              <a:rPr lang="pl-PL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 2008 </a:t>
            </a:r>
            <a:r>
              <a:rPr lang="pl-P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l-PL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HDP pokleslo o 3</a:t>
            </a:r>
            <a:r>
              <a:rPr lang="pl-P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dobytka a navazující mlékárenský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průmysl; ječmen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pšenice, cukrová řepa, brambory a houby 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důležitý je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též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rybolov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(treska atd.)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aké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vyvážejí stroje a počítače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ěží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především olovo a zinek, dále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měď, stříbro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množství přístavů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na trajektech ročně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než 3,5 milionu pasažérů mezi Irskem a Velkou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Británií)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62529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5048" y="188640"/>
            <a:ext cx="6336704" cy="6336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02603" y="3244334"/>
            <a:ext cx="473879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0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Irské zelené pivo</a:t>
            </a:r>
            <a:endParaRPr lang="cs-CZ" sz="4000" b="1" i="1" dirty="0">
              <a:ln w="6350">
                <a:noFill/>
              </a:ln>
              <a:gradFill>
                <a:gsLst>
                  <a:gs pos="0">
                    <a:srgbClr val="0F6FC6">
                      <a:tint val="73000"/>
                      <a:satMod val="145000"/>
                    </a:srgbClr>
                  </a:gs>
                  <a:gs pos="73000">
                    <a:srgbClr val="0F6FC6">
                      <a:tint val="73000"/>
                      <a:satMod val="145000"/>
                    </a:srgbClr>
                  </a:gs>
                  <a:gs pos="100000">
                    <a:srgbClr val="0F6FC6">
                      <a:tint val="83000"/>
                      <a:satMod val="143000"/>
                    </a:srgb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Lucida Sans"/>
            </a:endParaRPr>
          </a:p>
        </p:txBody>
      </p:sp>
      <p:sp>
        <p:nvSpPr>
          <p:cNvPr id="6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8.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4236174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5048" y="188640"/>
            <a:ext cx="6336704" cy="6336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8.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8348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zřízení a 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republika s dvoukomorovým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parlamentem  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árodnostní složení -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Irové 95 %, Angličané, Walesané 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áboženství - katolíci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92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%, zbytek hlavně protestanti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oční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přirozený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přírůstek -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1,12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ustota zalidnění -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59,8 obyv./km</a:t>
            </a:r>
            <a:r>
              <a:rPr lang="cs-CZ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84320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Michael d higgin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184575" cy="612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4653136"/>
            <a:ext cx="6037380" cy="7232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7688" indent="-411163" algn="ctr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prezident </a:t>
            </a: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Higgins</a:t>
            </a:r>
            <a:endParaRPr lang="cs-CZ" sz="4100" b="1" i="1" dirty="0">
              <a:ln w="6350">
                <a:noFill/>
              </a:ln>
              <a:gradFill>
                <a:gsLst>
                  <a:gs pos="0">
                    <a:srgbClr val="0F6FC6">
                      <a:tint val="73000"/>
                      <a:satMod val="145000"/>
                    </a:srgbClr>
                  </a:gs>
                  <a:gs pos="73000">
                    <a:srgbClr val="0F6FC6">
                      <a:tint val="73000"/>
                      <a:satMod val="145000"/>
                    </a:srgbClr>
                  </a:gs>
                  <a:gs pos="100000">
                    <a:srgbClr val="0F6FC6">
                      <a:tint val="83000"/>
                      <a:satMod val="143000"/>
                    </a:srgb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Lucida Sans"/>
            </a:endParaRPr>
          </a:p>
        </p:txBody>
      </p:sp>
      <p:sp>
        <p:nvSpPr>
          <p:cNvPr id="6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9.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3248647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Michael d higgin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184575" cy="612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9.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2388710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a kultura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8.000 př. n. 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-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začíná první osidlování Irska po konci doby ledové 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př. n. 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- 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Irsko osidlují Keltové a začíná jejich 1000 let dlouhá kulturní a politická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vláda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432 n. l. sv. Patrik začíná v Irsku šířit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křesťanství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9.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století Vikingové a zakládají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malou vikingskou osadu zvanou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Dubh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Linn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z něhož později vznikne město Dublin </a:t>
            </a:r>
          </a:p>
        </p:txBody>
      </p:sp>
    </p:spTree>
    <p:extLst>
      <p:ext uri="{BB962C8B-B14F-4D97-AF65-F5344CB8AC3E}">
        <p14:creationId xmlns:p14="http://schemas.microsoft.com/office/powerpoint/2010/main" val="1698458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a 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11. století Normané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okolo 1890 irské obrození v čele s básníkem W. B.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Yeatsem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1919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22 –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anglo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-irská válka, v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roce 1922 je založen svobodný irský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Irsko zůstalo součástí Spojeného království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1969 - začíná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násilný konflikt mezi katolíky a protestanty v Severním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Irsku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1998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Velkopáteční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dohoda, která předkládá postup k dosažení míru v Severním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Irsku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6529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4664"/>
            <a:ext cx="4896544" cy="6017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800523" y="3244334"/>
            <a:ext cx="3542958" cy="7232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47688" indent="-411163" algn="ctr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Oscar Wilde</a:t>
            </a:r>
            <a:endParaRPr lang="cs-CZ" sz="4100" b="1" i="1" dirty="0">
              <a:ln w="6350">
                <a:noFill/>
              </a:ln>
              <a:gradFill>
                <a:gsLst>
                  <a:gs pos="0">
                    <a:srgbClr val="0F6FC6">
                      <a:tint val="73000"/>
                      <a:satMod val="145000"/>
                    </a:srgbClr>
                  </a:gs>
                  <a:gs pos="73000">
                    <a:srgbClr val="0F6FC6">
                      <a:tint val="73000"/>
                      <a:satMod val="145000"/>
                    </a:srgbClr>
                  </a:gs>
                  <a:gs pos="100000">
                    <a:srgbClr val="0F6FC6">
                      <a:tint val="83000"/>
                      <a:satMod val="143000"/>
                    </a:srgb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Lucida Sans"/>
            </a:endParaRPr>
          </a:p>
        </p:txBody>
      </p:sp>
      <p:sp>
        <p:nvSpPr>
          <p:cNvPr id="6" name="TextovéPole 5"/>
          <p:cNvSpPr>
            <a:spLocks noChangeArrowheads="1"/>
          </p:cNvSpPr>
          <p:nvPr/>
        </p:nvSpPr>
        <p:spPr bwMode="auto">
          <a:xfrm>
            <a:off x="8676456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10.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4198513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4664"/>
            <a:ext cx="4896544" cy="6017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5"/>
          <p:cNvSpPr>
            <a:spLocks noChangeArrowheads="1"/>
          </p:cNvSpPr>
          <p:nvPr/>
        </p:nvSpPr>
        <p:spPr bwMode="auto">
          <a:xfrm>
            <a:off x="8676456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10.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465540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ostrově se nevyskytují vůbec hadi (údajně je vyhnal sv. Patrik)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počest svatého Patrika se každoročně 17. března slaví po celém světě Den svatého Patrika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cizině žije více lidí irského původu (desítky milionů) než v samotné zemi.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21835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byeats.weebly.com/uploads/3/1/4/0/3140783/67478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691" y="260648"/>
            <a:ext cx="4536504" cy="62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006509" y="3244334"/>
            <a:ext cx="3130986" cy="7232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47688" indent="-411163" algn="ctr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W.B. </a:t>
            </a: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Yeats</a:t>
            </a:r>
            <a:endParaRPr lang="cs-CZ" sz="4100" b="1" i="1" dirty="0">
              <a:ln w="6350">
                <a:noFill/>
              </a:ln>
              <a:gradFill>
                <a:gsLst>
                  <a:gs pos="0">
                    <a:srgbClr val="0F6FC6">
                      <a:tint val="73000"/>
                      <a:satMod val="145000"/>
                    </a:srgbClr>
                  </a:gs>
                  <a:gs pos="73000">
                    <a:srgbClr val="0F6FC6">
                      <a:tint val="73000"/>
                      <a:satMod val="145000"/>
                    </a:srgbClr>
                  </a:gs>
                  <a:gs pos="100000">
                    <a:srgbClr val="0F6FC6">
                      <a:tint val="83000"/>
                      <a:satMod val="143000"/>
                    </a:srgb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Lucida Sans"/>
            </a:endParaRPr>
          </a:p>
        </p:txBody>
      </p:sp>
      <p:sp>
        <p:nvSpPr>
          <p:cNvPr id="6" name="TextovéPole 5"/>
          <p:cNvSpPr>
            <a:spLocks noChangeArrowheads="1"/>
          </p:cNvSpPr>
          <p:nvPr/>
        </p:nvSpPr>
        <p:spPr bwMode="auto">
          <a:xfrm>
            <a:off x="8676456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11.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2494013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byeats.weebly.com/uploads/3/1/4/0/3140783/67478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691" y="260648"/>
            <a:ext cx="4536504" cy="62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5"/>
          <p:cNvSpPr>
            <a:spLocks noChangeArrowheads="1"/>
          </p:cNvSpPr>
          <p:nvPr/>
        </p:nvSpPr>
        <p:spPr bwMode="auto">
          <a:xfrm>
            <a:off x="8676456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11.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4080158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se Irsko nachází?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jeho hlavní město?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je reliéf a nadmořská výška?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lze charakterizovat tamní zemědělství?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se usadil na území dnešního Irska v 11. století?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je jméno nynějšího prezidenta?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08875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Irské hlavní město se nazývá ……… .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Své  jméno získalo dle ……… osady nazvané </a:t>
            </a:r>
            <a:r>
              <a:rPr lang="de-DE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</a:t>
            </a:r>
            <a:r>
              <a:rPr lang="de-DE" sz="24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Dubh</a:t>
            </a:r>
            <a:r>
              <a:rPr lang="de-DE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Linn</a:t>
            </a:r>
            <a:r>
              <a:rPr lang="de-DE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(„</a:t>
            </a:r>
            <a:r>
              <a:rPr lang="de-DE" sz="24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Tmavá</a:t>
            </a:r>
            <a:r>
              <a:rPr lang="de-DE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tůň</a:t>
            </a:r>
            <a:r>
              <a:rPr lang="de-DE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“)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Město proslavil kupříkladu irský národní obroditel ……… ………. . Mezi další významné osobnosti patří  autor světoznámýc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dekadentních děl .….. ……. . Z Dublinu také pochází hudební skupina …. .</a:t>
            </a:r>
          </a:p>
        </p:txBody>
      </p:sp>
    </p:spTree>
    <p:extLst>
      <p:ext uri="{BB962C8B-B14F-4D97-AF65-F5344CB8AC3E}">
        <p14:creationId xmlns:p14="http://schemas.microsoft.com/office/powerpoint/2010/main" val="3816656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17534" y="2693414"/>
            <a:ext cx="1964000" cy="10556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47688" indent="-411163" algn="ctr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Konec</a:t>
            </a:r>
          </a:p>
          <a:p>
            <a:pPr marL="547688" indent="-411163" algn="ctr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endParaRPr lang="cs-CZ" b="1" i="1" dirty="0">
              <a:ln w="6350">
                <a:noFill/>
              </a:ln>
              <a:gradFill>
                <a:gsLst>
                  <a:gs pos="0">
                    <a:srgbClr val="0F6FC6">
                      <a:tint val="73000"/>
                      <a:satMod val="145000"/>
                    </a:srgbClr>
                  </a:gs>
                  <a:gs pos="73000">
                    <a:srgbClr val="0F6FC6">
                      <a:tint val="73000"/>
                      <a:satMod val="145000"/>
                    </a:srgbClr>
                  </a:gs>
                  <a:gs pos="100000">
                    <a:srgbClr val="0F6FC6">
                      <a:tint val="83000"/>
                      <a:satMod val="143000"/>
                    </a:srgb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Lucida Sans"/>
            </a:endParaRPr>
          </a:p>
        </p:txBody>
      </p:sp>
    </p:spTree>
    <p:extLst>
      <p:ext uri="{BB962C8B-B14F-4D97-AF65-F5344CB8AC3E}">
        <p14:creationId xmlns:p14="http://schemas.microsoft.com/office/powerpoint/2010/main" val="3069193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BATEMAN, Graham. </a:t>
            </a:r>
            <a:r>
              <a:rPr lang="cs-CZ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Lexikon zemí světa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2. vyd. Praha: Kartografie, 2002, 168 s. ISBN 80-701-1698-6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BATEMAN, Graham. </a:t>
            </a:r>
            <a:r>
              <a:rPr lang="cs-CZ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Encyklopedie Zeměpis světa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1. vyd. Praha: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Columbus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1999, 512 s. ISBN 80-717-6022-6</a:t>
            </a:r>
          </a:p>
          <a:p>
            <a:r>
              <a:rPr lang="cs-CZ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Toulky světem: pozoruhodná místa pěti kontinentů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3. vyd. Překlad Martina Vojtová. Čestlice: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Rebo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2008, 416 s. ISBN 978-80-255-0006-4.</a:t>
            </a:r>
          </a:p>
          <a:p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Ireland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[online], poslední aktualizace 3. prosince 2012 12:13 [cit. 2012-12-12],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Dostupné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WWW: </a:t>
            </a:r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&lt;http</a:t>
            </a: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</a:t>
            </a:r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en.wikipedia.org/wiki/Republic_of_Ireland&gt;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19426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Reference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	[cit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2013–05-25].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pod licencí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WWW: http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cs.wikipedia.org/wiki/Soubor:Flag_of_Ireland.svg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	[cit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2013–05-25]. Dostupný pod licencí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cs.wikipedia.org/wiki/Soubor:EU-Ireland.svg</a:t>
            </a:r>
          </a:p>
          <a:p>
            <a:pPr marL="137160" indent="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[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cit. 2013–05-25]. Dostupný pod licencí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http://www.voyagesphotosmanu.com/Complet/images/ireland_map.gif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8698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2400" dirty="0" smtClean="0"/>
              <a:t>4.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[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cit. 2013–05-25]. Dostupný pod licencí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http://1.bp.blogspot.com/-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BU9NFMSLagY/T3A6BgzwdLI/AAAAAAAABmI/NdKps_YhC8Q/s1600/ireland_county_map.jpg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[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cit. 2013–05-25]. Dostupný pod licencí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http://www.ballybegvillage.com/images/sheep/grazing%20sheep%20wikipedia.jpg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598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	[cit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2013–05-25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pod licencí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http://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doninmass.files.wordpress.com/2012/06/castle-in-ireland.jpg</a:t>
            </a:r>
          </a:p>
          <a:p>
            <a:pPr marL="137160" indent="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[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cit. 2013–05-25]. Dostupný pod licencí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http://www.mundo.cz/sites/default/files/images/irsko-poulnabrone-dolmen_0.jpg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cit. 2013–05-25]. Dostupný pod licencí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http://img4.myrecipes.com/i/articles/09/green-beer-mr-article-l.jpg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39937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2400" dirty="0" smtClean="0"/>
              <a:t>9.	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cit. 2013–05-25]. Dostupný pod licencí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http://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upload.wikimedia.org/wikipedia/commons/5/5b/Michael_d_higgins.jpg</a:t>
            </a:r>
          </a:p>
          <a:p>
            <a:pPr marL="137160" indent="0">
              <a:buNone/>
            </a:pPr>
            <a:r>
              <a:rPr lang="cs-CZ" sz="2400" dirty="0" smtClean="0"/>
              <a:t>10.	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cit. 2013–05-25]. Dostupný pod licencí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http://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s3.hubimg.com/u/980374_f496.jpg</a:t>
            </a:r>
          </a:p>
          <a:p>
            <a:pPr marL="137160" indent="0">
              <a:buNone/>
            </a:pPr>
            <a:r>
              <a:rPr lang="cs-CZ" sz="2400" dirty="0" smtClean="0"/>
              <a:t>11. 	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[cit. 2013–05-25]. Dostupný pod licencí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http://wbyeats.weebly.com/uploads/3/1/4/0/3140783/674781.jpg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85941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429</TotalTime>
  <Words>687</Words>
  <Application>Microsoft Office PowerPoint</Application>
  <PresentationFormat>Předvádění na obrazovce (4:3)</PresentationFormat>
  <Paragraphs>140</Paragraphs>
  <Slides>41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41</vt:i4>
      </vt:variant>
    </vt:vector>
  </HeadingPairs>
  <TitlesOfParts>
    <vt:vector size="49" baseType="lpstr">
      <vt:lpstr>Arial</vt:lpstr>
      <vt:lpstr>Book Antiqua</vt:lpstr>
      <vt:lpstr>HG明朝B</vt:lpstr>
      <vt:lpstr>Lucida Sans</vt:lpstr>
      <vt:lpstr>Wingdings</vt:lpstr>
      <vt:lpstr>Wingdings 2</vt:lpstr>
      <vt:lpstr>Wingdings 3</vt:lpstr>
      <vt:lpstr>Vrchol</vt:lpstr>
      <vt:lpstr>Prezentace aplikace PowerPoint</vt:lpstr>
      <vt:lpstr>Irská republika</vt:lpstr>
      <vt:lpstr>Základní údaje</vt:lpstr>
      <vt:lpstr>Prezentace aplikace PowerPoint</vt:lpstr>
      <vt:lpstr>Prezentace aplikace PowerPoint</vt:lpstr>
      <vt:lpstr>Poloha a povrch</vt:lpstr>
      <vt:lpstr>Prezentace aplikace PowerPoint</vt:lpstr>
      <vt:lpstr>Prezentace aplikace PowerPoint</vt:lpstr>
      <vt:lpstr>Administrativní členění</vt:lpstr>
      <vt:lpstr>Prezentace aplikace PowerPoint</vt:lpstr>
      <vt:lpstr>Prezentace aplikace PowerPoint</vt:lpstr>
      <vt:lpstr>Fauna a flóra</vt:lpstr>
      <vt:lpstr>Prezentace aplikace PowerPoint</vt:lpstr>
      <vt:lpstr>Prezentace aplikace PowerPoint</vt:lpstr>
      <vt:lpstr>Podnebí</vt:lpstr>
      <vt:lpstr>Prezentace aplikace PowerPoint</vt:lpstr>
      <vt:lpstr>Prezentace aplikace PowerPoint</vt:lpstr>
      <vt:lpstr>Vodstvo</vt:lpstr>
      <vt:lpstr>Prezentace aplikace PowerPoint</vt:lpstr>
      <vt:lpstr>Prezentace aplikace PowerPoint</vt:lpstr>
      <vt:lpstr>Hospodářství a doprava</vt:lpstr>
      <vt:lpstr>Prezentace aplikace PowerPoint</vt:lpstr>
      <vt:lpstr>Prezentace aplikace PowerPoint</vt:lpstr>
      <vt:lpstr>Státní zřízení a obyvatelstvo</vt:lpstr>
      <vt:lpstr>Prezentace aplikace PowerPoint</vt:lpstr>
      <vt:lpstr>Prezentace aplikace PowerPoint</vt:lpstr>
      <vt:lpstr>Dějiny a kultura </vt:lpstr>
      <vt:lpstr>Dějiny a kultura</vt:lpstr>
      <vt:lpstr>Prezentace aplikace PowerPoint</vt:lpstr>
      <vt:lpstr>Prezentace aplikace PowerPoint</vt:lpstr>
      <vt:lpstr>Zajímavosti</vt:lpstr>
      <vt:lpstr>Prezentace aplikace PowerPoint</vt:lpstr>
      <vt:lpstr>Prezentace aplikace PowerPoint</vt:lpstr>
      <vt:lpstr>Otázky</vt:lpstr>
      <vt:lpstr>Doplňte:</vt:lpstr>
      <vt:lpstr>Prezentace aplikace PowerPoint</vt:lpstr>
      <vt:lpstr>Reference</vt:lpstr>
      <vt:lpstr>Reference</vt:lpstr>
      <vt:lpstr>Reference</vt:lpstr>
      <vt:lpstr>Reference</vt:lpstr>
      <vt:lpstr>Reference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XborutaR</dc:creator>
  <cp:lastModifiedBy>Fismol Tomáš</cp:lastModifiedBy>
  <cp:revision>38</cp:revision>
  <dcterms:created xsi:type="dcterms:W3CDTF">2013-06-01T22:24:05Z</dcterms:created>
  <dcterms:modified xsi:type="dcterms:W3CDTF">2013-07-01T06:42:32Z</dcterms:modified>
</cp:coreProperties>
</file>