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44"/>
  </p:notesMasterIdLst>
  <p:sldIdLst>
    <p:sldId id="317" r:id="rId2"/>
    <p:sldId id="284" r:id="rId3"/>
    <p:sldId id="339" r:id="rId4"/>
    <p:sldId id="327" r:id="rId5"/>
    <p:sldId id="328" r:id="rId6"/>
    <p:sldId id="257" r:id="rId7"/>
    <p:sldId id="299" r:id="rId8"/>
    <p:sldId id="347" r:id="rId9"/>
    <p:sldId id="295" r:id="rId10"/>
    <p:sldId id="288" r:id="rId11"/>
    <p:sldId id="300" r:id="rId12"/>
    <p:sldId id="285" r:id="rId13"/>
    <p:sldId id="301" r:id="rId14"/>
    <p:sldId id="345" r:id="rId15"/>
    <p:sldId id="283" r:id="rId16"/>
    <p:sldId id="307" r:id="rId17"/>
    <p:sldId id="325" r:id="rId18"/>
    <p:sldId id="266" r:id="rId19"/>
    <p:sldId id="306" r:id="rId20"/>
    <p:sldId id="346" r:id="rId21"/>
    <p:sldId id="259" r:id="rId22"/>
    <p:sldId id="332" r:id="rId23"/>
    <p:sldId id="344" r:id="rId24"/>
    <p:sldId id="340" r:id="rId25"/>
    <p:sldId id="341" r:id="rId26"/>
    <p:sldId id="343" r:id="rId27"/>
    <p:sldId id="260" r:id="rId28"/>
    <p:sldId id="314" r:id="rId29"/>
    <p:sldId id="315" r:id="rId30"/>
    <p:sldId id="294" r:id="rId31"/>
    <p:sldId id="329" r:id="rId32"/>
    <p:sldId id="330" r:id="rId33"/>
    <p:sldId id="261" r:id="rId34"/>
    <p:sldId id="312" r:id="rId35"/>
    <p:sldId id="313" r:id="rId36"/>
    <p:sldId id="286" r:id="rId37"/>
    <p:sldId id="342" r:id="rId38"/>
    <p:sldId id="296" r:id="rId39"/>
    <p:sldId id="264" r:id="rId40"/>
    <p:sldId id="333" r:id="rId41"/>
    <p:sldId id="334" r:id="rId42"/>
    <p:sldId id="335" r:id="rId4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51" autoAdjust="0"/>
    <p:restoredTop sz="89866" autoAdjust="0"/>
  </p:normalViewPr>
  <p:slideViewPr>
    <p:cSldViewPr>
      <p:cViewPr>
        <p:scale>
          <a:sx n="90" d="100"/>
          <a:sy n="90" d="100"/>
        </p:scale>
        <p:origin x="-516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F4AEBC-AE6F-4E3B-B977-4B6A9ACEDC93}" type="datetimeFigureOut">
              <a:rPr lang="cs-CZ" smtClean="0"/>
              <a:pPr/>
              <a:t>10.8.2014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EF788-C70F-4E06-AE5F-9594A3BA8C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960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1290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2EF788-C70F-4E06-AE5F-9594A3BA8CB3}" type="slidenum">
              <a:rPr lang="cs-CZ" smtClean="0"/>
              <a:pPr/>
              <a:t>33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E5C19-5691-4E1D-8F85-409330689D2E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0C0CD-4E05-41D7-9A62-44F1CB300B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8BEF5-FAD6-4A48-9A96-8CAFD5FB02D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9B2228-316E-4858-90B3-BB1733161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822AA-0E63-4068-87EF-14FEF44BA1D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11E56-CD6D-42CE-BE62-54678798C8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DE8D1-5524-421B-BCDC-02A4F255339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69A68-C975-4059-9205-2E027ECEB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687CF8-08C1-4C70-B2D5-EA0DE37E5EA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76495-9282-4204-B4B8-EE83B42142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D7FBB-BD73-4322-AC5D-94F033F06450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319CC-BCA8-41BA-A9DD-02A65573649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658B2-3722-464C-BD73-EFCF03F412E8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D8F8C3-10AF-41E8-877D-5CCB56CB82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C148B-9D53-4369-9CD4-83FB626C9F16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28A37-DADF-420C-A1E2-482203320E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9B0E9-D471-4D25-AA68-EB0F97202F81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EE6E-C342-4945-BFEF-159A194742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6D0EA-B3EC-4BB4-9E50-D8744E1AB759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63A59-3CDB-4D5C-BAD0-D95FA959F5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9DDF3-F58B-4875-8F46-08DCFB9205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FC07-3686-4BE9-A553-D7A2090CE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63B9BF-97FA-4F5A-8629-B9DCBBDD8DCF}" type="datetimeFigureOut">
              <a:rPr lang="cs-CZ"/>
              <a:pPr>
                <a:defRPr/>
              </a:pPr>
              <a:t>10.8.2014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311A7E-C328-484A-9B84-2B31F5A9F3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91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Flag_of_the_United_Kingdom.svg" TargetMode="External"/><Relationship Id="rId2" Type="http://schemas.openxmlformats.org/officeDocument/2006/relationships/hyperlink" Target="//upload.wikimedia.org/wikipedia/commons/b/bc/Flag_of_Finland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0855039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- Nizozemsko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3" name="Rectangle 1">
            <a:hlinkClick r:id="rId2"/>
          </p:cNvPr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2">
            <a:hlinkClick r:id="rId2"/>
          </p:cNvPr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Rectangle 3">
            <a:hlinkClick r:id="rId2"/>
          </p:cNvPr>
          <p:cNvSpPr>
            <a:spLocks noChangeArrowheads="1"/>
          </p:cNvSpPr>
          <p:nvPr/>
        </p:nvSpPr>
        <p:spPr bwMode="auto">
          <a:xfrm>
            <a:off x="304800" y="304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1" name="Rectangle 4">
            <a:hlinkClick r:id="rId2"/>
          </p:cNvPr>
          <p:cNvSpPr>
            <a:spLocks noChangeArrowheads="1"/>
          </p:cNvSpPr>
          <p:nvPr/>
        </p:nvSpPr>
        <p:spPr bwMode="auto">
          <a:xfrm>
            <a:off x="457200" y="457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3" name="Rectangle 5">
            <a:hlinkClick r:id="rId2"/>
          </p:cNvPr>
          <p:cNvSpPr>
            <a:spLocks noChangeArrowheads="1"/>
          </p:cNvSpPr>
          <p:nvPr/>
        </p:nvSpPr>
        <p:spPr bwMode="auto">
          <a:xfrm>
            <a:off x="609600" y="6096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1">
            <a:hlinkClick r:id="rId3"/>
          </p:cNvPr>
          <p:cNvSpPr>
            <a:spLocks noChangeArrowheads="1"/>
          </p:cNvSpPr>
          <p:nvPr/>
        </p:nvSpPr>
        <p:spPr bwMode="auto">
          <a:xfrm>
            <a:off x="762000" y="7620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2">
            <a:hlinkClick r:id="rId3"/>
          </p:cNvPr>
          <p:cNvSpPr>
            <a:spLocks noChangeArrowheads="1"/>
          </p:cNvSpPr>
          <p:nvPr/>
        </p:nvSpPr>
        <p:spPr bwMode="auto">
          <a:xfrm>
            <a:off x="91440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6" name="Rectangle 3">
            <a:hlinkClick r:id="rId3"/>
          </p:cNvPr>
          <p:cNvSpPr>
            <a:spLocks noChangeArrowheads="1"/>
          </p:cNvSpPr>
          <p:nvPr/>
        </p:nvSpPr>
        <p:spPr bwMode="auto">
          <a:xfrm>
            <a:off x="1066800" y="10668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Rectangle 4">
            <a:hlinkClick r:id="rId3"/>
          </p:cNvPr>
          <p:cNvSpPr>
            <a:spLocks noChangeArrowheads="1"/>
          </p:cNvSpPr>
          <p:nvPr/>
        </p:nvSpPr>
        <p:spPr bwMode="auto">
          <a:xfrm>
            <a:off x="1219200" y="1219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 descr="Soubor:Flag of the Netherland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403976" cy="493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Nizozemsko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153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stát, součástí Beneluxu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oficiálně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Nizozemské království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 Amsterdam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poloha: 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41 526 km² (131. na světě)</a:t>
            </a:r>
            <a:endParaRPr lang="cs-CZ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obyvatel: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16 850 000 (59. na světě, 2009)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502 ob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./km² </a:t>
            </a:r>
            <a:r>
              <a:rPr lang="pl-PL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(15. na </a:t>
            </a:r>
            <a:r>
              <a:rPr lang="pl-P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světě)</a:t>
            </a:r>
            <a:endParaRPr lang="cs-CZ" baseline="30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měna: euro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jazyk: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nizozemština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9072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3074" name="Picture 2" descr="Soubor:EU-Netherland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139808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6" name="Picture 2" descr="Soubor:EU-Netherland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2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nížinatá země na pobřeží Severního moře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zemí Nizozemska bylo získáno vysoušením moře, polovina území leží pod úrovní mořské hladiny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15. – 17. století se začaly stavět vodní mlýny, které sloužily k vyčerpávání vody z mělkých pozemků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znikaly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poldery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 je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Vaalserberg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(321 m. n. m.)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izozemská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krajina je většinou kulturní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tedy vzniklá zásahy člověka do různých krajinných typů. 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nizozemské krajinné typy podle zeminy jsou:písečné duny, říční a přímořské jílové naplaveniny, rašeliniště, křídové útesy v 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Limburgu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a 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poldery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 provincii 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Flevoland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" name="Picture 2" descr="http://www.ezilon.com/maps/images/europe/physical-map-of-Netherlands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890120" cy="606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noProof="0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" name="Picture 2" descr="http://www.ezilon.com/maps/images/europe/physical-map-of-Netherlands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2656"/>
            <a:ext cx="4890120" cy="6064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95576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</a:t>
            </a:r>
            <a:r>
              <a:rPr lang="pl-PL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rozděleno na dvanáct </a:t>
            </a:r>
            <a:r>
              <a:rPr lang="pl-PL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provincií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romě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provincií spadají pod Nizozemsko též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správní obvody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Bonaire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Saba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Svatý Eustach, pro které se používá společné pojmenování „Karibské Nizozemsko“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" name="Picture 2" descr="http://www.ezilon.com/maps/images/europe/Holland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4796" y="267832"/>
            <a:ext cx="5078107" cy="636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5" name="Picture 2" descr="http://www.ezilon.com/maps/images/europe/Holland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54796" y="267832"/>
            <a:ext cx="5078107" cy="636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srovnání s prehistorickou dobou se silně snížil rozsah lesů (nyní necelých 9 % plochy Nizozemska) a bažin.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východě byly vysazeny březové a dubové porosty, jehličnany pak na  pahorcích v části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Veluwe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severu tvoří zajímavý biogeografický komplex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wattové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(periodicky přílivem zaplavovaná a odlivem obnažovaná oblast)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8" name="Picture 2" descr="http://upload.wikimedia.org/wikipedia/commons/e/ea/Netherlands%2C_Zoetermeer%2C_Zoetermeerse_Meerpolder_%281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1" y="1078176"/>
            <a:ext cx="7436933" cy="4943112"/>
          </a:xfrm>
          <a:prstGeom prst="rect">
            <a:avLst/>
          </a:prstGeom>
          <a:noFill/>
        </p:spPr>
      </p:pic>
      <p:sp>
        <p:nvSpPr>
          <p:cNvPr id="9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Poldery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pic>
        <p:nvPicPr>
          <p:cNvPr id="8" name="Picture 2" descr="http://upload.wikimedia.org/wikipedia/commons/e/ea/Netherlands%2C_Zoetermeer%2C_Zoetermeerse_Meerpolder_%281%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1" y="1078176"/>
            <a:ext cx="7436933" cy="49431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Nizozemsku převládá oceánské podnebí, roční úhrn srážek je  vysoký (750–850 mm)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 je ovlivňováno teplým Golfským proudem ,  zimy jsou relativně teplé, naopak léta příliš teplá nejsou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vnitrozemí se objevují mlhy a často vane silný vítr (</a:t>
            </a:r>
            <a:r>
              <a:rPr lang="pl-PL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šest dní v roce je v Nizozemsku bezvětrno)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22" name="Picture 2" descr="http://upload.wikimedia.org/wikipedia/commons/thumb/3/36/Bonaire_1.jpg/800px-Bonaire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124744"/>
            <a:ext cx="7620000" cy="5076826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876404" y="33051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Pobřeží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Bonaire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4" name="Picture 2" descr="http://upload.wikimedia.org/wikipedia/commons/thumb/3/36/Bonaire_1.jpg/800px-Bonaire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24744"/>
            <a:ext cx="7620000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885339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pobřežní oblasti Nizozemska jsou typické prolákliny mělkých přílivových plošin -  watty a marše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watty se vyskytují v okrajovém moři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Waddenzee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jsou přílivem zaplavovány a odlivem obnažovány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marše jsou úrodné pobřežní nížiny na říčních nánosech, při jejich dostatečném odvodnění se mění v úrodná pole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5602" name="Picture 2" descr="Soubor:Satellite image of the Netherlands in May 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620688"/>
            <a:ext cx="4391025" cy="5705476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Satelitní pohled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5602" name="Picture 2" descr="Soubor:Satellite image of the Netherlands in May 2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620688"/>
            <a:ext cx="4391025" cy="570547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 je jednou z nejbohatších zemí na světě a celosvětově vzato se řadí mezi dvacet největších ekonomik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ejdůležitější těžbou nerostné suroviny je těžba zemního plynu (Nizozemsko je v těžbě zemního plynu 6. na světě)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významný je průmysl chemický (hlavně zpracování ropy)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elektrostrojírenský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(např. elektronika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Phillips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potravinářský, sklářský, textilní, keramický, papírenský a hutnictví železa a hliníku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defRPr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živočišná výroba se na zemědělské produkci podílí celými 70 % a zaměřuje se především na chov skotu (mléčné výrobky → holandské sýry), drůbeže a prasat, pěstování květin např. tulipány (národní rostlina Nizozemí)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21506" name="Picture 2" descr="Soubor:Kaasmarkt2 cl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805354"/>
            <a:ext cx="4883696" cy="5491884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Trh ve městě Gouda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3104823"/>
      </p:ext>
    </p:extLst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4" name="Picture 2" descr="Soubor:Kaasmarkt2 clos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805354"/>
            <a:ext cx="4883696" cy="54918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91310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lodní doprava je možná do přístavů na pobřeží Severního moře;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Haarlem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Harlingen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IJmuiden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Rotterdam,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Terneuzen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Vlissingen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ale i přes síť kanálů (6215 km) a řek Rýn,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Máza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Šelda do některých měst ve vnitrozemí; Amsterdam,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Delfzijl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Dordrecht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Eemshaven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Groningen, Maastricht a Utrecht i pro lodě nad 50 tun výtlaku, které spojují nizozemské přístavy s okolními zeměmi a umožňují proplutí až k Severnímu moři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Kinderdijk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76672"/>
            <a:ext cx="4811688" cy="5763422"/>
          </a:xfrm>
          <a:prstGeom prst="rect">
            <a:avLst/>
          </a:prstGeom>
          <a:noFill/>
        </p:spPr>
      </p:pic>
      <p:sp>
        <p:nvSpPr>
          <p:cNvPr id="3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Větrné mlýny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Kinderdijk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76672"/>
            <a:ext cx="4811688" cy="576342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3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6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None/>
              <a:defRPr/>
            </a:pPr>
            <a:endParaRPr lang="cs-CZ" sz="2600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24744"/>
            <a:ext cx="8136904" cy="642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47688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 současnosti je Nizozemsko konstituční parlamentní monarchie , hlavou státu je od roku 2013 král Vilém Alexandr</a:t>
            </a:r>
          </a:p>
          <a:p>
            <a:pPr marL="547688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ústavním zákonem z roku 1815 byl zaveden systém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dvoukomorního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parlamentu a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až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 dneška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se skládá nizozemská zákonodárná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moc</a:t>
            </a:r>
          </a:p>
          <a:p>
            <a:pPr marL="547688" indent="-411163">
              <a:spcBef>
                <a:spcPct val="20000"/>
              </a:spcBef>
              <a:buClr>
                <a:srgbClr val="F9F9F9"/>
              </a:buClr>
              <a:buSzPct val="65000"/>
              <a:buFont typeface="Wingdings 2" pitchFamily="18" charset="2"/>
              <a:buChar char="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podle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údajů nizozemského statistického úřadu (CBS) z 1.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ledna 2005 žilo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 Nizozemsku 80,9 % Nizozemců, 2,4 % Indonésanů, 2,4 % Němců, 2,2 % Turků, 2,0 % </a:t>
            </a:r>
            <a:r>
              <a:rPr lang="cs-CZ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Surinámců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, 1,9 % Marokánců, 0,8 % </a:t>
            </a:r>
            <a:r>
              <a:rPr lang="cs-CZ" sz="2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Antiliánů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a 6,0 % jiných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menšin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2190377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6386" name="Picture 2" descr="http://upload.wikimedia.org/wikipedia/commons/3/32/Koningin_Beatrix_in_Vr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6672"/>
            <a:ext cx="6063208" cy="6063208"/>
          </a:xfrm>
          <a:prstGeom prst="rect">
            <a:avLst/>
          </a:prstGeom>
          <a:noFill/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Beatrix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Nizozemská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3/32/Koningin_Beatrix_in_Vri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6672"/>
            <a:ext cx="6063208" cy="606320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starověku se na území dnešního Nizozemska usídlily germánské a keltské kmeny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Vídeňském kongresu v roce 1815 bylo vyhlášeno Spojené království Nizozemské, ke kterému patřila do roku 1830 také Belgie (resp. do 1839, kdy Nizozemí její nezávislost definitivně uznalo) a Lucembursko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první světové války si Nizozemsko uchovalo nezávislost, ve druhé světové válce ho však obsadila německá armáda. Po jejím ukončení přišlo Nizozemsko o většinu kolonií (jediným pozůstatkem je 6 karibských ostrovů Nizozemských Antil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15362" name="Picture 2" descr="Soubor:Den Haag Binnenho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95854"/>
            <a:ext cx="7416824" cy="5957481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187624" y="3000389"/>
            <a:ext cx="676875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Binnenhof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v Den Haagu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237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Den Haag Binnenho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95854"/>
            <a:ext cx="7416824" cy="59574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313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skoro polovina obyvatel žije v konurbaci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Randstad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Amsterdam, Den Haag, Rotterdam a Utrecht. Hlavní město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Van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Goghovo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muzeum prezentuje největší sbírku obrazů Vincenta van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Gogha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světě.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 je známé svým liberální postojem vůči psychoaktivním drogám, prostituci, eutanazii a homosexualitě.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tradiční nizozemské produkty jsou: tulipány, dřeváky, sýr a velké množství a druhů jízdních kol.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rotterdamský přístav je největším přístavem v Evropě a letecká společnost KLM je jedna z nejstarších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Den Haagu sídlí v Paláci míru Mezinárodní soudní dvůr.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Nizozemsko je zařazeno na deváté místo v indexu lidského rozvoje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turistických atrakcí jsou nejznámější větrné mlýny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683568" y="3000389"/>
            <a:ext cx="756084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259632" y="3000389"/>
            <a:ext cx="6552728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9" name="Picture 2" descr="Soubor:Vincent Willem van Gogh 1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4664"/>
            <a:ext cx="4202435" cy="6010408"/>
          </a:xfrm>
          <a:prstGeom prst="rect">
            <a:avLst/>
          </a:prstGeom>
          <a:noFill/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Van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Goghova</a:t>
            </a: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váza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374266" y="620688"/>
            <a:ext cx="590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4" name="Picture 2" descr="Soubor:Vincent Willem van Gogh 1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4664"/>
            <a:ext cx="4202435" cy="6010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a hlavní město Nizozemska?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 nejvýznamnější osobnosti nizozemské kulturu, hudby a sporu?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státy patří k bývalým holandským koloniím?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jsou to marše a watty?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jsou nejdůležitější průmyslová odvětví?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465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. . . . . . . . . . je nížinatá země na pobřeží . . . . . . moře. Na východě hraničí s . . . . . . . . . . . . . . (délka hranice 577 km) a na jihu s . . . . . .  (délka hranice 450 km)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Nizozemsko je . . . . . . . . . . . . . . . . . .a státoprávně parlamentní demokracie Hlavou státu je od roku 2013 král . . . . . . . . . . . . ..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5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4360" indent="-457200">
              <a:buFont typeface="+mj-lt"/>
              <a:buAutoNum type="arabicPeriod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File:Flag_of_the_Netherlands.svg. Dostupné z WWW: &lt;http://commons.wikimedia.org/wiki/File:Flag_of_the_Netherlands.svg&gt;</a:t>
            </a:r>
          </a:p>
          <a:p>
            <a:pPr marL="594360" indent="-457200">
              <a:buFont typeface="+mj-lt"/>
              <a:buAutoNum type="arabicPeriod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File:EU-Netherlands.svg. Dostupné z WWW: &lt;http://commons.wikimedia.org/wiki/File:EU-Netherlands.svg&gt;</a:t>
            </a:r>
          </a:p>
          <a:p>
            <a:pPr marL="594360" indent="-457200">
              <a:buFont typeface="+mj-lt"/>
              <a:buAutoNum type="arabicPeriod"/>
            </a:pP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Netherlands.gif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&lt;http://www.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physical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Netherlands.gif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pPr marL="594360" indent="-457200">
              <a:buFont typeface="+mj-lt"/>
              <a:buAutoNum type="arabicPeriod"/>
            </a:pP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Holland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&lt;http://www.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europe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Holland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political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-map.</a:t>
            </a:r>
            <a:r>
              <a:rPr lang="cs-CZ" altLang="zh-CN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gif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&gt;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40484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08525"/>
          </a:xfrm>
        </p:spPr>
        <p:txBody>
          <a:bodyPr/>
          <a:lstStyle/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File:Netherlands,_Zoetermeer,_Zoetermeerse_Meerpolder_(1).JPG. Dostupné z WWW: &lt;http://commons.wikimedia.org/wiki/File:Netherlands,_Zoetermeer,_Zoetermeerse_Meerpolder_(1).JPG&gt;</a:t>
            </a:r>
          </a:p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File:Bonaire_1.jpg. Dostupné z WWW: &lt;http://commons.wikimedia.org/wiki/File:Bonaire_1.jpg&gt;</a:t>
            </a:r>
          </a:p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File:Satellite_image_of_the_Netherlands_in_May_2000.jpg. Dostupné z WWW: &lt;http://commons.wikimedia.org/wiki/File:Satellite_image_of_the_Netherlands_in_May_2000.jpg&gt;</a:t>
            </a:r>
          </a:p>
          <a:p>
            <a:pPr marL="594360" indent="-457200">
              <a:buFont typeface="+mj-lt"/>
              <a:buAutoNum type="arabicPeriod" startAt="5"/>
            </a:pPr>
            <a:r>
              <a:rPr lang="cs-CZ" altLang="zh-CN" sz="24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File:Kaasmarkt2_close.jpg. Dostupné z WWW: &lt;http://commons.wikimedia.org/wiki/File:Kaasmarkt2_close.jpg&gt;</a:t>
            </a:r>
          </a:p>
          <a:p>
            <a:pPr marL="650875" indent="-514350">
              <a:buFont typeface="+mj-lt"/>
              <a:buAutoNum type="arabicPeriod" startAt="5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83250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4360" indent="-457200">
              <a:buFont typeface="+mj-lt"/>
              <a:buAutoNum type="arabicPeriod" startAt="9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File:Kinderdijk11.JPG. Dostupné z WWW: &lt;http://commons.wikimedia.org/wiki/File:Kinderdijk11.JPG&gt;</a:t>
            </a:r>
          </a:p>
          <a:p>
            <a:pPr marL="594360" indent="-457200">
              <a:buFont typeface="+mj-lt"/>
              <a:buAutoNum type="arabicPeriod" startAt="9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File:Koningin_Beatrix_in_Vries.jpg. Dostupné z WWW: &lt;http://commons.wikimedia.org/wiki/File:Koningin_Beatrix_in_Vries.jpg&gt;</a:t>
            </a:r>
          </a:p>
          <a:p>
            <a:pPr marL="594360" indent="-457200">
              <a:buFont typeface="+mj-lt"/>
              <a:buAutoNum type="arabicPeriod" startAt="9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File:Den Haag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Binnenhof.jpg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Dostupné z WWW: &lt;http://commons.wikimedia.org/wiki/File:Den_Haag_Binnenhof.jpg&gt;</a:t>
            </a:r>
          </a:p>
          <a:p>
            <a:pPr marL="594360" indent="-457200">
              <a:buFont typeface="+mj-lt"/>
              <a:buAutoNum type="arabicPeriod" startAt="9"/>
            </a:pP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File:Vincent_Willem_van_Gogh_128.jpg. Dostupné z WWW: &lt;http://commons.wikimedia.org/wiki/File:Vincent_Willem_van_Gogh_128.jpg&gt;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3032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Dánsko-v1</Template>
  <TotalTime>1545</TotalTime>
  <Words>1028</Words>
  <Application>Microsoft Office PowerPoint</Application>
  <PresentationFormat>Předvádění na obrazovce (4:3)</PresentationFormat>
  <Paragraphs>153</Paragraphs>
  <Slides>42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Dánsko-v1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</vt:lpstr>
      <vt:lpstr>Snímek 22</vt:lpstr>
      <vt:lpstr>Snímek 23</vt:lpstr>
      <vt:lpstr>Doprava</vt:lpstr>
      <vt:lpstr>Snímek 25</vt:lpstr>
      <vt:lpstr>Snímek 26</vt:lpstr>
      <vt:lpstr>Státní zřízení a obyvatelsvo</vt:lpstr>
      <vt:lpstr>Snímek 28</vt:lpstr>
      <vt:lpstr>Snímek 29</vt:lpstr>
      <vt:lpstr>Dějiny a kultura</vt:lpstr>
      <vt:lpstr>Snímek 31</vt:lpstr>
      <vt:lpstr>Snímek 32</vt:lpstr>
      <vt:lpstr>Zajímavosti</vt:lpstr>
      <vt:lpstr>Snímek 34</vt:lpstr>
      <vt:lpstr>Snímek 35</vt:lpstr>
      <vt:lpstr>Otázky</vt:lpstr>
      <vt:lpstr>Doplň</vt:lpstr>
      <vt:lpstr>Konec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Richard</dc:creator>
  <cp:lastModifiedBy>Dum</cp:lastModifiedBy>
  <cp:revision>182</cp:revision>
  <dcterms:created xsi:type="dcterms:W3CDTF">2012-11-12T18:10:21Z</dcterms:created>
  <dcterms:modified xsi:type="dcterms:W3CDTF">2014-08-10T20:42:49Z</dcterms:modified>
</cp:coreProperties>
</file>