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6"/>
  </p:notesMasterIdLst>
  <p:sldIdLst>
    <p:sldId id="293" r:id="rId2"/>
    <p:sldId id="304" r:id="rId3"/>
    <p:sldId id="305" r:id="rId4"/>
    <p:sldId id="306" r:id="rId5"/>
    <p:sldId id="307" r:id="rId6"/>
    <p:sldId id="308" r:id="rId7"/>
    <p:sldId id="309" r:id="rId8"/>
    <p:sldId id="310" r:id="rId9"/>
    <p:sldId id="311" r:id="rId10"/>
    <p:sldId id="312" r:id="rId11"/>
    <p:sldId id="313" r:id="rId12"/>
    <p:sldId id="314" r:id="rId13"/>
    <p:sldId id="315" r:id="rId14"/>
    <p:sldId id="316" r:id="rId15"/>
    <p:sldId id="317" r:id="rId16"/>
    <p:sldId id="318" r:id="rId17"/>
    <p:sldId id="319" r:id="rId18"/>
    <p:sldId id="320" r:id="rId19"/>
    <p:sldId id="321" r:id="rId20"/>
    <p:sldId id="322" r:id="rId21"/>
    <p:sldId id="323" r:id="rId22"/>
    <p:sldId id="324" r:id="rId23"/>
    <p:sldId id="325" r:id="rId24"/>
    <p:sldId id="326" r:id="rId25"/>
    <p:sldId id="327" r:id="rId26"/>
    <p:sldId id="328" r:id="rId27"/>
    <p:sldId id="329" r:id="rId28"/>
    <p:sldId id="330" r:id="rId29"/>
    <p:sldId id="331" r:id="rId30"/>
    <p:sldId id="332" r:id="rId31"/>
    <p:sldId id="333" r:id="rId32"/>
    <p:sldId id="334" r:id="rId33"/>
    <p:sldId id="335" r:id="rId34"/>
    <p:sldId id="336" r:id="rId35"/>
    <p:sldId id="337" r:id="rId36"/>
    <p:sldId id="338" r:id="rId37"/>
    <p:sldId id="279" r:id="rId38"/>
    <p:sldId id="297" r:id="rId39"/>
    <p:sldId id="298" r:id="rId40"/>
    <p:sldId id="299" r:id="rId41"/>
    <p:sldId id="300" r:id="rId42"/>
    <p:sldId id="301" r:id="rId43"/>
    <p:sldId id="302" r:id="rId44"/>
    <p:sldId id="303" r:id="rId4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0B21B5-86E5-4EC3-B74A-677744736059}" type="datetimeFigureOut">
              <a:rPr lang="cs-CZ" smtClean="0"/>
              <a:pPr/>
              <a:t>10.8.2014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DF8906-FDD7-4F91-B352-5246AC446FA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172542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http://cs.wikipedia.org/wiki/Soubor:EU_location_FRA.png (Wikipedia)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DF8906-FDD7-4F91-B352-5246AC446FA0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53337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http://cs.wikipedia.org/wiki/Soubor:France_cities.png (Wikipedia)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DF8906-FDD7-4F91-B352-5246AC446FA0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183685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http://cs.wikipedia.org/wiki/Soubor:France-Constituent-Lands.png (Wikipedia)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DF8906-FDD7-4F91-B352-5246AC446FA0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409254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http://geology.com/world/france-satellite-image.shtml (Geology.com)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DF8906-FDD7-4F91-B352-5246AC446FA0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916158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www.invia.cz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DF8906-FDD7-4F91-B352-5246AC446FA0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503909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http://static.panoramio.com/photos/large/25179711.jpg (Panoramio.com)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DF8906-FDD7-4F91-B352-5246AC446FA0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257835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http://photocompetition.upclive.com/original/455701/paris_panorama/paris_skyline_haus_hauser_seine_stadt.jpg (photocompetition.upclive.com)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DF8906-FDD7-4F91-B352-5246AC446FA0}" type="slidenum">
              <a:rPr lang="cs-CZ" smtClean="0"/>
              <a:pPr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562463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http://www.vis-gids.nl/images/artikelen/nieuws/zalm-in-seine.jpg (vis-gids.nl)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DF8906-FDD7-4F91-B352-5246AC446FA0}" type="slidenum">
              <a:rPr lang="cs-CZ" smtClean="0"/>
              <a:pPr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751418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http://www.railteam.eu/en/files/2011/11/TGV-Duplex1.jpg (Railteam – High Speed</a:t>
            </a:r>
            <a:r>
              <a:rPr lang="cs-CZ" baseline="0" dirty="0" smtClean="0"/>
              <a:t> Europe)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DF8906-FDD7-4F91-B352-5246AC446FA0}" type="slidenum">
              <a:rPr lang="cs-CZ" smtClean="0"/>
              <a:pPr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685581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http://2.bp.blogspot.com/-ZL1bBMBtG_k/TbWuA6UZckI/AAAAAAAAAk8/cnwaG823AOU/s1600/4424-0-airbus-a380-airfrance-7rg4.jpg (Blogspot)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DF8906-FDD7-4F91-B352-5246AC446FA0}" type="slidenum">
              <a:rPr lang="cs-CZ" smtClean="0"/>
              <a:pPr/>
              <a:t>27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365246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http://www.ilouvreparis.com/wp-content/uploads/2012/06/Orangerie-V-80-DPI.jpg (ILouvre</a:t>
            </a:r>
            <a:r>
              <a:rPr lang="cs-CZ" baseline="0" dirty="0" smtClean="0"/>
              <a:t> Paris)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DF8906-FDD7-4F91-B352-5246AC446FA0}" type="slidenum">
              <a:rPr lang="cs-CZ" smtClean="0"/>
              <a:pPr/>
              <a:t>33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657554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10.8.2014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10.8.2014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10.8.2014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10.8.2014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10.8.2014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10.8.2014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10.8.2014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10.8.2014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40" name="Group 19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21126409"/>
              </p:ext>
            </p:extLst>
          </p:nvPr>
        </p:nvGraphicFramePr>
        <p:xfrm>
          <a:off x="665163" y="836613"/>
          <a:ext cx="7813675" cy="4048125"/>
        </p:xfrm>
        <a:graphic>
          <a:graphicData uri="http://schemas.openxmlformats.org/drawingml/2006/table">
            <a:tbl>
              <a:tblPr/>
              <a:tblGrid>
                <a:gridCol w="1316037"/>
                <a:gridCol w="6497638"/>
              </a:tblGrid>
              <a:tr h="67627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DIGITÁLNÍ UČEBNÍ MATERIÁL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CZ.1.07/1.5.00/34.0967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projektu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Zlepšení podmínek pro vzdělávání na MGO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Matiční gymnázium Ostrava,Dr. Šmerala 25/2565, 728 04, Ostrava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5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Regionální geografie - Francie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Petra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Stašicová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Čejková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Zeměpis – regionální geografie Evropy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 ročník vyššího gymnázia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Vytvořeno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2. 9. 2013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Zkvalitnění výuky zeměpisu na MGO.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DUM je vytvořen v PowerPoint, k výuce je zapotřebí PC a dataprojektor nebo televize.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Pokud není uvedeno jinak, použitý materiál je z vlastních zdrojů autora.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23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30350" y="537210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38" name="Picture 190" descr="http://profile.ak.fbcdn.net/hprofile-ak-snc6/276521_333727723392674_859061856_q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12088" y="908050"/>
            <a:ext cx="576262" cy="576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03018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800" b="1" kern="1200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endParaRPr lang="cs-CZ" sz="5100" i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800" b="1" kern="1200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z="5100" i="1" cap="none" dirty="0" smtClean="0">
                <a:solidFill>
                  <a:schemeClr val="tx1"/>
                </a:solidFill>
                <a:latin typeface="+mn-lt"/>
              </a:rPr>
              <a:t>Francie</a:t>
            </a:r>
            <a:endParaRPr lang="cs-CZ" sz="5100" i="1" cap="none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686800" y="620688"/>
            <a:ext cx="506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12.</a:t>
            </a:r>
            <a:endParaRPr lang="cs-CZ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60710" y="1688283"/>
            <a:ext cx="7127379" cy="4751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16698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dirty="0" smtClean="0"/>
              <a:t>Základní údaje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60"/>
          </a:xfrm>
        </p:spPr>
        <p:txBody>
          <a:bodyPr/>
          <a:lstStyle/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západní Evropa</a:t>
            </a:r>
          </a:p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hlavní město: Paříž</a:t>
            </a:r>
          </a:p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poloha 46° severní šířky 2° východní délky</a:t>
            </a:r>
          </a:p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rozloha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551 500 km</a:t>
            </a:r>
            <a:r>
              <a:rPr lang="cs-CZ" sz="2400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počet obyvatel: </a:t>
            </a:r>
            <a:r>
              <a:rPr lang="cs-CZ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65 951 511</a:t>
            </a:r>
            <a:endParaRPr lang="cs-CZ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hustota osídlení: </a:t>
            </a:r>
            <a:r>
              <a:rPr lang="cs-CZ" sz="2400" dirty="0" smtClean="0"/>
              <a:t>119,6 </a:t>
            </a:r>
            <a:r>
              <a:rPr lang="cs-CZ" sz="2400" dirty="0"/>
              <a:t>obyvatel/km</a:t>
            </a:r>
            <a:r>
              <a:rPr lang="cs-CZ" sz="2400" baseline="30000" dirty="0"/>
              <a:t>2 </a:t>
            </a:r>
            <a:endParaRPr lang="cs-CZ" sz="2400" baseline="30000" dirty="0" smtClean="0"/>
          </a:p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měna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euro (</a:t>
            </a:r>
            <a:r>
              <a:rPr lang="cs-CZ" sz="2400" dirty="0" smtClean="0"/>
              <a:t>EUR)</a:t>
            </a:r>
            <a:endParaRPr lang="cs-CZ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úřední 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jazyk: </a:t>
            </a:r>
            <a:r>
              <a:rPr lang="cs-CZ" sz="2400" dirty="0" smtClean="0"/>
              <a:t>francouzština</a:t>
            </a:r>
          </a:p>
        </p:txBody>
      </p:sp>
    </p:spTree>
    <p:extLst>
      <p:ext uri="{BB962C8B-B14F-4D97-AF65-F5344CB8AC3E}">
        <p14:creationId xmlns:p14="http://schemas.microsoft.com/office/powerpoint/2010/main" xmlns="" val="2581103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2000" y="576262"/>
            <a:ext cx="7620000" cy="5705475"/>
          </a:xfrm>
          <a:prstGeom prst="rect">
            <a:avLst/>
          </a:prstGeom>
        </p:spPr>
      </p:pic>
      <p:sp>
        <p:nvSpPr>
          <p:cNvPr id="5" name="Podnadpis 2"/>
          <p:cNvSpPr txBox="1">
            <a:spLocks/>
          </p:cNvSpPr>
          <p:nvPr/>
        </p:nvSpPr>
        <p:spPr bwMode="auto">
          <a:xfrm>
            <a:off x="1428728" y="3000389"/>
            <a:ext cx="5929354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547688" lvl="0" indent="-411163" algn="ctr" fontAlgn="auto"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defRPr/>
            </a:pPr>
            <a:r>
              <a:rPr lang="cs-CZ" sz="4100" b="1" i="1" dirty="0" smtClean="0">
                <a:ln w="6350">
                  <a:noFill/>
                </a:ln>
                <a:gradFill>
                  <a:gsLst>
                    <a:gs pos="0">
                      <a:srgbClr val="0F6FC6">
                        <a:tint val="73000"/>
                        <a:satMod val="145000"/>
                      </a:srgbClr>
                    </a:gs>
                    <a:gs pos="73000">
                      <a:srgbClr val="0F6FC6">
                        <a:tint val="73000"/>
                        <a:satMod val="145000"/>
                      </a:srgbClr>
                    </a:gs>
                    <a:gs pos="100000">
                      <a:srgbClr val="0F6FC6">
                        <a:tint val="83000"/>
                        <a:satMod val="143000"/>
                      </a:srgb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Lucida Sans"/>
                <a:ea typeface="+mj-ea"/>
                <a:cs typeface="+mj-cs"/>
              </a:rPr>
              <a:t> Poloha</a:t>
            </a:r>
            <a:endParaRPr kumimoji="0" lang="cs-CZ" sz="51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74369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686800" y="620688"/>
            <a:ext cx="506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2000" y="576262"/>
            <a:ext cx="7620000" cy="570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73370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Poloha a povrch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60"/>
          </a:xfrm>
        </p:spPr>
        <p:txBody>
          <a:bodyPr>
            <a:normAutofit lnSpcReduction="10000"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sousedí s Belgií, Lucemburskem, Německem, Švýcarskem, Itálií, Monakem, Andorrou a Španělskem </a:t>
            </a: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everní část země tvoří nížiny, jihovýchodní, jižní a západní čast, vrchoviny a hory (Pyreneje, Alpy)</a:t>
            </a: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nejvyšší bod je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Mont Blanc (4807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m. n. m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povrch formovalo Hercynské vrásnění v prvohorách, kromě nejvyššího pohoří na hranicích se Španělskem (Alpinské vrásnění, třetihory)</a:t>
            </a:r>
          </a:p>
          <a:p>
            <a:pPr marL="137160" indent="0">
              <a:buNone/>
            </a:pP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52428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14500" y="571500"/>
            <a:ext cx="5715000" cy="5715000"/>
          </a:xfrm>
          <a:prstGeom prst="rect">
            <a:avLst/>
          </a:prstGeom>
        </p:spPr>
      </p:pic>
      <p:sp>
        <p:nvSpPr>
          <p:cNvPr id="4" name="Podnadpis 2"/>
          <p:cNvSpPr txBox="1">
            <a:spLocks/>
          </p:cNvSpPr>
          <p:nvPr/>
        </p:nvSpPr>
        <p:spPr bwMode="auto">
          <a:xfrm>
            <a:off x="1571604" y="3000389"/>
            <a:ext cx="5929354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547688" lvl="0" indent="-411163" algn="ctr" fontAlgn="auto"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defRPr/>
            </a:pPr>
            <a:r>
              <a:rPr lang="cs-CZ" sz="4100" b="1" i="1" dirty="0" smtClean="0">
                <a:ln w="6350">
                  <a:noFill/>
                </a:ln>
                <a:gradFill>
                  <a:gsLst>
                    <a:gs pos="0">
                      <a:srgbClr val="0F6FC6">
                        <a:tint val="73000"/>
                        <a:satMod val="145000"/>
                      </a:srgbClr>
                    </a:gs>
                    <a:gs pos="73000">
                      <a:srgbClr val="0F6FC6">
                        <a:tint val="73000"/>
                        <a:satMod val="145000"/>
                      </a:srgbClr>
                    </a:gs>
                    <a:gs pos="100000">
                      <a:srgbClr val="0F6FC6">
                        <a:tint val="83000"/>
                        <a:satMod val="143000"/>
                      </a:srgb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Lucida Sans"/>
                <a:ea typeface="+mj-ea"/>
                <a:cs typeface="+mj-cs"/>
              </a:rPr>
              <a:t>Fyzická mapa</a:t>
            </a:r>
            <a:endParaRPr kumimoji="0" lang="cs-CZ" sz="51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6563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686800" y="620688"/>
            <a:ext cx="506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14500" y="571500"/>
            <a:ext cx="5715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6442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dirty="0" smtClean="0"/>
              <a:t>Administrativní členění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60"/>
          </a:xfrm>
        </p:spPr>
        <p:txBody>
          <a:bodyPr>
            <a:normAutofit fontScale="92500"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Francouzská republika se skládá z 27 regionů, které jsou děleny do 101 departementů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 regionů leží v evropské části, 5 je označováno jako „zámořské departementy“; jde o Réunion, Mayotte, Francouzskou Guyanu, Martinik a Gaudeloupe</a:t>
            </a: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romě toho pod francouzskou suverenitu spadají Nová Kaledonie, Wallis a Futuna, Francouzská Polynésie, Clippertonův ostrov, Saint-Pierre a Miquelon, Svatý Bartoloměj, Svatý Martin a Francouzská jižní a antarktická území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00985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85425" y="33938"/>
            <a:ext cx="6773147" cy="6698048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2811462"/>
            <a:ext cx="8229600" cy="1143000"/>
          </a:xfrm>
        </p:spPr>
        <p:txBody>
          <a:bodyPr/>
          <a:lstStyle/>
          <a:p>
            <a:r>
              <a:rPr lang="cs-CZ" dirty="0" smtClean="0"/>
              <a:t>Francie a zámořská území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89496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Content Placehold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85425" y="33938"/>
            <a:ext cx="6773147" cy="6698048"/>
          </a:xfrm>
          <a:prstGeom prst="rect">
            <a:avLst/>
          </a:prstGeom>
        </p:spPr>
      </p:pic>
      <p:sp>
        <p:nvSpPr>
          <p:cNvPr id="7" name="TextovéPole 1"/>
          <p:cNvSpPr txBox="1"/>
          <p:nvPr/>
        </p:nvSpPr>
        <p:spPr>
          <a:xfrm>
            <a:off x="8686800" y="620688"/>
            <a:ext cx="506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56446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07096" y="188640"/>
            <a:ext cx="6058369" cy="6408712"/>
          </a:xfrm>
        </p:spPr>
      </p:pic>
      <p:sp>
        <p:nvSpPr>
          <p:cNvPr id="4" name="Podnadpis 2"/>
          <p:cNvSpPr txBox="1">
            <a:spLocks/>
          </p:cNvSpPr>
          <p:nvPr/>
        </p:nvSpPr>
        <p:spPr bwMode="auto">
          <a:xfrm>
            <a:off x="1571604" y="3000389"/>
            <a:ext cx="5929354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547688" lvl="0" indent="-411163" algn="ctr" fontAlgn="auto"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defRPr/>
            </a:pPr>
            <a:r>
              <a:rPr lang="cs-CZ" sz="4100" b="1" i="1" dirty="0" smtClean="0">
                <a:ln w="6350">
                  <a:noFill/>
                </a:ln>
                <a:gradFill>
                  <a:gsLst>
                    <a:gs pos="0">
                      <a:srgbClr val="0F6FC6">
                        <a:tint val="73000"/>
                        <a:satMod val="145000"/>
                      </a:srgbClr>
                    </a:gs>
                    <a:gs pos="73000">
                      <a:srgbClr val="0F6FC6">
                        <a:tint val="73000"/>
                        <a:satMod val="145000"/>
                      </a:srgbClr>
                    </a:gs>
                    <a:gs pos="100000">
                      <a:srgbClr val="0F6FC6">
                        <a:tint val="83000"/>
                        <a:satMod val="143000"/>
                      </a:srgb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Lucida Sans"/>
                <a:ea typeface="+mj-ea"/>
                <a:cs typeface="+mj-cs"/>
              </a:rPr>
              <a:t>Politická mapa</a:t>
            </a:r>
            <a:endParaRPr kumimoji="0" lang="cs-CZ" sz="51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75542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686800" y="620688"/>
            <a:ext cx="506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4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4" name="Content Placeholder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07096" y="188640"/>
            <a:ext cx="6058369" cy="6408712"/>
          </a:xfrm>
        </p:spPr>
      </p:pic>
    </p:spTree>
    <p:extLst>
      <p:ext uri="{BB962C8B-B14F-4D97-AF65-F5344CB8AC3E}">
        <p14:creationId xmlns:p14="http://schemas.microsoft.com/office/powerpoint/2010/main" xmlns="" val="975144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dirty="0" smtClean="0"/>
              <a:t>Fauna a flóra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60"/>
          </a:xfrm>
        </p:spPr>
        <p:txBody>
          <a:bodyPr>
            <a:norm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úrodných nížinách keře hlodáše a fialkového vřesu</a:t>
            </a: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většině území listnaté dubové lesy, jižně od Bordeaux pak jehličnaté lesy</a:t>
            </a: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pobřeží olivovníky, tymián a dokonce i korkový dub, jinak typický pro Portugalsko</a:t>
            </a: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Korsice a v Pyrenejích zajímavé endemické druhy fauny a flóry (kamzík, pyrenejský kozorožec, čolek bradavičnatý)</a:t>
            </a:r>
          </a:p>
        </p:txBody>
      </p:sp>
    </p:spTree>
    <p:extLst>
      <p:ext uri="{BB962C8B-B14F-4D97-AF65-F5344CB8AC3E}">
        <p14:creationId xmlns:p14="http://schemas.microsoft.com/office/powerpoint/2010/main" xmlns="" val="3664950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2638" y="620688"/>
            <a:ext cx="8244408" cy="5498956"/>
          </a:xfrm>
          <a:prstGeom prst="rect">
            <a:avLst/>
          </a:prstGeom>
        </p:spPr>
      </p:pic>
      <p:sp>
        <p:nvSpPr>
          <p:cNvPr id="4" name="Podnadpis 2"/>
          <p:cNvSpPr txBox="1">
            <a:spLocks/>
          </p:cNvSpPr>
          <p:nvPr/>
        </p:nvSpPr>
        <p:spPr bwMode="auto">
          <a:xfrm>
            <a:off x="971600" y="3000389"/>
            <a:ext cx="7128792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547688" lvl="0" indent="-411163" algn="ctr" fontAlgn="auto"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defRPr/>
            </a:pPr>
            <a:r>
              <a:rPr lang="cs-CZ" sz="4100" b="1" i="1" dirty="0" smtClean="0">
                <a:ln w="6350">
                  <a:noFill/>
                </a:ln>
                <a:gradFill>
                  <a:gsLst>
                    <a:gs pos="0">
                      <a:srgbClr val="0F6FC6">
                        <a:tint val="73000"/>
                        <a:satMod val="145000"/>
                      </a:srgbClr>
                    </a:gs>
                    <a:gs pos="73000">
                      <a:srgbClr val="0F6FC6">
                        <a:tint val="73000"/>
                        <a:satMod val="145000"/>
                      </a:srgbClr>
                    </a:gs>
                    <a:gs pos="100000">
                      <a:srgbClr val="0F6FC6">
                        <a:tint val="83000"/>
                        <a:satMod val="143000"/>
                      </a:srgb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Lucida Sans"/>
                <a:ea typeface="+mj-ea"/>
                <a:cs typeface="+mj-cs"/>
              </a:rPr>
              <a:t>Chráněné dubové lesy</a:t>
            </a:r>
            <a:endParaRPr kumimoji="0" lang="cs-CZ" sz="51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49022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686800" y="620688"/>
            <a:ext cx="506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5.</a:t>
            </a:r>
            <a:endParaRPr lang="cs-CZ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2638" y="620688"/>
            <a:ext cx="8244408" cy="5498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15996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dirty="0" smtClean="0"/>
              <a:t>Podnebí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60"/>
          </a:xfrm>
        </p:spPr>
        <p:txBody>
          <a:bodyPr/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Francie leží v mírném podnebném pásu, ovlivňovaném Atlantským oceánem</a:t>
            </a: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ih Francie leží v subtropickém pásu, který ovlivňuje středomořské proudění vzduchu</a:t>
            </a: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odnebí je ovlivňováno teplým Golfským proudem, celoročně tak převládají příznivé teploty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98848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photocompetition.upclive.com/original/455701/paris_panorama/paris_skyline_haus_hauser_seine_stad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560" y="990020"/>
            <a:ext cx="8179240" cy="4646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 bwMode="auto">
          <a:xfrm>
            <a:off x="1571604" y="3000389"/>
            <a:ext cx="5929354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547688" lvl="0" indent="-411163" algn="ctr" fontAlgn="auto"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defRPr/>
            </a:pPr>
            <a:r>
              <a:rPr lang="cs-CZ" sz="4100" b="1" i="1" dirty="0" smtClean="0">
                <a:ln w="6350">
                  <a:noFill/>
                </a:ln>
                <a:gradFill>
                  <a:gsLst>
                    <a:gs pos="0">
                      <a:srgbClr val="0F6FC6">
                        <a:tint val="73000"/>
                        <a:satMod val="145000"/>
                      </a:srgbClr>
                    </a:gs>
                    <a:gs pos="73000">
                      <a:srgbClr val="0F6FC6">
                        <a:tint val="73000"/>
                        <a:satMod val="145000"/>
                      </a:srgbClr>
                    </a:gs>
                    <a:gs pos="100000">
                      <a:srgbClr val="0F6FC6">
                        <a:tint val="83000"/>
                        <a:satMod val="143000"/>
                      </a:srgb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Lucida Sans"/>
                <a:ea typeface="+mj-ea"/>
                <a:cs typeface="+mj-cs"/>
              </a:rPr>
              <a:t>Panorama Paříže</a:t>
            </a:r>
            <a:endParaRPr kumimoji="0" lang="cs-CZ" sz="51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78065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686800" y="620688"/>
            <a:ext cx="506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6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4" name="Picture 2" descr="http://photocompetition.upclive.com/original/455701/paris_panorama/paris_skyline_haus_hauser_seine_stad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560" y="990020"/>
            <a:ext cx="8179240" cy="4646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75823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dirty="0" smtClean="0"/>
              <a:t>Vodstvo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60"/>
          </a:xfrm>
        </p:spPr>
        <p:txBody>
          <a:bodyPr/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Francii odvodňují z většiny řek Seine, Loire, Rhone a Garonne</a:t>
            </a:r>
          </a:p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západu Francii obklopuje Atlantský oceán, z jihu Středozemní moře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francouzské řeky patří k západoevropskému odtokovému režimu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0901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764704"/>
            <a:ext cx="8107136" cy="5400600"/>
          </a:xfrm>
          <a:prstGeom prst="rect">
            <a:avLst/>
          </a:prstGeom>
        </p:spPr>
      </p:pic>
      <p:sp>
        <p:nvSpPr>
          <p:cNvPr id="4" name="Podnadpis 2"/>
          <p:cNvSpPr txBox="1">
            <a:spLocks/>
          </p:cNvSpPr>
          <p:nvPr/>
        </p:nvSpPr>
        <p:spPr bwMode="auto">
          <a:xfrm>
            <a:off x="1571604" y="3000389"/>
            <a:ext cx="5929354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547688" lvl="0" indent="-411163" algn="ctr" fontAlgn="auto"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defRPr/>
            </a:pPr>
            <a:r>
              <a:rPr lang="cs-CZ" sz="4100" b="1" i="1" dirty="0" smtClean="0">
                <a:ln w="6350">
                  <a:noFill/>
                </a:ln>
                <a:gradFill>
                  <a:gsLst>
                    <a:gs pos="0">
                      <a:srgbClr val="0F6FC6">
                        <a:tint val="73000"/>
                        <a:satMod val="145000"/>
                      </a:srgbClr>
                    </a:gs>
                    <a:gs pos="73000">
                      <a:srgbClr val="0F6FC6">
                        <a:tint val="73000"/>
                        <a:satMod val="145000"/>
                      </a:srgbClr>
                    </a:gs>
                    <a:gs pos="100000">
                      <a:srgbClr val="0F6FC6">
                        <a:tint val="83000"/>
                        <a:satMod val="143000"/>
                      </a:srgb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Lucida Sans"/>
                <a:ea typeface="+mj-ea"/>
                <a:cs typeface="+mj-cs"/>
              </a:rPr>
              <a:t>Řeka Seine</a:t>
            </a:r>
            <a:endParaRPr kumimoji="0" lang="cs-CZ" sz="51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17870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686800" y="620688"/>
            <a:ext cx="506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7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764704"/>
            <a:ext cx="8107136" cy="54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80423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Hospodářství a doprava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60"/>
          </a:xfrm>
        </p:spPr>
        <p:txBody>
          <a:bodyPr>
            <a:normAutofit lnSpcReduction="10000"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Francie má 5. největší ekonomiku na světě, je členem skupiny G8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významnými odvětvými jsou energetika, letecký a automobilový průmysl, telekomunikace a zemědělství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důkazem technologické vyspělosti Francie jsou například vysokorychlostní vlaky TGV nebo letadla Airbus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významně se na tvorbě HDP podílí turistický ruch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měnou je euro</a:t>
            </a:r>
          </a:p>
        </p:txBody>
      </p:sp>
    </p:spTree>
    <p:extLst>
      <p:ext uri="{BB962C8B-B14F-4D97-AF65-F5344CB8AC3E}">
        <p14:creationId xmlns:p14="http://schemas.microsoft.com/office/powerpoint/2010/main" xmlns="" val="298348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845" y="836712"/>
            <a:ext cx="7848872" cy="5214268"/>
          </a:xfrm>
          <a:prstGeom prst="rect">
            <a:avLst/>
          </a:prstGeom>
        </p:spPr>
      </p:pic>
      <p:sp>
        <p:nvSpPr>
          <p:cNvPr id="5" name="Podnadpis 2"/>
          <p:cNvSpPr txBox="1">
            <a:spLocks/>
          </p:cNvSpPr>
          <p:nvPr/>
        </p:nvSpPr>
        <p:spPr bwMode="auto">
          <a:xfrm>
            <a:off x="1571604" y="3000389"/>
            <a:ext cx="5929354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547688" lvl="0" indent="-411163" algn="ctr" fontAlgn="auto"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defRPr/>
            </a:pPr>
            <a:r>
              <a:rPr lang="cs-CZ" sz="4100" b="1" i="1" dirty="0" smtClean="0">
                <a:ln w="6350">
                  <a:noFill/>
                </a:ln>
                <a:gradFill>
                  <a:gsLst>
                    <a:gs pos="0">
                      <a:srgbClr val="0F6FC6">
                        <a:tint val="73000"/>
                        <a:satMod val="145000"/>
                      </a:srgbClr>
                    </a:gs>
                    <a:gs pos="73000">
                      <a:srgbClr val="0F6FC6">
                        <a:tint val="73000"/>
                        <a:satMod val="145000"/>
                      </a:srgbClr>
                    </a:gs>
                    <a:gs pos="100000">
                      <a:srgbClr val="0F6FC6">
                        <a:tint val="83000"/>
                        <a:satMod val="143000"/>
                      </a:srgb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Lucida Sans"/>
                <a:ea typeface="+mj-ea"/>
                <a:cs typeface="+mj-cs"/>
              </a:rPr>
              <a:t>Vysokorychlostní vlak TGV</a:t>
            </a:r>
            <a:endParaRPr kumimoji="0" lang="cs-CZ" sz="51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45905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686800" y="620688"/>
            <a:ext cx="506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8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845" y="836712"/>
            <a:ext cx="7848872" cy="5214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6882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Státní zřízení a </a:t>
            </a:r>
            <a:r>
              <a:rPr lang="cs-CZ" dirty="0" err="1" smtClean="0"/>
              <a:t>obyvatelsvo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60"/>
          </a:xfrm>
        </p:spPr>
        <p:txBody>
          <a:bodyPr>
            <a:norm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Francie je poloprezidentskou republikou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čele státu stojí přímo volený prezident, který jmenuje vládu včetně premiéra, prezident vládu sám řídí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dolní komorou parlamentu je Národní shromáždění, které má 577 členů – volby jsou většinové a dvoukolové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horní komorou parlamentu je Senát, který má 348 členů – ti jsou voleni prostřednictvím 150 tísíc místních zastupitelů a lokálních politiků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75885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404664"/>
            <a:ext cx="8064896" cy="6048672"/>
          </a:xfrm>
          <a:prstGeom prst="rect">
            <a:avLst/>
          </a:prstGeom>
        </p:spPr>
      </p:pic>
      <p:sp>
        <p:nvSpPr>
          <p:cNvPr id="4" name="Podnadpis 2"/>
          <p:cNvSpPr txBox="1">
            <a:spLocks/>
          </p:cNvSpPr>
          <p:nvPr/>
        </p:nvSpPr>
        <p:spPr bwMode="auto">
          <a:xfrm>
            <a:off x="899592" y="3000389"/>
            <a:ext cx="7128792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547688" lvl="0" indent="-411163" algn="ctr" fontAlgn="auto"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defRPr/>
            </a:pPr>
            <a:r>
              <a:rPr lang="cs-CZ" sz="4100" b="1" i="1" dirty="0" smtClean="0">
                <a:ln w="6350">
                  <a:noFill/>
                </a:ln>
                <a:gradFill>
                  <a:gsLst>
                    <a:gs pos="0">
                      <a:srgbClr val="0F6FC6">
                        <a:tint val="73000"/>
                        <a:satMod val="145000"/>
                      </a:srgbClr>
                    </a:gs>
                    <a:gs pos="73000">
                      <a:srgbClr val="0F6FC6">
                        <a:tint val="73000"/>
                        <a:satMod val="145000"/>
                      </a:srgbClr>
                    </a:gs>
                    <a:gs pos="100000">
                      <a:srgbClr val="0F6FC6">
                        <a:tint val="83000"/>
                        <a:satMod val="143000"/>
                      </a:srgb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Lucida Sans"/>
                <a:ea typeface="+mj-ea"/>
                <a:cs typeface="+mj-cs"/>
              </a:rPr>
              <a:t>Airbus A380</a:t>
            </a:r>
            <a:endParaRPr kumimoji="0" lang="cs-CZ" sz="51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43943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686800" y="620688"/>
            <a:ext cx="506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9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404664"/>
            <a:ext cx="8064896" cy="6048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18151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dirty="0" smtClean="0"/>
              <a:t>Dějiny a kultura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60"/>
          </a:xfrm>
        </p:spPr>
        <p:txBody>
          <a:bodyPr>
            <a:norm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současná Francie zhruba kopíruje území starověké Galie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během expande Římské republiky/říše romanizace regionu, později součást Franské říše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 středověku a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raném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novověku království, r. 1789 Francouzská revoluce 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Napoleon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 2. světové válce ustanovena Pátá francouzská republika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798695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09689" y="476672"/>
            <a:ext cx="5908686" cy="5908686"/>
          </a:xfrm>
          <a:prstGeom prst="rect">
            <a:avLst/>
          </a:prstGeom>
        </p:spPr>
      </p:pic>
      <p:sp>
        <p:nvSpPr>
          <p:cNvPr id="4" name="Podnadpis 2"/>
          <p:cNvSpPr txBox="1">
            <a:spLocks/>
          </p:cNvSpPr>
          <p:nvPr/>
        </p:nvSpPr>
        <p:spPr bwMode="auto">
          <a:xfrm>
            <a:off x="1571604" y="3000389"/>
            <a:ext cx="5929354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547688" lvl="0" indent="-411163" algn="ctr" fontAlgn="auto"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defRPr/>
            </a:pPr>
            <a:r>
              <a:rPr lang="cs-CZ" sz="4100" b="1" i="1" noProof="0" dirty="0" smtClean="0">
                <a:ln w="6350">
                  <a:noFill/>
                </a:ln>
                <a:gradFill>
                  <a:gsLst>
                    <a:gs pos="0">
                      <a:srgbClr val="0F6FC6">
                        <a:tint val="73000"/>
                        <a:satMod val="145000"/>
                      </a:srgbClr>
                    </a:gs>
                    <a:gs pos="73000">
                      <a:srgbClr val="0F6FC6">
                        <a:tint val="73000"/>
                        <a:satMod val="145000"/>
                      </a:srgbClr>
                    </a:gs>
                    <a:gs pos="100000">
                      <a:srgbClr val="0F6FC6">
                        <a:tint val="83000"/>
                        <a:satMod val="143000"/>
                      </a:srgb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Lucida Sans"/>
                <a:ea typeface="+mj-ea"/>
                <a:cs typeface="+mj-cs"/>
              </a:rPr>
              <a:t>Napoleon Bonaparte</a:t>
            </a:r>
            <a:endParaRPr kumimoji="0" lang="cs-CZ" sz="51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6636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686800" y="620688"/>
            <a:ext cx="506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10.</a:t>
            </a:r>
            <a:endParaRPr lang="cs-CZ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09689" y="476672"/>
            <a:ext cx="5908686" cy="5908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78944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Zajímavosti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60"/>
          </a:xfrm>
        </p:spPr>
        <p:txBody>
          <a:bodyPr/>
          <a:lstStyle/>
          <a:p>
            <a:r>
              <a:rPr lang="cs-CZ" sz="2400" dirty="0"/>
              <a:t>v</a:t>
            </a:r>
            <a:r>
              <a:rPr lang="cs-CZ" sz="2400" dirty="0" smtClean="0"/>
              <a:t> roce 2009 se Francie stala nejnavštěvovanějším místem světa</a:t>
            </a:r>
          </a:p>
          <a:p>
            <a:r>
              <a:rPr lang="cs-CZ" sz="2400" dirty="0" smtClean="0"/>
              <a:t>Francie je kolébkou módy (Chanel, Dior, Cardin, Saint-Lauren)</a:t>
            </a:r>
          </a:p>
          <a:p>
            <a:r>
              <a:rPr lang="cs-CZ" sz="2400" dirty="0" smtClean="0"/>
              <a:t>Eiffelova věž měla být původně zdemolována po ukončení Světové výstavy v roce 1900, během 1. světové války se ale osvědčila jako komunikační zařízení, což ji zachránilo před demolicí</a:t>
            </a:r>
          </a:p>
          <a:p>
            <a:r>
              <a:rPr lang="cs-CZ" sz="2400" dirty="0" smtClean="0"/>
              <a:t>šampaňské, které se snaží napodobit celý svět, pochází z oblasti křídových půd v okolí Remeše se specifickým mikroklimatem – žádná jiná oblast nemůže ze zákona pojmenovat své víno jako šampaňské</a:t>
            </a:r>
          </a:p>
          <a:p>
            <a:endParaRPr lang="cs-CZ" sz="2400" dirty="0" smtClean="0"/>
          </a:p>
          <a:p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xmlns="" val="3935570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692696"/>
            <a:ext cx="8244408" cy="5496272"/>
          </a:xfrm>
          <a:prstGeom prst="rect">
            <a:avLst/>
          </a:prstGeom>
        </p:spPr>
      </p:pic>
      <p:sp>
        <p:nvSpPr>
          <p:cNvPr id="6" name="Podnadpis 2"/>
          <p:cNvSpPr txBox="1">
            <a:spLocks/>
          </p:cNvSpPr>
          <p:nvPr/>
        </p:nvSpPr>
        <p:spPr bwMode="auto">
          <a:xfrm>
            <a:off x="1571604" y="3000389"/>
            <a:ext cx="5929354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547688" lvl="0" indent="-411163" algn="ctr" fontAlgn="auto"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defRPr/>
            </a:pPr>
            <a:r>
              <a:rPr lang="cs-CZ" sz="4100" b="1" i="1" noProof="0" dirty="0" smtClean="0">
                <a:ln w="6350">
                  <a:noFill/>
                </a:ln>
                <a:gradFill>
                  <a:gsLst>
                    <a:gs pos="0">
                      <a:srgbClr val="0F6FC6">
                        <a:tint val="73000"/>
                        <a:satMod val="145000"/>
                      </a:srgbClr>
                    </a:gs>
                    <a:gs pos="73000">
                      <a:srgbClr val="0F6FC6">
                        <a:tint val="73000"/>
                        <a:satMod val="145000"/>
                      </a:srgbClr>
                    </a:gs>
                    <a:gs pos="100000">
                      <a:srgbClr val="0F6FC6">
                        <a:tint val="83000"/>
                        <a:satMod val="143000"/>
                      </a:srgb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Lucida Sans"/>
                <a:ea typeface="+mj-ea"/>
                <a:cs typeface="+mj-cs"/>
              </a:rPr>
              <a:t>Versailles</a:t>
            </a:r>
            <a:endParaRPr kumimoji="0" lang="cs-CZ" sz="51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64077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686800" y="620688"/>
            <a:ext cx="5068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11.</a:t>
            </a:r>
            <a:endParaRPr lang="cs-CZ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692696"/>
            <a:ext cx="8244408" cy="5496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9807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dirty="0" smtClean="0"/>
              <a:t>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60"/>
          </a:xfrm>
        </p:spPr>
        <p:txBody>
          <a:bodyPr>
            <a:norm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je to západoevropský odtokový režim?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jaké administrativní celky se Francie dělí?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Kdo je současný francouzský prezident?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se jmenuje nejvýznamější francouzský vojevůdce? Odkud pocházel? Co o tomto regionu víte?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Jmenujte nejvýznamější odvětví francouzské ekonomiky.</a:t>
            </a:r>
          </a:p>
        </p:txBody>
      </p:sp>
    </p:spTree>
    <p:extLst>
      <p:ext uri="{BB962C8B-B14F-4D97-AF65-F5344CB8AC3E}">
        <p14:creationId xmlns:p14="http://schemas.microsoft.com/office/powerpoint/2010/main" xmlns="" val="469849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dirty="0" smtClean="0"/>
              <a:t>Doplň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60"/>
          </a:xfrm>
        </p:spPr>
        <p:txBody>
          <a:bodyPr>
            <a:normAutofit/>
          </a:bodyPr>
          <a:lstStyle/>
          <a:p>
            <a:pPr marL="137160" indent="0">
              <a:buNone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........ je rozlohou ........ zemí západní ........ . Je na západě omývaná ........ oceánem, na jihovýchodě mořem ........ . Na severozápadě pak leží průliv ........ . </a:t>
            </a:r>
          </a:p>
          <a:p>
            <a:pPr marL="137160" indent="0">
              <a:buNone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Nejvyšším vrcholem země a zároveň nejvyšší horou Evropy je ........ se svou výškou ......... </a:t>
            </a:r>
            <a:r>
              <a:rPr lang="cs-CZ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768166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3"/>
          <p:cNvSpPr>
            <a:spLocks noGrp="1"/>
          </p:cNvSpPr>
          <p:nvPr>
            <p:ph type="title"/>
          </p:nvPr>
        </p:nvSpPr>
        <p:spPr>
          <a:xfrm>
            <a:off x="457200" y="2492896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Konec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34294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dirty="0" smtClean="0"/>
              <a:t>Reference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60"/>
          </a:xfrm>
        </p:spPr>
        <p:txBody>
          <a:bodyPr>
            <a:norm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BATEMAN, Graham. </a:t>
            </a:r>
            <a:r>
              <a:rPr lang="cs-CZ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Lexikon zemí světa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2. vyd. Praha: Kartografie, 2002, 168 s. ISBN 80-701-1698-6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BATEMAN, Graham. </a:t>
            </a:r>
            <a:r>
              <a:rPr lang="cs-CZ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Encyklopedie Zeměpis světa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1. vyd. Praha: </a:t>
            </a:r>
            <a:r>
              <a:rPr lang="cs-CZ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Columbus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1999, 512 s. ISBN 80-717-6022-6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Toulky světem: pozoruhodná místa pěti kontinentů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3. vyd. Překlad Martina Vojtová. Čestlice: </a:t>
            </a:r>
            <a:r>
              <a:rPr lang="cs-CZ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Rebo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2008, 416 s. ISBN 978-80-255-0006-4.</a:t>
            </a:r>
          </a:p>
          <a:p>
            <a:pPr marL="137160" indent="0">
              <a:buNone/>
            </a:pPr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0448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688672"/>
          </a:xfrm>
        </p:spPr>
        <p:txBody>
          <a:bodyPr/>
          <a:lstStyle/>
          <a:p>
            <a:pPr marL="547688" lvl="0" indent="-411163">
              <a:buClr>
                <a:srgbClr val="F9F9F9"/>
              </a:buClr>
              <a:buFont typeface="Wingdings 2" pitchFamily="18" charset="2"/>
              <a:buChar char=""/>
            </a:pPr>
            <a:r>
              <a:rPr lang="cs-CZ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(1) Otevřená encyklopedie Wikipedie [online]. [cit. </a:t>
            </a:r>
            <a: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2013-08-05].</a:t>
            </a:r>
            <a:r>
              <a:rPr lang="cs-CZ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br>
              <a:rPr lang="cs-CZ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Dostupné z WWW: http</a:t>
            </a:r>
            <a: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://cs.wikipedia.org/Soubor:EU_location_FRA.png</a:t>
            </a:r>
            <a:endParaRPr lang="cs-CZ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47688" lvl="0" indent="-411163">
              <a:buClr>
                <a:srgbClr val="F9F9F9"/>
              </a:buClr>
              <a:buFont typeface="Wingdings 2" pitchFamily="18" charset="2"/>
              <a:buChar char=""/>
            </a:pPr>
            <a:r>
              <a:rPr lang="cs-CZ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(2) Otevřená encyklopedie Wikipedie [online]. [cit. </a:t>
            </a:r>
            <a: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2013-08-05].</a:t>
            </a:r>
            <a:r>
              <a:rPr lang="cs-CZ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br>
              <a:rPr lang="cs-CZ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Dostupné z WWW:</a:t>
            </a:r>
            <a:br>
              <a:rPr lang="cs-CZ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cs.wikipedia.org/Soubor:France_cities.png</a:t>
            </a:r>
            <a:endParaRPr lang="cs-CZ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7361835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 txBox="1">
            <a:spLocks/>
          </p:cNvSpPr>
          <p:nvPr/>
        </p:nvSpPr>
        <p:spPr>
          <a:xfrm>
            <a:off x="457200" y="620688"/>
            <a:ext cx="8229600" cy="568867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7688" indent="-411163">
              <a:buClr>
                <a:srgbClr val="F9F9F9"/>
              </a:buClr>
              <a:buFont typeface="Wingdings 2" pitchFamily="18" charset="2"/>
              <a:buChar char=""/>
            </a:pPr>
            <a: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(3) Otevřená encyklopedie Wikipedie [online]. [cit. 2013-08-05]. </a:t>
            </a:r>
            <a:b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Dostupné z WWW: http://cs.wikipedia.org/wiki/Soubor:France-Constituent-Lands.png</a:t>
            </a:r>
          </a:p>
          <a:p>
            <a:pPr marL="547688" indent="-411163">
              <a:buClr>
                <a:srgbClr val="F9F9F9"/>
              </a:buClr>
              <a:buFont typeface="Wingdings 2" pitchFamily="18" charset="2"/>
              <a:buChar char=""/>
            </a:pPr>
            <a: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(4) Geology.com [online]. </a:t>
            </a:r>
            <a:b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[cit. 2013-08-05]. </a:t>
            </a:r>
            <a:b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Dostupné z WWW:</a:t>
            </a:r>
            <a:b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http://geology.com/world/france-satellite-image.shtml</a:t>
            </a:r>
            <a:endParaRPr lang="cs-CZ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2523400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 txBox="1">
            <a:spLocks/>
          </p:cNvSpPr>
          <p:nvPr/>
        </p:nvSpPr>
        <p:spPr>
          <a:xfrm>
            <a:off x="457200" y="620688"/>
            <a:ext cx="8229600" cy="568867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7688" indent="-411163">
              <a:buClr>
                <a:srgbClr val="F9F9F9"/>
              </a:buClr>
              <a:buFont typeface="Wingdings 2" pitchFamily="18" charset="2"/>
              <a:buChar char=""/>
            </a:pPr>
            <a: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(5) Panoramio.com [online]. </a:t>
            </a:r>
            <a:b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[cit. 2013-08-10] </a:t>
            </a:r>
            <a:b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Dostupné z WWW: </a:t>
            </a:r>
            <a:b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http://static.panoramio.com/photos/large/25179711.png</a:t>
            </a:r>
          </a:p>
          <a:p>
            <a:pPr marL="547688" indent="-411163">
              <a:buClr>
                <a:srgbClr val="F9F9F9"/>
              </a:buClr>
              <a:buFont typeface="Wingdings 2" pitchFamily="18" charset="2"/>
              <a:buChar char=""/>
            </a:pPr>
            <a: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(6) </a:t>
            </a:r>
            <a:r>
              <a:rPr lang="cs-CZ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Photo</a:t>
            </a:r>
            <a: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Competition</a:t>
            </a:r>
            <a: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UPC Live [online]. </a:t>
            </a:r>
            <a:b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[cit. 2013-08-10]. </a:t>
            </a:r>
            <a:b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Dostupné z WWW:</a:t>
            </a:r>
            <a:b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http://photocompetition.upclive.com/original/455701/paris_panorama/paris_skyline_haus_hauser_seine_stadt.jpg</a:t>
            </a:r>
            <a:b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4335495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 txBox="1">
            <a:spLocks/>
          </p:cNvSpPr>
          <p:nvPr/>
        </p:nvSpPr>
        <p:spPr>
          <a:xfrm>
            <a:off x="457200" y="620688"/>
            <a:ext cx="8229600" cy="568867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7688" indent="-411163">
              <a:buClr>
                <a:srgbClr val="F9F9F9"/>
              </a:buClr>
              <a:buFont typeface="Wingdings 2" pitchFamily="18" charset="2"/>
              <a:buChar char=""/>
            </a:pPr>
            <a: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(7) Vis-Gids.nl [online]. </a:t>
            </a:r>
            <a:b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[cit. 2013-08-29]. </a:t>
            </a:r>
            <a:b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Dostupné z WWW: </a:t>
            </a:r>
            <a:b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http://vis-gids.nl/images/artikelen/nieuws/zalm-in-seine.jpg</a:t>
            </a:r>
          </a:p>
          <a:p>
            <a:pPr marL="547688" indent="-411163">
              <a:buClr>
                <a:srgbClr val="F9F9F9"/>
              </a:buClr>
              <a:buFont typeface="Wingdings 2" pitchFamily="18" charset="2"/>
              <a:buChar char=""/>
            </a:pPr>
            <a: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(8) </a:t>
            </a:r>
            <a:r>
              <a:rPr lang="cs-CZ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Railteam</a:t>
            </a:r>
            <a: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</a:t>
            </a:r>
            <a:r>
              <a:rPr lang="cs-CZ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High</a:t>
            </a:r>
            <a: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Speed </a:t>
            </a:r>
            <a:r>
              <a:rPr lang="cs-CZ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Europe</a:t>
            </a:r>
            <a: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[online]. [cit. 2013-08-29]. </a:t>
            </a:r>
            <a:b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Dostupné z WWW:</a:t>
            </a:r>
            <a:b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http://railteam.eu/en/files/2011/11/TGV-Duplex1.jpg</a:t>
            </a:r>
            <a:endParaRPr lang="cs-CZ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631922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 txBox="1">
            <a:spLocks/>
          </p:cNvSpPr>
          <p:nvPr/>
        </p:nvSpPr>
        <p:spPr>
          <a:xfrm>
            <a:off x="457200" y="620688"/>
            <a:ext cx="8229600" cy="5688672"/>
          </a:xfrm>
          <a:prstGeom prst="rect">
            <a:avLst/>
          </a:prstGeom>
        </p:spPr>
        <p:txBody>
          <a:bodyPr vert="horz">
            <a:normAutofit lnSpcReduction="10000"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7688" indent="-411163">
              <a:buClr>
                <a:srgbClr val="F9F9F9"/>
              </a:buClr>
              <a:buFont typeface="Wingdings 2" pitchFamily="18" charset="2"/>
              <a:buChar char=""/>
            </a:pPr>
            <a: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(9) </a:t>
            </a:r>
            <a:r>
              <a:rPr lang="cs-CZ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Blogspot</a:t>
            </a:r>
            <a: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[online]. </a:t>
            </a:r>
            <a:b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[cit. 2013-09-05]. </a:t>
            </a:r>
            <a:b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Dostupné z WWW: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http://2.bp.blogspot.com/-ZL1bBMBtG_k/TbWuA6UZckI/AAAAAAAAAk8/cnwaG823AOU/s1600/4424-0-airbus-a380-airfrance-7rg4.jpg </a:t>
            </a:r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47688" indent="-411163">
              <a:buClr>
                <a:srgbClr val="F9F9F9"/>
              </a:buClr>
              <a:buFont typeface="Wingdings 2" pitchFamily="18" charset="2"/>
              <a:buChar char=""/>
            </a:pPr>
            <a: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(10) Biography.com [online]. </a:t>
            </a:r>
            <a:b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[cit. 2013-09-05]. </a:t>
            </a:r>
            <a:b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Dostupné z WWW:</a:t>
            </a:r>
            <a:b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http://www.biography.com/imported/images/Biography/Images/Profiles/N/Napoleon-i-9420291-2-402.jpg</a:t>
            </a:r>
            <a:endParaRPr lang="cs-CZ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0178982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 txBox="1">
            <a:spLocks/>
          </p:cNvSpPr>
          <p:nvPr/>
        </p:nvSpPr>
        <p:spPr>
          <a:xfrm>
            <a:off x="457200" y="620688"/>
            <a:ext cx="8229600" cy="568867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7688" indent="-411163">
              <a:buClr>
                <a:srgbClr val="F9F9F9"/>
              </a:buClr>
              <a:buFont typeface="Wingdings 2" pitchFamily="18" charset="2"/>
              <a:buChar char=""/>
            </a:pPr>
            <a: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(11) I LOUVRE PARIS [online]. </a:t>
            </a:r>
            <a:b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[cit. 2013-09-20]. </a:t>
            </a:r>
            <a:b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Dostupné z WWW: </a:t>
            </a:r>
            <a:b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http://ilouvreparis.com/wp-content/uploads/2012/06/Orangerie-V-80-DPI.jpg</a:t>
            </a:r>
          </a:p>
          <a:p>
            <a:pPr marL="547688" indent="-411163">
              <a:buClr>
                <a:srgbClr val="F9F9F9"/>
              </a:buClr>
              <a:buFont typeface="Wingdings 2" pitchFamily="18" charset="2"/>
              <a:buChar char=""/>
            </a:pPr>
            <a: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(12) </a:t>
            </a:r>
            <a:r>
              <a:rPr lang="cs-CZ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Dead</a:t>
            </a:r>
            <a: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Drops [online]. </a:t>
            </a:r>
            <a:b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[cit. 2013-08-05]. </a:t>
            </a:r>
            <a:b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Dostupné z WWW:</a:t>
            </a:r>
            <a:br>
              <a:rPr lang="cs-CZ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http://deaddrops.com/wp-content/uploads/2010/11/french-flag.png</a:t>
            </a:r>
            <a:endParaRPr lang="cs-CZ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2930331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ablona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</Template>
  <TotalTime>1987</TotalTime>
  <Words>935</Words>
  <Application>Microsoft Office PowerPoint</Application>
  <PresentationFormat>Předvádění na obrazovce (4:3)</PresentationFormat>
  <Paragraphs>147</Paragraphs>
  <Slides>44</Slides>
  <Notes>11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44</vt:i4>
      </vt:variant>
    </vt:vector>
  </HeadingPairs>
  <TitlesOfParts>
    <vt:vector size="45" baseType="lpstr">
      <vt:lpstr>šablona</vt:lpstr>
      <vt:lpstr>Snímek 1</vt:lpstr>
      <vt:lpstr>Snímek 2</vt:lpstr>
      <vt:lpstr>Základní údaje</vt:lpstr>
      <vt:lpstr>Snímek 4</vt:lpstr>
      <vt:lpstr>Snímek 5</vt:lpstr>
      <vt:lpstr>Poloha a povrch</vt:lpstr>
      <vt:lpstr>Snímek 7</vt:lpstr>
      <vt:lpstr>Snímek 8</vt:lpstr>
      <vt:lpstr>Administrativní členění</vt:lpstr>
      <vt:lpstr>Francie a zámořská území</vt:lpstr>
      <vt:lpstr>Snímek 11</vt:lpstr>
      <vt:lpstr>Snímek 12</vt:lpstr>
      <vt:lpstr>Snímek 13</vt:lpstr>
      <vt:lpstr>Fauna a flóra</vt:lpstr>
      <vt:lpstr>Snímek 15</vt:lpstr>
      <vt:lpstr>Snímek 16</vt:lpstr>
      <vt:lpstr>Podnebí</vt:lpstr>
      <vt:lpstr>Snímek 18</vt:lpstr>
      <vt:lpstr>Snímek 19</vt:lpstr>
      <vt:lpstr>Vodstvo</vt:lpstr>
      <vt:lpstr>Snímek 21</vt:lpstr>
      <vt:lpstr>Snímek 22</vt:lpstr>
      <vt:lpstr>Hospodářství a doprava</vt:lpstr>
      <vt:lpstr>Snímek 24</vt:lpstr>
      <vt:lpstr>Snímek 25</vt:lpstr>
      <vt:lpstr>Státní zřízení a obyvatelsvo</vt:lpstr>
      <vt:lpstr>Snímek 27</vt:lpstr>
      <vt:lpstr>Snímek 28</vt:lpstr>
      <vt:lpstr>Dějiny a kultura</vt:lpstr>
      <vt:lpstr>Snímek 30</vt:lpstr>
      <vt:lpstr>Snímek 31</vt:lpstr>
      <vt:lpstr>Zajímavosti</vt:lpstr>
      <vt:lpstr>Snímek 33</vt:lpstr>
      <vt:lpstr>Snímek 34</vt:lpstr>
      <vt:lpstr>Otázky</vt:lpstr>
      <vt:lpstr>Doplň</vt:lpstr>
      <vt:lpstr>Konec</vt:lpstr>
      <vt:lpstr>Reference</vt:lpstr>
      <vt:lpstr>Snímek 39</vt:lpstr>
      <vt:lpstr>Snímek 40</vt:lpstr>
      <vt:lpstr>Snímek 41</vt:lpstr>
      <vt:lpstr>Snímek 42</vt:lpstr>
      <vt:lpstr>Snímek 43</vt:lpstr>
      <vt:lpstr>Snímek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cejkova</dc:creator>
  <cp:lastModifiedBy>Dum</cp:lastModifiedBy>
  <cp:revision>41</cp:revision>
  <dcterms:created xsi:type="dcterms:W3CDTF">2013-06-14T09:14:46Z</dcterms:created>
  <dcterms:modified xsi:type="dcterms:W3CDTF">2014-08-10T20:47:31Z</dcterms:modified>
</cp:coreProperties>
</file>