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6" r:id="rId2"/>
    <p:sldId id="262" r:id="rId3"/>
    <p:sldId id="257" r:id="rId4"/>
    <p:sldId id="266" r:id="rId5"/>
    <p:sldId id="259" r:id="rId6"/>
    <p:sldId id="267" r:id="rId7"/>
    <p:sldId id="264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67" autoAdjust="0"/>
  </p:normalViewPr>
  <p:slideViewPr>
    <p:cSldViewPr>
      <p:cViewPr>
        <p:scale>
          <a:sx n="66" d="100"/>
          <a:sy n="66" d="100"/>
        </p:scale>
        <p:origin x="-636" y="7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28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0E0D28E6-7954-4CCE-A2AD-1D73B05379D0}" type="datetimeFigureOut">
              <a:rPr lang="cs-CZ"/>
              <a:pPr>
                <a:defRPr/>
              </a:pPr>
              <a:t>11.8.2014</a:t>
            </a:fld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76E1D571-0255-4738-83A7-DA56627137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F4992F2-8681-4CF1-A9CD-0B539EF1FED6}" type="datetimeFigureOut">
              <a:rPr lang="cs-CZ"/>
              <a:pPr>
                <a:defRPr/>
              </a:pPr>
              <a:t>11.8.2014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8C17516-1854-4530-A9C0-1DCD7A6F58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Přímá spojovací čára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ovací čára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Přímá spojovací čára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Elipsa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" name="Elipsa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Elipsa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D6DD6-0FE1-4595-8EEC-AF485EDE46A3}" type="datetimeFigureOut">
              <a:rPr lang="en-US"/>
              <a:pPr>
                <a:defRPr/>
              </a:pPr>
              <a:t>8/11/2014</a:t>
            </a:fld>
            <a:endParaRPr lang="en-US" dirty="0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4B23B-58F0-4C54-AF1D-DADC853A9ED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1C56DF1-A61A-49DF-883F-DA0BBAD507C3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ECA625C-F86D-4AA7-A501-6A8F820097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Přímá spojovací čára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Přímá spojovací čára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Elipsa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Elipsa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Elipsa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Přímá spojovací čára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9D198-2E03-4582-B155-F6EE62D9BC7E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DB152-3DD1-4992-BAC0-A9186621B4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66D4C-A1D5-479E-B830-51AD9D001F48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15981-98D5-41D3-9584-72D915C3E6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13F95-D1AC-4847-8F3D-6F321C26D9E5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7FF66-3140-454E-A1AB-C38465DA7A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7F4FADC-89DB-4905-BA3C-73E95D24BDB4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157E7BB-8BA1-4FB1-9289-3276981B0B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5B0FF-7A87-483A-BDE6-258868D53F9D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4B56A-1079-413D-8952-7A9794366B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Přímá spojovací čára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Elipsa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CB8B1AA-4633-4370-A192-2C5A2243FF62}" type="datetimeFigureOut">
              <a:rPr lang="en-US"/>
              <a:pPr>
                <a:defRPr/>
              </a:pPr>
              <a:t>8/11/2014</a:t>
            </a:fld>
            <a:endParaRPr lang="en-US" dirty="0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30077C7-B497-45CC-969A-6479EED98B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Elipsa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Přímá spojovací čára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4854A81-4948-410E-9B39-174348D1A3A3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208E1BC-19A5-4B49-9213-113EF13861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D6E7C-F9BD-46D2-91F2-26F850ED3BCF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4AEEC-513B-4C73-9513-9613EBF5FF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96C64-C55E-489C-9A90-97FAD07B81D2}" type="datetimeFigureOut">
              <a:rPr lang="en-US"/>
              <a:pPr>
                <a:defRPr/>
              </a:pPr>
              <a:t>8/11/2014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55740-58C6-4EC4-91A4-2BEC94943E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12CE092-54BD-4A81-A31F-8728C632C4E0}" type="datetimeFigureOut">
              <a:rPr lang="en-US"/>
              <a:pPr>
                <a:defRPr/>
              </a:pPr>
              <a:t>8/11/2014</a:t>
            </a:fld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 dirty="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cs-CZ"/>
              <a:t/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Elipsa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F8CD73B-5D39-49D6-9AF8-61B67E6167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dt="0"/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6FB833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C0E5A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F3AABE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eetwork.cz/images/download/Pojmoslovi_text.pd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188" y="2781300"/>
            <a:ext cx="7772400" cy="8223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200" i="1" dirty="0" smtClean="0"/>
              <a:t/>
            </a:r>
            <a:br>
              <a:rPr lang="cs-CZ" sz="2200" i="1" dirty="0" smtClean="0"/>
            </a:br>
            <a:r>
              <a:rPr lang="cs-CZ" sz="2200" i="1" dirty="0" smtClean="0"/>
              <a:t/>
            </a:r>
            <a:br>
              <a:rPr lang="cs-CZ" sz="2200" i="1" dirty="0" smtClean="0"/>
            </a:br>
            <a:r>
              <a:rPr lang="cs-CZ" dirty="0" smtClean="0"/>
              <a:t>VY_32_INOVACE_SA4A_2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DUM 2.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>
                <a:solidFill>
                  <a:schemeClr val="tx2">
                    <a:lumMod val="75000"/>
                  </a:schemeClr>
                </a:solidFill>
              </a:rPr>
              <a:t>„</a:t>
            </a:r>
            <a:r>
              <a:rPr lang="cs-CZ" sz="2800" b="0" dirty="0">
                <a:solidFill>
                  <a:schemeClr val="tx2">
                    <a:lumMod val="75000"/>
                  </a:schemeClr>
                </a:solidFill>
              </a:rPr>
              <a:t> Chlapec, uživatel </a:t>
            </a:r>
            <a:r>
              <a:rPr lang="cs-CZ" sz="2800" b="0" dirty="0" smtClean="0">
                <a:solidFill>
                  <a:schemeClr val="tx2">
                    <a:lumMod val="75000"/>
                  </a:schemeClr>
                </a:solidFill>
              </a:rPr>
              <a:t>služby-charakteristika“</a:t>
            </a:r>
            <a:r>
              <a:rPr lang="cs-CZ" sz="2800" kern="50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800" kern="50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cs-CZ" sz="2700" b="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15362" name="Skupina 1"/>
          <p:cNvGrpSpPr>
            <a:grpSpLocks/>
          </p:cNvGrpSpPr>
          <p:nvPr/>
        </p:nvGrpSpPr>
        <p:grpSpPr bwMode="auto">
          <a:xfrm>
            <a:off x="1857375" y="260350"/>
            <a:ext cx="6530975" cy="715963"/>
            <a:chOff x="0" y="0"/>
            <a:chExt cx="6521450" cy="762000"/>
          </a:xfrm>
        </p:grpSpPr>
        <p:pic>
          <p:nvPicPr>
            <p:cNvPr id="15364" name="Picture 0" descr="MSMT_logolink_bez_vl_a_sloganu.ai"/>
            <p:cNvPicPr>
              <a:picLocks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191125" cy="76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65" name="obrázek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369322" y="153119"/>
              <a:ext cx="1152128" cy="40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5363" name="obrázek 2" descr="MSMT_sloga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28975" y="1125538"/>
            <a:ext cx="26860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95288" y="1073150"/>
          <a:ext cx="7993062" cy="55753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70716"/>
                <a:gridCol w="5522171"/>
              </a:tblGrid>
              <a:tr h="356327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Název školy: 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Střední škola sociální PERSPEKTIVA a Vyšší odborná škola, s.r.o.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Adresa:  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Mírová 218/6, Dubí III Pozorka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Název projektu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KLÍČE K POZNÁVÁNÍ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20236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Registrační číslo projektu: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CZ.1.07/1.5.00/34.0928</a:t>
                      </a:r>
                      <a:endParaRPr lang="cs-CZ" sz="11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 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25760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Šablona: 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III/2  Inovace a zkvalitnění výuky prostřednictvím ICT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4978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Název a číslo materiálu: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smtClean="0"/>
                        <a:t>VY_32_INOVACE_SA4A_2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TÉMA </a:t>
                      </a:r>
                      <a:r>
                        <a:rPr lang="cs-CZ" sz="1000" kern="50" dirty="0">
                          <a:effectLst/>
                        </a:rPr>
                        <a:t>SADY: Sociální aktivity s dětmi a mládeží ze sociálně vyloučených lokalit</a:t>
                      </a:r>
                      <a:endParaRPr lang="cs-CZ" sz="11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NÁZEV: </a:t>
                      </a:r>
                      <a:r>
                        <a:rPr lang="cs-CZ" sz="1100" b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Chlapec, uživatel služby-charakteristika</a:t>
                      </a:r>
                      <a:endParaRPr lang="cs-CZ" sz="11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Vytvořeno: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228600" hangingPunct="0">
                        <a:spcAft>
                          <a:spcPts val="0"/>
                        </a:spcAft>
                      </a:pP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1. 10. 2013</a:t>
                      </a:r>
                      <a:endParaRPr lang="cs-CZ" sz="10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Mgr. Tomáš Vorochta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Vyučovací předmět: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Tvořivá dramatika / navazuje na předmět Dramatická výchova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Ročník: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</a:rPr>
                        <a:t>IV. SOŠ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43947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Anotace: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Didaktický učební materiál je určen pro žáky maturitních oborů SOŠ.  Vychází z průřezového tématu ČLOVĚK A SVĚT PRÁCE. Je zaměřen na získání dovedností potřebných k tvorbě volnočasových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pro nízkoprahová zařízení pro děti a mládež s využitím ICT techniky. 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připravuje na realizaci sociálních aktivit s vybranou cílovou skupinou, materiál obsahuje základní informace pro tuto přípravu, úkoly pro žáka. Žák využívá při práci ICT,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splněné úkoly zaznamenané v pracovním listu a prezentuje spolužákům pomocí interaktivní tabule; prezentace záznamů slouží jako podklad k diskuzi, zajímavé podněty z diskuze žák zaznamenává pomocí interaktivní tabule.</a:t>
                      </a:r>
                      <a:endParaRPr kumimoji="0" lang="cs-CZ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417" marR="60417" marT="0" marB="0"/>
                </a:tc>
              </a:tr>
              <a:tr h="52265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Klíčová slova: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</a:rPr>
                        <a:t>uživatel služby, cílová skupina,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i="0" dirty="0" smtClean="0">
                          <a:solidFill>
                            <a:schemeClr val="tx1"/>
                          </a:solidFill>
                        </a:rPr>
                        <a:t>nízkoprahová zařízení pro děti a mládež, 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1000" b="0" i="0" dirty="0" smtClean="0">
                          <a:solidFill>
                            <a:schemeClr val="tx1"/>
                          </a:solidFill>
                        </a:rPr>
                        <a:t>standardy kvality sociálních služeb, </a:t>
                      </a:r>
                      <a:r>
                        <a:rPr lang="cs-CZ" sz="1000" b="0" i="0" dirty="0" smtClean="0">
                          <a:solidFill>
                            <a:schemeClr val="tx1"/>
                          </a:solidFill>
                        </a:rPr>
                        <a:t>sociální prevence,</a:t>
                      </a:r>
                      <a:r>
                        <a:rPr lang="cs-CZ" sz="1000" b="0" i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000" b="0" i="0" dirty="0" smtClean="0">
                          <a:solidFill>
                            <a:schemeClr val="tx1"/>
                          </a:solidFill>
                        </a:rPr>
                        <a:t>sociální vyloučení, </a:t>
                      </a:r>
                      <a:endParaRPr lang="cs-CZ" altLang="cs-CZ" sz="1000" b="0" i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60417" marR="60417" marT="0" marB="0"/>
                </a:tc>
              </a:tr>
              <a:tr h="100811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Výsledky vzdělávání dle RVP: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/>
                        <a:t>Navrhuje průpravné hry a cvičení pro děti a mládež. 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dirty="0" smtClean="0"/>
                        <a:t>Spolupodílí se na tvorbě a na realizaci projektu týmového představení; naplánuje, připraví finální projekt a realizuje své vlastní představení určené k aktivní komunikaci s divákem/klientem; přijímá zodpovědnost za inscenaci jako výsledek procesu společné tvorby; ovládá základní divadelní propriety; dokáže se prezentovat v různých situacích ve skupině; prozkoumává témata z více úhlů pohledu a pojmenovává hlavní téma a konflikt.</a:t>
                      </a:r>
                      <a:endParaRPr lang="cs-CZ" sz="1000" dirty="0"/>
                    </a:p>
                  </a:txBody>
                  <a:tcPr marL="60417" marR="60417" marT="0" marB="0"/>
                </a:tc>
              </a:tr>
              <a:tr h="17816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Typ interakce: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Kombinované </a:t>
                      </a:r>
                    </a:p>
                  </a:txBody>
                  <a:tcPr marL="60417" marR="60417" marT="0" marB="0"/>
                </a:tc>
              </a:tr>
              <a:tr h="16078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Druh výukového zdroje: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0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Výukové</a:t>
                      </a:r>
                      <a:r>
                        <a:rPr kumimoji="0" lang="cs-CZ" sz="100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materiály</a:t>
                      </a:r>
                      <a:endParaRPr kumimoji="0" lang="cs-CZ" sz="10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417" marR="60417" marT="0" marB="0"/>
                </a:tc>
              </a:tr>
            </a:tbl>
          </a:graphicData>
        </a:graphic>
      </p:graphicFrame>
      <p:grpSp>
        <p:nvGrpSpPr>
          <p:cNvPr id="17459" name="Skupina 3"/>
          <p:cNvGrpSpPr>
            <a:grpSpLocks/>
          </p:cNvGrpSpPr>
          <p:nvPr/>
        </p:nvGrpSpPr>
        <p:grpSpPr bwMode="auto">
          <a:xfrm>
            <a:off x="1258888" y="44450"/>
            <a:ext cx="6521450" cy="762000"/>
            <a:chOff x="1187624" y="348726"/>
            <a:chExt cx="6521450" cy="762000"/>
          </a:xfrm>
        </p:grpSpPr>
        <p:pic>
          <p:nvPicPr>
            <p:cNvPr id="17461" name="Picture 0" descr="MSMT_logolink_bez_vl_a_sloganu.ai"/>
            <p:cNvPicPr>
              <a:picLocks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62" name="obrázek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460" name="obrázek 2" descr="MSMT_sloga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28975" y="836613"/>
            <a:ext cx="26860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450"/>
            <a:ext cx="3827463" cy="2889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1200" b="1" dirty="0"/>
              <a:t>PRACOVNÍ </a:t>
            </a:r>
            <a:r>
              <a:rPr lang="cs-CZ" sz="1200" b="1" dirty="0" smtClean="0"/>
              <a:t>TEXT </a:t>
            </a:r>
            <a:r>
              <a:rPr lang="cs-CZ" sz="1200" b="1" dirty="0"/>
              <a:t>PRO ŽÁKA</a:t>
            </a:r>
            <a:r>
              <a:rPr lang="cs-CZ" sz="1200" b="1" dirty="0" smtClean="0"/>
              <a:t>:</a:t>
            </a:r>
            <a:endParaRPr lang="cs-CZ" sz="1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388" y="404813"/>
            <a:ext cx="8280400" cy="5976937"/>
          </a:xfrm>
        </p:spPr>
        <p:txBody>
          <a:bodyPr>
            <a:normAutofit fontScale="2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800" b="1" dirty="0" smtClean="0"/>
              <a:t>ZÁKLADNÍ INFORMACE: Aktivity, které budete připravovat pro děti a mládež ze sociálně vyloučených lokalit budou realizovány ve spolupráci s Nízkoprahovými zařízeními pro děti a mládež (NZDM), popřípadě s organizacemi, které také splňují </a:t>
            </a:r>
            <a:r>
              <a:rPr lang="cs-CZ" sz="4800" b="1" i="1" dirty="0"/>
              <a:t>S</a:t>
            </a:r>
            <a:r>
              <a:rPr lang="cs-CZ" altLang="cs-CZ" sz="4800" b="1" i="1" dirty="0" smtClean="0"/>
              <a:t>tandardy </a:t>
            </a:r>
            <a:r>
              <a:rPr lang="cs-CZ" altLang="cs-CZ" sz="4800" b="1" i="1" dirty="0"/>
              <a:t>kvality sociálních </a:t>
            </a:r>
            <a:r>
              <a:rPr lang="cs-CZ" altLang="cs-CZ" sz="4800" b="1" i="1" dirty="0" smtClean="0"/>
              <a:t>služeb. </a:t>
            </a:r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altLang="cs-CZ" sz="4800" b="1" i="1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altLang="cs-CZ" sz="4800" b="1" dirty="0" smtClean="0"/>
              <a:t>SEZNAMTE SE S TÍMTO TEXTEM: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altLang="cs-CZ" sz="4800" b="1" u="sng" dirty="0" smtClean="0"/>
              <a:t>Nízkoprahové </a:t>
            </a:r>
            <a:r>
              <a:rPr lang="cs-CZ" altLang="cs-CZ" sz="4800" b="1" u="sng" dirty="0"/>
              <a:t>zařízení pro děti a </a:t>
            </a:r>
            <a:r>
              <a:rPr lang="cs-CZ" altLang="cs-CZ" sz="4800" b="1" u="sng" dirty="0" smtClean="0"/>
              <a:t>mládež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Poskytují </a:t>
            </a:r>
            <a:r>
              <a:rPr lang="cs-CZ" sz="4800" b="1" dirty="0"/>
              <a:t>ambulantní, popřípadě terénní služby dětem ve věku od </a:t>
            </a:r>
            <a:r>
              <a:rPr lang="cs-CZ" sz="4800" b="1" dirty="0" smtClean="0"/>
              <a:t>6. </a:t>
            </a:r>
            <a:r>
              <a:rPr lang="cs-CZ" sz="4800" b="1" dirty="0"/>
              <a:t>do </a:t>
            </a:r>
            <a:r>
              <a:rPr lang="cs-CZ" sz="4800" b="1" dirty="0" smtClean="0"/>
              <a:t>26. </a:t>
            </a:r>
            <a:r>
              <a:rPr lang="cs-CZ" sz="4800" b="1" dirty="0"/>
              <a:t>let </a:t>
            </a:r>
            <a:r>
              <a:rPr lang="cs-CZ" sz="4800" b="1" dirty="0" smtClean="0"/>
              <a:t>ohroženým    společensky </a:t>
            </a:r>
            <a:r>
              <a:rPr lang="cs-CZ" sz="4800" b="1" dirty="0"/>
              <a:t>nežádoucími jevy. </a:t>
            </a:r>
            <a:endParaRPr lang="cs-CZ" sz="4800" b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endParaRPr lang="cs-CZ" sz="4800" b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Na koho se aktivity zaměřují, kdo je CÍLOVÁ SKUPINA?</a:t>
            </a:r>
          </a:p>
          <a:p>
            <a:pPr marL="0" indent="0" fontAlgn="auto">
              <a:spcAft>
                <a:spcPts val="0"/>
              </a:spcAft>
              <a:buFontTx/>
              <a:buChar char="-"/>
              <a:defRPr/>
            </a:pPr>
            <a:r>
              <a:rPr lang="cs-CZ" sz="4800" b="1" dirty="0" smtClean="0"/>
              <a:t>cílovou skupinou NZDM jsou děti a mládež, které:</a:t>
            </a:r>
          </a:p>
          <a:p>
            <a:pPr marL="0" indent="0" fontAlgn="auto">
              <a:spcAft>
                <a:spcPts val="0"/>
              </a:spcAft>
              <a:buFontTx/>
              <a:buChar char="-"/>
              <a:defRPr/>
            </a:pPr>
            <a:endParaRPr lang="cs-CZ" sz="4800" b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a) zažívají nepříznivé sociální situace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i="1" dirty="0" smtClean="0"/>
              <a:t>Jde o: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• konfliktní společenské situace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• obtížné životní události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• omezující životní podmínky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endParaRPr lang="cs-CZ" sz="4800" b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b) jsou ve věkových skupinách: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pl-PL" sz="4800" b="1" dirty="0" smtClean="0"/>
              <a:t>• od 6. do 12. let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pl-PL" sz="4800" b="1" dirty="0" smtClean="0"/>
              <a:t>• od 13. do 18. let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pl-PL" sz="4800" b="1" dirty="0" smtClean="0"/>
              <a:t>• od 19. do 26. let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endParaRPr lang="cs-CZ" sz="4800" b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c) žijí nebo se pohybují v konkrétní lokalitě, kterou lze vymezit: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• sociálně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4800" b="1" dirty="0" smtClean="0"/>
              <a:t>• geograficky</a:t>
            </a:r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endParaRPr lang="cs-CZ" sz="4800" b="1" dirty="0" smtClean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pl-PL" sz="4800" b="1" dirty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4800" b="1" dirty="0" smtClean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800" b="1" dirty="0"/>
          </a:p>
          <a:p>
            <a:pPr marL="274320" indent="-274320" fontAlgn="auto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800" b="1" dirty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endParaRPr lang="cs-CZ" sz="2800" b="1" dirty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200" b="1" dirty="0" smtClean="0"/>
          </a:p>
          <a:p>
            <a:pPr marL="274320" indent="-274320" fontAlgn="auto">
              <a:spcAft>
                <a:spcPts val="0"/>
              </a:spcAft>
              <a:buFont typeface="Wingdings"/>
              <a:buChar char=""/>
              <a:defRPr/>
            </a:pPr>
            <a:endParaRPr lang="cs-CZ" sz="1200" b="1" dirty="0"/>
          </a:p>
          <a:p>
            <a:pPr marL="274320" indent="-274320"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1200" b="1" dirty="0" smtClean="0"/>
              <a:t>      </a:t>
            </a:r>
            <a:endParaRPr lang="cs-CZ" sz="12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7354888" cy="3651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1600" b="1" dirty="0"/>
              <a:t>PRACOVNÍ TEXT PRO ŽÁKA:</a:t>
            </a:r>
            <a:endParaRPr lang="cs-CZ" sz="1600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92150"/>
            <a:ext cx="7467600" cy="5473700"/>
          </a:xfrm>
        </p:spPr>
        <p:txBody>
          <a:bodyPr/>
          <a:lstStyle/>
          <a:p>
            <a:pPr>
              <a:spcBef>
                <a:spcPts val="575"/>
              </a:spcBef>
              <a:buFont typeface="Wingdings" pitchFamily="2" charset="2"/>
              <a:buNone/>
            </a:pPr>
            <a:r>
              <a:rPr lang="cs-CZ" sz="1200" b="1" smtClean="0"/>
              <a:t>d) vztahuje se k nim další (doplňkové) charakteristiky:</a:t>
            </a:r>
          </a:p>
          <a:p>
            <a:pPr>
              <a:spcBef>
                <a:spcPts val="575"/>
              </a:spcBef>
              <a:buFont typeface="Wingdings" pitchFamily="2" charset="2"/>
              <a:buNone/>
            </a:pPr>
            <a:r>
              <a:rPr lang="cs-CZ" sz="1200" b="1" smtClean="0"/>
              <a:t>• nemohou nebo nechtějí se zapojit do standardních volnočasových aktivit</a:t>
            </a:r>
          </a:p>
          <a:p>
            <a:pPr>
              <a:spcBef>
                <a:spcPts val="575"/>
              </a:spcBef>
              <a:buFont typeface="Wingdings" pitchFamily="2" charset="2"/>
              <a:buNone/>
            </a:pPr>
            <a:r>
              <a:rPr lang="cs-CZ" sz="1200" b="1" smtClean="0"/>
              <a:t>• vyhýbají se standardním formám institucionalizované pomoci a péče</a:t>
            </a:r>
          </a:p>
          <a:p>
            <a:pPr>
              <a:spcBef>
                <a:spcPts val="575"/>
              </a:spcBef>
              <a:buFont typeface="Wingdings" pitchFamily="2" charset="2"/>
              <a:buNone/>
            </a:pPr>
            <a:r>
              <a:rPr lang="cs-CZ" sz="1200" b="1" smtClean="0"/>
              <a:t>• dávají přednost neproduktivního trávení volného času</a:t>
            </a:r>
          </a:p>
          <a:p>
            <a:pPr>
              <a:spcBef>
                <a:spcPts val="575"/>
              </a:spcBef>
              <a:buFont typeface="Wingdings" pitchFamily="2" charset="2"/>
              <a:buNone/>
            </a:pPr>
            <a:r>
              <a:rPr lang="cs-CZ" sz="1200" b="1" smtClean="0"/>
              <a:t>• dávají přednost trávení volného času mimo rodinu či jinou sociální skupinu</a:t>
            </a:r>
          </a:p>
          <a:p>
            <a:pPr>
              <a:spcBef>
                <a:spcPts val="575"/>
              </a:spcBef>
              <a:buFont typeface="Wingdings" pitchFamily="2" charset="2"/>
              <a:buNone/>
            </a:pPr>
            <a:r>
              <a:rPr lang="cs-CZ" sz="1200" b="1" smtClean="0"/>
              <a:t>• mají životní styl, díky kterému se dostávají do konfliktů, který je ohrožující </a:t>
            </a:r>
          </a:p>
          <a:p>
            <a:pPr>
              <a:spcBef>
                <a:spcPts val="575"/>
              </a:spcBef>
              <a:buFont typeface="Wingdings" pitchFamily="2" charset="2"/>
              <a:buNone/>
            </a:pPr>
            <a:r>
              <a:rPr lang="cs-CZ" sz="1200" b="1" smtClean="0"/>
              <a:t>   pro ně samé nebo jejich okolí</a:t>
            </a:r>
          </a:p>
          <a:p>
            <a:pPr>
              <a:spcBef>
                <a:spcPts val="575"/>
              </a:spcBef>
              <a:buFont typeface="Wingdings 2" pitchFamily="18" charset="2"/>
              <a:buChar char=""/>
            </a:pPr>
            <a:endParaRPr lang="cs-CZ" sz="1200" b="1" smtClean="0"/>
          </a:p>
          <a:p>
            <a:pPr>
              <a:buFont typeface="Wingdings" pitchFamily="2" charset="2"/>
              <a:buNone/>
            </a:pPr>
            <a:endParaRPr lang="cs-CZ" b="1" smtClean="0">
              <a:solidFill>
                <a:srgbClr val="FF0000"/>
              </a:solidFill>
            </a:endParaRPr>
          </a:p>
          <a:p>
            <a:endParaRPr lang="cs-CZ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7467600" cy="5048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/>
              <a:t>Úkoly - zadání pro žáka</a:t>
            </a:r>
          </a:p>
        </p:txBody>
      </p:sp>
      <p:graphicFrame>
        <p:nvGraphicFramePr>
          <p:cNvPr id="20493" name="Group 13"/>
          <p:cNvGraphicFramePr>
            <a:graphicFrameLocks noGrp="1"/>
          </p:cNvGraphicFramePr>
          <p:nvPr>
            <p:ph sz="quarter" idx="1"/>
          </p:nvPr>
        </p:nvGraphicFramePr>
        <p:xfrm>
          <a:off x="250825" y="692150"/>
          <a:ext cx="8208963" cy="3581400"/>
        </p:xfrm>
        <a:graphic>
          <a:graphicData uri="http://schemas.openxmlformats.org/drawingml/2006/table">
            <a:tbl>
              <a:tblPr/>
              <a:tblGrid>
                <a:gridCol w="8208963"/>
              </a:tblGrid>
              <a:tr h="444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Zadání pro žáka: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 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858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 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Pečlivě si přečtěte Pracovní text a vytvořte si představu o fiktivním uživateli služby (chlapci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-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toho                       si i pracovně pojmenujte); vytvořte si jeho základní charakteristiku na základě rozboru popsané cílové skupiny uživatelů.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Vašim úkolem je zapsat si poznámky do Pracovním listu o fiktivním chlapci, které jej budou charakterizovat (o jeho životě, zájmech, prostředí, ve kterém žije, o jeho rodině a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kamarádech, vztahu ke škole, oblíbených aktivitách, o trávení volného času…).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Splněné úkoly zaznamenané v Pracovním listu následně prezentujte spolužákům pomocí interaktivní tabule. 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Při prezentaci se zaměřte i na odůvodnění vašeho výběru charakteristiky chlapce. 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7529512" cy="581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Pracovní list žáka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95288" y="836613"/>
          <a:ext cx="8208962" cy="5735637"/>
        </p:xfrm>
        <a:graphic>
          <a:graphicData uri="http://schemas.openxmlformats.org/drawingml/2006/table">
            <a:tbl>
              <a:tblPr/>
              <a:tblGrid>
                <a:gridCol w="8208962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 Pracovní list žáka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554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Doplňte: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Times New Roman" pitchFamily="18" charset="0"/>
                        </a:rPr>
                        <a:t>Jméno chlapce: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Charakteristika (chlapce) uživatele služby, informace o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jeho životě, zájmech, prostředí, ve kterém žije, o jeho rodině a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Schoolbook" pitchFamily="18" charset="0"/>
                          <a:cs typeface="Arial" charset="0"/>
                        </a:rPr>
                        <a:t>kamarádech, trávení volného času…):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Times New Roman" pitchFamily="18" charset="0"/>
                        </a:rPr>
                        <a:t>Získané podněty z diskuze o tomto tématu: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J"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 pitchFamily="18" charset="0"/>
                          <a:cs typeface="Times New Roman" pitchFamily="18" charset="0"/>
                          <a:sym typeface="Wingdings" pitchFamily="2" charset="2"/>
                        </a:rPr>
                        <a:t>……………………………                                                                             ……………………………..</a:t>
                      </a: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J"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J"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J"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J"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388" y="404813"/>
            <a:ext cx="856932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1200" i="1" dirty="0">
                <a:latin typeface="+mn-lt"/>
              </a:rPr>
              <a:t>Zdroj:</a:t>
            </a:r>
            <a:endParaRPr lang="cs-CZ" sz="1200" dirty="0">
              <a:latin typeface="+mn-lt"/>
            </a:endParaRPr>
          </a:p>
          <a:p>
            <a:pPr>
              <a:defRPr/>
            </a:pPr>
            <a:r>
              <a:rPr lang="cs-CZ" sz="1200" i="1" dirty="0">
                <a:latin typeface="+mn-lt"/>
              </a:rPr>
              <a:t>Pojmosloví nízkoprahových zařízení pro děti a mládež.</a:t>
            </a:r>
            <a:r>
              <a:rPr lang="cs-CZ" sz="1200" dirty="0">
                <a:latin typeface="+mn-lt"/>
              </a:rPr>
              <a:t> In: </a:t>
            </a:r>
            <a:r>
              <a:rPr lang="cs-CZ" sz="1200" i="1" dirty="0">
                <a:latin typeface="+mn-lt"/>
              </a:rPr>
              <a:t>www.streetwork.cz</a:t>
            </a:r>
            <a:r>
              <a:rPr lang="cs-CZ" sz="1200" dirty="0">
                <a:latin typeface="+mn-lt"/>
              </a:rPr>
              <a:t> [online]. 2008. vyd. Praha [cit. 2013-09-02]. Dostupné z: </a:t>
            </a:r>
            <a:r>
              <a:rPr lang="cs-CZ" sz="1200" u="sng" dirty="0">
                <a:latin typeface="+mn-lt"/>
                <a:hlinkClick r:id="rId2"/>
              </a:rPr>
              <a:t>http://www.streetwork.cz/images/download/Pojmoslovi_text.pdf</a:t>
            </a:r>
            <a:endParaRPr lang="cs-CZ" sz="1200" dirty="0">
              <a:latin typeface="+mn-lt"/>
            </a:endParaRPr>
          </a:p>
          <a:p>
            <a:pPr hangingPunct="0">
              <a:defRPr/>
            </a:pP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599</TotalTime>
  <Words>627</Words>
  <Application>Microsoft Office PowerPoint</Application>
  <PresentationFormat>On-screen Show (4:3)</PresentationFormat>
  <Paragraphs>119</Paragraphs>
  <Slides>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12</vt:i4>
      </vt:variant>
      <vt:variant>
        <vt:lpstr>Nadpisy snímků</vt:lpstr>
      </vt:variant>
      <vt:variant>
        <vt:i4>7</vt:i4>
      </vt:variant>
    </vt:vector>
  </HeadingPairs>
  <TitlesOfParts>
    <vt:vector size="25" baseType="lpstr">
      <vt:lpstr>Arial</vt:lpstr>
      <vt:lpstr>Century Schoolbook</vt:lpstr>
      <vt:lpstr>Wingdings</vt:lpstr>
      <vt:lpstr>Wingdings 2</vt:lpstr>
      <vt:lpstr>Calibri</vt:lpstr>
      <vt:lpstr>Times New Roman</vt:lpstr>
      <vt:lpstr>Arkýř</vt:lpstr>
      <vt:lpstr>Arkýř</vt:lpstr>
      <vt:lpstr>Arkýř</vt:lpstr>
      <vt:lpstr>Arkýř</vt:lpstr>
      <vt:lpstr>Arkýř</vt:lpstr>
      <vt:lpstr>Arkýř</vt:lpstr>
      <vt:lpstr>Arkýř</vt:lpstr>
      <vt:lpstr>Arkýř</vt:lpstr>
      <vt:lpstr>Arkýř</vt:lpstr>
      <vt:lpstr>Arkýř</vt:lpstr>
      <vt:lpstr>Arkýř</vt:lpstr>
      <vt:lpstr>Arkýř</vt:lpstr>
      <vt:lpstr>  VY_32_INOVACE_SA4A_2 DUM 2. „ CHLAPEC, UŽIVATEL SLUŽBY-CHARAKTERISTIKA“ </vt:lpstr>
      <vt:lpstr>Snímek 2</vt:lpstr>
      <vt:lpstr>PRACOVNÍ TEXT PRO ŽÁKA:</vt:lpstr>
      <vt:lpstr>PRACOVNÍ TEXT PRO ŽÁKA:</vt:lpstr>
      <vt:lpstr>ÚKOLY - ZADÁNÍ PRO ŽÁKA</vt:lpstr>
      <vt:lpstr>PRACOVNÍ LIST ŽÁKA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další</dc:creator>
  <dc:description>Dostupné z Metodického portálu www.rvp.cz, ISSN: 1802-4785, financovaného z ESF a státního rozpočtu ČR. Provozováno Výzkumným ústavem pedagogickým v Praze.</dc:description>
  <cp:lastModifiedBy>DUM</cp:lastModifiedBy>
  <cp:revision>87</cp:revision>
  <dcterms:created xsi:type="dcterms:W3CDTF">2013-03-21T19:25:01Z</dcterms:created>
  <dcterms:modified xsi:type="dcterms:W3CDTF">2014-08-11T16:26:21Z</dcterms:modified>
</cp:coreProperties>
</file>