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69" r:id="rId4"/>
    <p:sldId id="270" r:id="rId5"/>
    <p:sldId id="267" r:id="rId6"/>
    <p:sldId id="268" r:id="rId7"/>
    <p:sldId id="264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67" autoAdjust="0"/>
  </p:normalViewPr>
  <p:slideViewPr>
    <p:cSldViewPr>
      <p:cViewPr>
        <p:scale>
          <a:sx n="100" d="100"/>
          <a:sy n="100" d="100"/>
        </p:scale>
        <p:origin x="-946" y="60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F519E24-AC6E-4ACF-AA4B-319274E2209B}" type="datetimeFigureOut">
              <a:rPr lang="cs-CZ"/>
              <a:pPr/>
              <a:t>11.8.2014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B0D65D2-4B2D-4512-A9E0-A9631A8AB7D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532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FE3364-313F-4DBB-84D2-87677718DF38}" type="datetimeFigureOut">
              <a:rPr lang="cs-CZ"/>
              <a:pPr>
                <a:defRPr/>
              </a:pPr>
              <a:t>11.8.2014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B2F5C9-BB35-4338-A25D-B4485A70E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053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DDDDC07-0572-4520-8626-F4DEFE486A42}" type="datetime1">
              <a:rPr lang="en-US" smtClean="0"/>
              <a:pPr/>
              <a:t>8/11/2014</a:t>
            </a:fld>
            <a:endParaRPr lang="en-US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ECA7E996-71A8-4BDE-9198-5FFD081A4EE9}" type="datetime1">
              <a:rPr lang="en-US" smtClean="0"/>
              <a:pPr algn="r" eaLnBrk="1" latinLnBrk="0" hangingPunct="1"/>
              <a:t>8/11/2014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332C8A0-C236-4551-8188-A3F2214AB31E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9E0CC-F30A-441F-9FD9-ECF239130284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DB07B-6FC6-41C8-835A-7EBABA7A22C4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BC8ED194-8E1C-4055-9244-41CCD09D3935}" type="datetime1">
              <a:rPr lang="en-US" smtClean="0"/>
              <a:pPr algn="r" eaLnBrk="1" latinLnBrk="0" hangingPunct="1"/>
              <a:t>8/11/2014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11D1F-F204-45F8-B51B-E3338C95BE70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 algn="r" eaLnBrk="1" latinLnBrk="0" hangingPunct="1"/>
            <a:fld id="{3FEE4431-760F-4D97-928C-2E207FEA3E57}" type="datetime1">
              <a:rPr lang="en-US" smtClean="0"/>
              <a:pPr algn="r" eaLnBrk="1" latinLnBrk="0" hangingPunct="1"/>
              <a:t>8/11/2014</a:t>
            </a:fld>
            <a:endParaRPr lang="en-US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r" eaLnBrk="1" latinLnBrk="0" hangingPunct="1"/>
            <a:fld id="{D9CB74F8-DA42-4F0C-89ED-E2129005D153}" type="datetime1">
              <a:rPr lang="en-US" smtClean="0"/>
              <a:pPr algn="r" eaLnBrk="1" latinLnBrk="0" hangingPunct="1"/>
              <a:t>8/11/2014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65E5D-60D6-4519-92DF-9869D495837C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031B7-21CE-434B-959F-74C3BB4D2BBA}" type="datetime1">
              <a:rPr lang="en-US" smtClean="0"/>
              <a:pPr/>
              <a:t>8/11/2014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(jméno a příjmení autora).</a:t>
            </a:r>
            <a:br>
              <a:rPr lang="cs-CZ" smtClean="0"/>
            </a:br>
            <a:r>
              <a:rPr lang="cs-CZ" smtClean="0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BB5E19-F10A-4C2F-BF6F-11C513378A2E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2F536D4B-9DDB-4BAC-A9FE-FAC2484B740C}" type="datetime1">
              <a:rPr lang="en-US" smtClean="0"/>
              <a:pPr algn="r" eaLnBrk="1" latinLnBrk="0" hangingPunct="1"/>
              <a:t>8/11/2014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cs-CZ" smtClean="0">
                <a:latin typeface="Arial" charset="0"/>
              </a:rPr>
              <a:t>Autorem materiálu a všech jeho částí, není-li uvedeno jinak, je (jméno a příjmení autora).</a:t>
            </a:r>
            <a:br>
              <a:rPr lang="cs-CZ" smtClean="0">
                <a:latin typeface="Arial" charset="0"/>
              </a:rPr>
            </a:br>
            <a:r>
              <a:rPr lang="cs-CZ" smtClean="0">
                <a:latin typeface="Arial" charset="0"/>
              </a:rPr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2BBB5E19-F10A-4C2F-BF6F-11C513378A2E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etwork.cz/images/download/Pojmoslovi_text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11560" y="2780928"/>
            <a:ext cx="7772400" cy="82269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sz="2200" i="1" dirty="0" smtClean="0"/>
              <a:t/>
            </a:r>
            <a:br>
              <a:rPr lang="cs-CZ" sz="2200" i="1" dirty="0" smtClean="0"/>
            </a:br>
            <a:r>
              <a:rPr lang="cs-CZ" dirty="0" smtClean="0"/>
              <a:t>VY_32_INOVACE_SA4A_3</a:t>
            </a:r>
            <a:r>
              <a:rPr lang="cs-CZ" smtClean="0"/>
              <a:t/>
            </a:r>
            <a:br>
              <a:rPr lang="cs-CZ" smtClean="0"/>
            </a:br>
            <a:r>
              <a:rPr lang="cs-CZ"/>
              <a:t>DUM 3.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>
                <a:solidFill>
                  <a:schemeClr val="tx2">
                    <a:lumMod val="75000"/>
                  </a:schemeClr>
                </a:solidFill>
              </a:rPr>
              <a:t>„</a:t>
            </a:r>
            <a:r>
              <a:rPr lang="cs-CZ" sz="2800" b="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800" b="0" dirty="0" smtClean="0">
                <a:solidFill>
                  <a:schemeClr val="tx2">
                    <a:lumMod val="75000"/>
                  </a:schemeClr>
                </a:solidFill>
              </a:rPr>
              <a:t>dívka, uživatelka služby-charakteristika“</a:t>
            </a:r>
            <a:r>
              <a:rPr lang="cs-CZ" sz="2800" kern="50" dirty="0">
                <a:solidFill>
                  <a:srgbClr val="FF0000"/>
                </a:solidFill>
                <a:latin typeface="Times New Roman"/>
                <a:ea typeface="Times New Roman"/>
              </a:rPr>
              <a:t/>
            </a:r>
            <a:br>
              <a:rPr lang="cs-CZ" sz="2800" kern="50" dirty="0">
                <a:solidFill>
                  <a:srgbClr val="FF0000"/>
                </a:solidFill>
                <a:latin typeface="Times New Roman"/>
                <a:ea typeface="Times New Roman"/>
              </a:rPr>
            </a:br>
            <a:endParaRPr lang="cs-CZ" sz="2700" b="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1259632" y="348726"/>
            <a:ext cx="6521450" cy="762000"/>
            <a:chOff x="1187624" y="348726"/>
            <a:chExt cx="6521450" cy="762000"/>
          </a:xfrm>
        </p:grpSpPr>
        <p:pic>
          <p:nvPicPr>
            <p:cNvPr id="4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" name="obrázek 2" descr="MSMT_sloga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5" y="1196752"/>
            <a:ext cx="2686050" cy="15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472677"/>
              </p:ext>
            </p:extLst>
          </p:nvPr>
        </p:nvGraphicFramePr>
        <p:xfrm>
          <a:off x="395536" y="1073825"/>
          <a:ext cx="8136904" cy="5656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5234"/>
                <a:gridCol w="5621670"/>
              </a:tblGrid>
              <a:tr h="34558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 školy: 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Střední škola sociální PERSPEKTIVA a Vyšší odborná škola, s.r.o.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27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Adresa:  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Mírová 218/6, Dubí III Pozorka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27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Název projektu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KLÍČE K POZNÁVÁNÍ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9561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Registrační číslo projektu: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CZ.1.07/1.5.00/34.0928</a:t>
                      </a:r>
                      <a:endParaRPr lang="cs-CZ" sz="11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 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24983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Šablona: 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III/2  Inovace a zkvalitnění výuky prostřednictvím ICT</a:t>
                      </a:r>
                      <a:endParaRPr lang="cs-CZ" sz="11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48281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Název a číslo materiálu: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smtClean="0"/>
                        <a:t>VY_32_INOVACE_SA4A_3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TÉMA </a:t>
                      </a:r>
                      <a:r>
                        <a:rPr lang="cs-CZ" sz="1000" kern="50" dirty="0">
                          <a:effectLst/>
                        </a:rPr>
                        <a:t>SADY: Sociální aktivity s dětmi a mládeží ze sociálně vyloučených lokalit</a:t>
                      </a:r>
                      <a:endParaRPr lang="cs-CZ" sz="11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NÁZEV: </a:t>
                      </a:r>
                      <a:r>
                        <a:rPr lang="cs-CZ" sz="1100" b="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Dívka</a:t>
                      </a:r>
                      <a:r>
                        <a:rPr lang="cs-CZ" sz="1100" b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, uživatelka</a:t>
                      </a:r>
                      <a:r>
                        <a:rPr lang="cs-CZ" sz="1100" b="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cs-CZ" sz="1100" b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služby-charakteristika</a:t>
                      </a:r>
                      <a:endParaRPr lang="cs-CZ" sz="11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27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Vytvořeno: 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228600" hangingPunct="0">
                        <a:spcAft>
                          <a:spcPts val="0"/>
                        </a:spcAft>
                      </a:pP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1. 10. </a:t>
                      </a:r>
                      <a:r>
                        <a:rPr kumimoji="0" lang="cs-CZ" sz="10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endParaRPr lang="cs-CZ" sz="10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27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Mgr. Tomáš Vorochta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27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Vyučovací předmět: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Tvořivá dramatika / navazuje na předmět Dramatická výchova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1727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Ročník: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</a:rPr>
                        <a:t>IV. SOŠ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88684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Anotace: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Didaktický učební materiál je určen pro žáky maturitních oborů SOŠ.  Vychází z průřezového tématu ČLOVĚK A SVĚT PRÁCE. Je zaměřen na získání dovedností potřebných k tvorbě volnočasových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pro nízkoprahová zařízení pro děti a mládež s využitím ICT techniky.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připravuje na realizaci sociálních aktivit s vybranou cílovou skupinou, materiál obsahuje základní informace pro tuto přípravu, úkoly pro žáka. Žák využívá při práci ICT,</a:t>
                      </a:r>
                      <a:r>
                        <a:rPr kumimoji="0" lang="cs-CZ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splněné úkoly zaznamenané v pracovním listu a prezentuje spolužákům pomocí interaktivní tabule; prezentace záznamů slouží jako podklad k diskuzi, zajímavé podněty z diskuze žák zaznamenává pomocí interaktivní tabule.</a:t>
                      </a:r>
                      <a:endParaRPr kumimoji="0" lang="cs-CZ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417" marR="60417" marT="0" marB="0"/>
                </a:tc>
              </a:tr>
              <a:tr h="56068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Klíčová slova: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</a:rPr>
                        <a:t>uživatel služby, cílová skupina,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b="0" i="0" dirty="0" smtClean="0">
                          <a:solidFill>
                            <a:schemeClr val="tx1"/>
                          </a:solidFill>
                        </a:rPr>
                        <a:t>nízkoprahová zařízení pro děti a mládež, 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altLang="cs-CZ" sz="1000" b="0" i="0" dirty="0" smtClean="0">
                          <a:solidFill>
                            <a:schemeClr val="tx1"/>
                          </a:solidFill>
                        </a:rPr>
                        <a:t>standardy kvality sociálních služeb, </a:t>
                      </a:r>
                      <a:r>
                        <a:rPr lang="cs-CZ" sz="1000" b="0" i="0" dirty="0" smtClean="0">
                          <a:solidFill>
                            <a:schemeClr val="tx1"/>
                          </a:solidFill>
                        </a:rPr>
                        <a:t>sociální prevence,</a:t>
                      </a:r>
                      <a:r>
                        <a:rPr lang="cs-CZ" sz="1000" b="0" i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000" b="0" i="0" dirty="0" smtClean="0">
                          <a:solidFill>
                            <a:schemeClr val="tx1"/>
                          </a:solidFill>
                        </a:rPr>
                        <a:t>sociální vyloučení</a:t>
                      </a:r>
                      <a:endParaRPr lang="cs-CZ" sz="1000" kern="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0417" marR="60417" marT="0" marB="0"/>
                </a:tc>
              </a:tr>
              <a:tr h="96378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Výsledky vzdělávání dle RVP: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/>
                        <a:t>Navrhuje průpravné hry a cvičení pro děti a mládež. 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Spolupodílí se na tvorbě a na realizaci projektu týmového představení; naplánuje, připraví finální projekt a realizuje své vlastní představení určené k aktivní komunikaci s divákem/klientem; přijímá zodpovědnost za inscenaci jako výsledek procesu společné tvorby; 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ovládá základní divadelní propriety; </a:t>
                      </a:r>
                      <a:r>
                        <a:rPr lang="cs-CZ" sz="1000" dirty="0" smtClean="0"/>
                        <a:t>dokáže </a:t>
                      </a:r>
                      <a:r>
                        <a:rPr lang="cs-CZ" sz="1000" dirty="0" smtClean="0"/>
                        <a:t>se prezentovat v různých situacích ve skupině; 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dirty="0" smtClean="0"/>
                        <a:t>prozkoumává témata z více úhlů pohledu a pojmenovává hlavní téma a konflikt.</a:t>
                      </a:r>
                      <a:endParaRPr lang="cs-CZ" sz="1000" dirty="0"/>
                    </a:p>
                  </a:txBody>
                  <a:tcPr marL="60417" marR="60417" marT="0" marB="0"/>
                </a:tc>
              </a:tr>
              <a:tr h="1727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>
                          <a:solidFill>
                            <a:schemeClr val="tx1"/>
                          </a:solidFill>
                          <a:effectLst/>
                        </a:rPr>
                        <a:t>Typ interakce:</a:t>
                      </a:r>
                      <a:endParaRPr lang="cs-CZ" sz="1100" kern="5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Kombinované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  <a:tr h="3103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solidFill>
                            <a:schemeClr val="tx1"/>
                          </a:solidFill>
                          <a:effectLst/>
                        </a:rPr>
                        <a:t>Druh výukového zdroje:</a:t>
                      </a:r>
                      <a:endParaRPr lang="cs-CZ" sz="11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Výukové</a:t>
                      </a:r>
                      <a:r>
                        <a:rPr kumimoji="0" lang="cs-CZ" sz="11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materiály</a:t>
                      </a:r>
                      <a:endParaRPr lang="cs-CZ" sz="11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 </a:t>
                      </a:r>
                      <a:endParaRPr lang="cs-CZ" sz="11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0417" marR="60417" marT="0" marB="0"/>
                </a:tc>
              </a:tr>
            </a:tbl>
          </a:graphicData>
        </a:graphic>
      </p:graphicFrame>
      <p:grpSp>
        <p:nvGrpSpPr>
          <p:cNvPr id="4" name="Skupina 3"/>
          <p:cNvGrpSpPr/>
          <p:nvPr/>
        </p:nvGrpSpPr>
        <p:grpSpPr>
          <a:xfrm>
            <a:off x="1259632" y="116632"/>
            <a:ext cx="6521450" cy="762000"/>
            <a:chOff x="1187624" y="348726"/>
            <a:chExt cx="6521450" cy="762000"/>
          </a:xfrm>
        </p:grpSpPr>
        <p:pic>
          <p:nvPicPr>
            <p:cNvPr id="5" name="Picture 0" descr="MSMT_logolink_bez_vl_a_sloganu.ai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obrázek 2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" name="obrázek 2" descr="MSMT_sloga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975" y="908720"/>
            <a:ext cx="2686050" cy="15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1684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3826768" cy="288032"/>
          </a:xfrm>
        </p:spPr>
        <p:txBody>
          <a:bodyPr>
            <a:normAutofit/>
          </a:bodyPr>
          <a:lstStyle/>
          <a:p>
            <a:r>
              <a:rPr lang="cs-CZ" sz="1200" b="1" dirty="0"/>
              <a:t>PRACOVNÍ </a:t>
            </a:r>
            <a:r>
              <a:rPr lang="cs-CZ" sz="1200" b="1" dirty="0" smtClean="0"/>
              <a:t>TEXT </a:t>
            </a:r>
            <a:r>
              <a:rPr lang="cs-CZ" sz="1200" b="1" dirty="0"/>
              <a:t>PRO ŽÁKA</a:t>
            </a:r>
            <a:r>
              <a:rPr lang="cs-CZ" sz="1200" b="1" dirty="0" smtClean="0"/>
              <a:t>:</a:t>
            </a:r>
            <a:endParaRPr lang="cs-CZ" sz="1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404664"/>
            <a:ext cx="8280920" cy="5976664"/>
          </a:xfrm>
        </p:spPr>
        <p:txBody>
          <a:bodyPr>
            <a:normAutofit fontScale="2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sz="4800" b="1" dirty="0" smtClean="0"/>
              <a:t>ZÁKLADNÍ INFORMACE: Aktivity, které budete připravovat pro děti a mládež ze sociálně vyloučených lokalit budou realizovány ve spolupráci s Nízkoprahovými zařízeními pro děti a mládež (NZDM), popřípadě s organizacemi, které také splňují </a:t>
            </a:r>
            <a:r>
              <a:rPr lang="cs-CZ" sz="4800" b="1" i="1" dirty="0"/>
              <a:t>S</a:t>
            </a:r>
            <a:r>
              <a:rPr lang="cs-CZ" altLang="cs-CZ" sz="4800" b="1" i="1" dirty="0" smtClean="0"/>
              <a:t>tandardy </a:t>
            </a:r>
            <a:r>
              <a:rPr lang="cs-CZ" altLang="cs-CZ" sz="4800" b="1" i="1" dirty="0"/>
              <a:t>kvality sociálních </a:t>
            </a:r>
            <a:r>
              <a:rPr lang="cs-CZ" altLang="cs-CZ" sz="4800" b="1" i="1" dirty="0" smtClean="0"/>
              <a:t>služeb. </a:t>
            </a:r>
          </a:p>
          <a:p>
            <a:endParaRPr lang="cs-CZ" altLang="cs-CZ" sz="4800" b="1" i="1" dirty="0" smtClean="0"/>
          </a:p>
          <a:p>
            <a:pPr marL="0" indent="0">
              <a:buNone/>
            </a:pPr>
            <a:r>
              <a:rPr lang="cs-CZ" altLang="cs-CZ" sz="4800" b="1" dirty="0" smtClean="0"/>
              <a:t>SEZNAMTE SE S TÍMTO TEXTEM:</a:t>
            </a:r>
          </a:p>
          <a:p>
            <a:pPr marL="0" indent="0">
              <a:buNone/>
            </a:pPr>
            <a:r>
              <a:rPr lang="cs-CZ" altLang="cs-CZ" sz="4800" b="1" u="sng" dirty="0" smtClean="0"/>
              <a:t>Nízkoprahové </a:t>
            </a:r>
            <a:r>
              <a:rPr lang="cs-CZ" altLang="cs-CZ" sz="4800" b="1" u="sng" dirty="0"/>
              <a:t>zařízení pro děti a </a:t>
            </a:r>
            <a:r>
              <a:rPr lang="cs-CZ" altLang="cs-CZ" sz="4800" b="1" u="sng" dirty="0" smtClean="0"/>
              <a:t>mládež</a:t>
            </a:r>
          </a:p>
          <a:p>
            <a:pPr>
              <a:buNone/>
              <a:defRPr/>
            </a:pPr>
            <a:r>
              <a:rPr lang="cs-CZ" sz="4800" b="1" dirty="0" smtClean="0"/>
              <a:t>Poskytují </a:t>
            </a:r>
            <a:r>
              <a:rPr lang="cs-CZ" sz="4800" b="1" dirty="0"/>
              <a:t>ambulantní, popřípadě terénní služby dětem ve věku od </a:t>
            </a:r>
            <a:r>
              <a:rPr lang="cs-CZ" sz="4800" b="1" dirty="0" smtClean="0"/>
              <a:t>6. </a:t>
            </a:r>
            <a:r>
              <a:rPr lang="cs-CZ" sz="4800" b="1" dirty="0"/>
              <a:t>do </a:t>
            </a:r>
            <a:r>
              <a:rPr lang="cs-CZ" sz="4800" b="1" dirty="0" smtClean="0"/>
              <a:t>26. </a:t>
            </a:r>
            <a:r>
              <a:rPr lang="cs-CZ" sz="4800" b="1" dirty="0"/>
              <a:t>let </a:t>
            </a:r>
            <a:r>
              <a:rPr lang="cs-CZ" sz="4800" b="1" dirty="0" smtClean="0"/>
              <a:t>ohroženým    společensky </a:t>
            </a:r>
            <a:r>
              <a:rPr lang="cs-CZ" sz="4800" b="1" dirty="0"/>
              <a:t>nežádoucími jevy. </a:t>
            </a:r>
            <a:endParaRPr lang="cs-CZ" sz="4800" b="1" dirty="0" smtClean="0"/>
          </a:p>
          <a:p>
            <a:pPr>
              <a:buNone/>
              <a:defRPr/>
            </a:pPr>
            <a:endParaRPr lang="cs-CZ" sz="4800" b="1" dirty="0" smtClean="0"/>
          </a:p>
          <a:p>
            <a:pPr>
              <a:buNone/>
              <a:defRPr/>
            </a:pPr>
            <a:r>
              <a:rPr lang="cs-CZ" sz="4800" b="1" dirty="0" smtClean="0"/>
              <a:t>Na koho se aktivity zaměřují, kdo je CÍLOVÁ SKUPINA?</a:t>
            </a:r>
          </a:p>
          <a:p>
            <a:pPr marL="0" indent="0">
              <a:buFontTx/>
              <a:buChar char="-"/>
              <a:defRPr/>
            </a:pPr>
            <a:r>
              <a:rPr lang="cs-CZ" sz="4800" b="1" dirty="0" smtClean="0"/>
              <a:t>cílovou skupinou NZDM jsou děti a mládež, které:</a:t>
            </a:r>
          </a:p>
          <a:p>
            <a:pPr marL="0" indent="0">
              <a:buFontTx/>
              <a:buChar char="-"/>
              <a:defRPr/>
            </a:pPr>
            <a:endParaRPr lang="cs-CZ" sz="4800" b="1" dirty="0" smtClean="0"/>
          </a:p>
          <a:p>
            <a:pPr>
              <a:buNone/>
              <a:defRPr/>
            </a:pPr>
            <a:r>
              <a:rPr lang="cs-CZ" sz="4800" b="1" dirty="0" smtClean="0"/>
              <a:t>a) zažívají nepříznivé sociální situace</a:t>
            </a:r>
          </a:p>
          <a:p>
            <a:pPr>
              <a:buNone/>
              <a:defRPr/>
            </a:pPr>
            <a:r>
              <a:rPr lang="cs-CZ" sz="4800" i="1" dirty="0" smtClean="0"/>
              <a:t>Jde o:</a:t>
            </a:r>
          </a:p>
          <a:p>
            <a:pPr>
              <a:buNone/>
              <a:defRPr/>
            </a:pPr>
            <a:r>
              <a:rPr lang="cs-CZ" sz="4800" b="1" dirty="0" smtClean="0"/>
              <a:t>• konfliktní společenské situace</a:t>
            </a:r>
          </a:p>
          <a:p>
            <a:pPr>
              <a:buNone/>
              <a:defRPr/>
            </a:pPr>
            <a:r>
              <a:rPr lang="cs-CZ" sz="4800" b="1" dirty="0" smtClean="0"/>
              <a:t>• obtížné životní události</a:t>
            </a:r>
          </a:p>
          <a:p>
            <a:pPr>
              <a:buNone/>
              <a:defRPr/>
            </a:pPr>
            <a:r>
              <a:rPr lang="cs-CZ" sz="4800" b="1" dirty="0" smtClean="0"/>
              <a:t>• omezující životní podmínky</a:t>
            </a:r>
          </a:p>
          <a:p>
            <a:pPr>
              <a:buNone/>
              <a:defRPr/>
            </a:pPr>
            <a:endParaRPr lang="cs-CZ" sz="4800" b="1" dirty="0" smtClean="0"/>
          </a:p>
          <a:p>
            <a:pPr>
              <a:buNone/>
              <a:defRPr/>
            </a:pPr>
            <a:r>
              <a:rPr lang="cs-CZ" sz="4800" b="1" dirty="0" smtClean="0"/>
              <a:t>b) jsou ve věkových skupinách:</a:t>
            </a:r>
          </a:p>
          <a:p>
            <a:pPr>
              <a:buNone/>
              <a:defRPr/>
            </a:pPr>
            <a:r>
              <a:rPr lang="pl-PL" sz="4800" b="1" dirty="0" smtClean="0"/>
              <a:t>• od 6. do 12. let</a:t>
            </a:r>
          </a:p>
          <a:p>
            <a:pPr>
              <a:buNone/>
              <a:defRPr/>
            </a:pPr>
            <a:r>
              <a:rPr lang="pl-PL" sz="4800" b="1" dirty="0" smtClean="0"/>
              <a:t>• od 13. do 18. let</a:t>
            </a:r>
          </a:p>
          <a:p>
            <a:pPr>
              <a:buNone/>
              <a:defRPr/>
            </a:pPr>
            <a:r>
              <a:rPr lang="pl-PL" sz="4800" b="1" dirty="0" smtClean="0"/>
              <a:t>• od 19. do 26. let</a:t>
            </a:r>
          </a:p>
          <a:p>
            <a:pPr>
              <a:buNone/>
              <a:defRPr/>
            </a:pPr>
            <a:endParaRPr lang="cs-CZ" sz="4800" b="1" dirty="0" smtClean="0"/>
          </a:p>
          <a:p>
            <a:pPr>
              <a:buNone/>
              <a:defRPr/>
            </a:pPr>
            <a:r>
              <a:rPr lang="cs-CZ" sz="4800" b="1" dirty="0" smtClean="0"/>
              <a:t>c) žijí nebo se pohybují v konkrétní lokalitě, kterou lze vymezit:</a:t>
            </a:r>
          </a:p>
          <a:p>
            <a:pPr>
              <a:buNone/>
              <a:defRPr/>
            </a:pPr>
            <a:r>
              <a:rPr lang="cs-CZ" sz="4800" b="1" dirty="0" smtClean="0"/>
              <a:t>• sociálně</a:t>
            </a:r>
          </a:p>
          <a:p>
            <a:pPr>
              <a:buNone/>
              <a:defRPr/>
            </a:pPr>
            <a:r>
              <a:rPr lang="cs-CZ" sz="4800" b="1" dirty="0" smtClean="0"/>
              <a:t>• geograficky</a:t>
            </a:r>
          </a:p>
          <a:p>
            <a:pPr>
              <a:buNone/>
              <a:defRPr/>
            </a:pPr>
            <a:endParaRPr lang="cs-CZ" sz="4800" b="1" dirty="0" smtClean="0"/>
          </a:p>
          <a:p>
            <a:pPr>
              <a:buFont typeface="Wingdings" pitchFamily="2" charset="2"/>
              <a:buChar char="Ø"/>
              <a:defRPr/>
            </a:pPr>
            <a:endParaRPr lang="pl-PL" sz="4800" b="1" dirty="0"/>
          </a:p>
          <a:p>
            <a:pPr>
              <a:buFont typeface="Wingdings" pitchFamily="2" charset="2"/>
              <a:buChar char="Ø"/>
              <a:defRPr/>
            </a:pPr>
            <a:endParaRPr lang="cs-CZ" sz="4800" b="1" dirty="0" smtClean="0"/>
          </a:p>
          <a:p>
            <a:pPr>
              <a:buFont typeface="Wingdings" pitchFamily="2" charset="2"/>
              <a:buChar char="Ø"/>
              <a:defRPr/>
            </a:pPr>
            <a:endParaRPr lang="cs-CZ" sz="2800" b="1" dirty="0"/>
          </a:p>
          <a:p>
            <a:pPr>
              <a:buFont typeface="Wingdings" pitchFamily="2" charset="2"/>
              <a:buChar char="Ø"/>
              <a:defRPr/>
            </a:pPr>
            <a:endParaRPr lang="cs-CZ" sz="2800" b="1" dirty="0"/>
          </a:p>
          <a:p>
            <a:pPr>
              <a:buNone/>
              <a:defRPr/>
            </a:pPr>
            <a:endParaRPr lang="cs-CZ" sz="2800" b="1" dirty="0"/>
          </a:p>
          <a:p>
            <a:pPr>
              <a:defRPr/>
            </a:pPr>
            <a:endParaRPr lang="cs-CZ" sz="1200" b="1" dirty="0" smtClean="0"/>
          </a:p>
          <a:p>
            <a:pPr>
              <a:defRPr/>
            </a:pPr>
            <a:endParaRPr lang="cs-CZ" sz="1200" b="1" dirty="0"/>
          </a:p>
          <a:p>
            <a:pPr>
              <a:buNone/>
              <a:defRPr/>
            </a:pPr>
            <a:r>
              <a:rPr lang="cs-CZ" sz="1200" b="1" dirty="0" smtClean="0"/>
              <a:t>      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697231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355160" cy="364902"/>
          </a:xfrm>
        </p:spPr>
        <p:txBody>
          <a:bodyPr>
            <a:normAutofit/>
          </a:bodyPr>
          <a:lstStyle/>
          <a:p>
            <a:r>
              <a:rPr lang="cs-CZ" sz="1600" b="1" dirty="0"/>
              <a:t>PRACOVNÍ TEXT PRO ŽÁKA: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7467600" cy="5472608"/>
          </a:xfrm>
        </p:spPr>
        <p:txBody>
          <a:bodyPr>
            <a:normAutofit/>
          </a:bodyPr>
          <a:lstStyle/>
          <a:p>
            <a:pPr>
              <a:spcBef>
                <a:spcPts val="580"/>
              </a:spcBef>
              <a:buNone/>
              <a:defRPr/>
            </a:pPr>
            <a:r>
              <a:rPr lang="cs-CZ" sz="1200" b="1" dirty="0" smtClean="0"/>
              <a:t>d) vztahuje </a:t>
            </a:r>
            <a:r>
              <a:rPr lang="cs-CZ" sz="1200" b="1" dirty="0"/>
              <a:t>se k </a:t>
            </a:r>
            <a:r>
              <a:rPr lang="cs-CZ" sz="1200" b="1" dirty="0" smtClean="0"/>
              <a:t>nim </a:t>
            </a:r>
            <a:r>
              <a:rPr lang="cs-CZ" sz="1200" b="1" dirty="0"/>
              <a:t>další (doplňkové) charakteristiky:</a:t>
            </a:r>
          </a:p>
          <a:p>
            <a:pPr>
              <a:spcBef>
                <a:spcPts val="580"/>
              </a:spcBef>
              <a:buNone/>
              <a:defRPr/>
            </a:pPr>
            <a:r>
              <a:rPr lang="cs-CZ" sz="1200" b="1" dirty="0"/>
              <a:t>• nemohou nebo nechtějí se zapojit do standardních volnočasových aktivit</a:t>
            </a:r>
          </a:p>
          <a:p>
            <a:pPr>
              <a:spcBef>
                <a:spcPts val="580"/>
              </a:spcBef>
              <a:buNone/>
              <a:defRPr/>
            </a:pPr>
            <a:r>
              <a:rPr lang="cs-CZ" sz="1200" b="1" dirty="0"/>
              <a:t>• vyhýbají se standardním formám institucionalizované pomoci a péče</a:t>
            </a:r>
          </a:p>
          <a:p>
            <a:pPr>
              <a:spcBef>
                <a:spcPts val="580"/>
              </a:spcBef>
              <a:buNone/>
              <a:defRPr/>
            </a:pPr>
            <a:r>
              <a:rPr lang="cs-CZ" sz="1200" b="1" dirty="0"/>
              <a:t>• dávají přednost neproduktivního trávení volného času</a:t>
            </a:r>
          </a:p>
          <a:p>
            <a:pPr>
              <a:spcBef>
                <a:spcPts val="580"/>
              </a:spcBef>
              <a:buNone/>
              <a:defRPr/>
            </a:pPr>
            <a:r>
              <a:rPr lang="cs-CZ" sz="1200" b="1" dirty="0"/>
              <a:t>• dávají přednost trávení volného času mimo rodinu či jinou sociální skupinu</a:t>
            </a:r>
          </a:p>
          <a:p>
            <a:pPr>
              <a:spcBef>
                <a:spcPts val="580"/>
              </a:spcBef>
              <a:buNone/>
              <a:defRPr/>
            </a:pPr>
            <a:r>
              <a:rPr lang="cs-CZ" sz="1200" b="1" dirty="0"/>
              <a:t>• mají životní styl, díky kterému se dostávají do konfliktů, který je ohrožující </a:t>
            </a:r>
            <a:endParaRPr lang="cs-CZ" sz="1200" b="1" dirty="0" smtClean="0"/>
          </a:p>
          <a:p>
            <a:pPr>
              <a:spcBef>
                <a:spcPts val="580"/>
              </a:spcBef>
              <a:buNone/>
              <a:defRPr/>
            </a:pPr>
            <a:r>
              <a:rPr lang="cs-CZ" sz="1200" b="1" dirty="0" smtClean="0"/>
              <a:t>   pro </a:t>
            </a:r>
            <a:r>
              <a:rPr lang="cs-CZ" sz="1200" b="1" dirty="0"/>
              <a:t>ně samé nebo jejich </a:t>
            </a:r>
            <a:r>
              <a:rPr lang="cs-CZ" sz="1200" b="1" dirty="0" smtClean="0"/>
              <a:t>okolí</a:t>
            </a:r>
          </a:p>
          <a:p>
            <a:pPr>
              <a:spcBef>
                <a:spcPts val="580"/>
              </a:spcBef>
              <a:buFont typeface="Wingdings 2"/>
              <a:buChar char=""/>
              <a:defRPr/>
            </a:pPr>
            <a:endParaRPr lang="cs-CZ" sz="1200" b="1" dirty="0" smtClean="0"/>
          </a:p>
          <a:p>
            <a:pPr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9234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504056"/>
          </a:xfrm>
        </p:spPr>
        <p:txBody>
          <a:bodyPr>
            <a:normAutofit/>
          </a:bodyPr>
          <a:lstStyle/>
          <a:p>
            <a:r>
              <a:rPr lang="cs-CZ" sz="2400" dirty="0"/>
              <a:t>Úkoly - zadání pro žáka</a:t>
            </a: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78236996"/>
              </p:ext>
            </p:extLst>
          </p:nvPr>
        </p:nvGraphicFramePr>
        <p:xfrm>
          <a:off x="251520" y="692696"/>
          <a:ext cx="8208912" cy="3218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08912"/>
              </a:tblGrid>
              <a:tr h="44518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100" kern="50" dirty="0">
                          <a:solidFill>
                            <a:srgbClr val="002060"/>
                          </a:solidFill>
                          <a:effectLst/>
                        </a:rPr>
                        <a:t>Zadání pro žáka:</a:t>
                      </a:r>
                      <a:endParaRPr lang="cs-CZ" sz="1200" kern="5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1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5907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1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50" dirty="0" smtClean="0">
                          <a:solidFill>
                            <a:schemeClr val="tx1"/>
                          </a:solidFill>
                          <a:effectLst/>
                        </a:rPr>
                        <a:t>Pečlivě si přečtěte</a:t>
                      </a:r>
                      <a:r>
                        <a:rPr lang="cs-CZ" sz="11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  Pracovní text a vytvořte si představu o fiktivním uživateli služby (dívce- tu si i pracovně pojmenujte); vytvořte si její základní charakteristiku na základě rozboru popsané cílové skupiny uživatelů.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Vašim úkolem je zapsat si poznámky do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Pracovním listu </a:t>
                      </a: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o fiktivní dívce, které jej budou charakterizovat (o jejím životě, zájmech, prostředí, ve kterém žije, o jeho rodině a 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kamarádech, trávení volného času, povinnostech, …).</a:t>
                      </a: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8580" marR="68580" marT="0" marB="0"/>
                </a:tc>
              </a:tr>
              <a:tr h="3857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1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Splněné úkoly zaznamenané v Pracovním listu následně prezentujte spolužákům pomocí interaktivní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tabule.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Při prezentaci se zaměřte i na odůvodnění vašeho výběru charakteristiky dívky. </a:t>
                      </a:r>
                      <a:endParaRPr kumimoji="0" lang="cs-CZ" sz="1200" b="1" i="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875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529264" cy="580926"/>
          </a:xfrm>
        </p:spPr>
        <p:txBody>
          <a:bodyPr/>
          <a:lstStyle/>
          <a:p>
            <a:r>
              <a:rPr lang="cs-CZ" dirty="0"/>
              <a:t>Pracovní list žáka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493070"/>
              </p:ext>
            </p:extLst>
          </p:nvPr>
        </p:nvGraphicFramePr>
        <p:xfrm>
          <a:off x="395536" y="836712"/>
          <a:ext cx="8208912" cy="57355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08912"/>
              </a:tblGrid>
              <a:tr h="432047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Pracovní list žáka</a:t>
                      </a:r>
                      <a:endParaRPr lang="cs-CZ" sz="1200" b="1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54973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Doplňte: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Jméno 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dívky</a:t>
                      </a:r>
                      <a:r>
                        <a:rPr lang="cs-CZ" sz="12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: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Charakteristika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0" lang="cs-CZ" sz="12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dívky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kumimoji="0" lang="cs-CZ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uživatelky služby, informace o </a:t>
                      </a: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</a:rPr>
                        <a:t>jejím životě, zájmech, prostředí, ve kterém žije, o rodině a </a:t>
                      </a:r>
                      <a:r>
                        <a:rPr kumimoji="0" lang="cs-CZ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kamarádech, trávení volného času…)</a:t>
                      </a:r>
                      <a:r>
                        <a:rPr kumimoji="0" lang="cs-CZ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68580" marR="68580" marT="0" marB="0"/>
                </a:tc>
              </a:tr>
              <a:tr h="52057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Získané</a:t>
                      </a: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 p</a:t>
                      </a:r>
                      <a:r>
                        <a:rPr lang="cs-CZ" sz="1200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odněty z diskuze o</a:t>
                      </a: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 tomto tématu: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  <a:buFont typeface="Wingdings"/>
                        <a:buChar char="J"/>
                      </a:pPr>
                      <a:r>
                        <a:rPr lang="cs-CZ" sz="1200" kern="5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sym typeface="Wingdings" panose="05000000000000000000" pitchFamily="2" charset="2"/>
                        </a:rPr>
                        <a:t>……………………………                                                                             ……………………………..</a:t>
                      </a:r>
                    </a:p>
                    <a:p>
                      <a:pPr hangingPunct="0">
                        <a:spcAft>
                          <a:spcPts val="0"/>
                        </a:spcAft>
                        <a:buFont typeface="Wingdings"/>
                        <a:buChar char="J"/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sym typeface="Wingdings" panose="05000000000000000000" pitchFamily="2" charset="2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  <a:buFont typeface="Wingdings"/>
                        <a:buChar char="J"/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sym typeface="Wingdings" panose="05000000000000000000" pitchFamily="2" charset="2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  <a:buFont typeface="Wingdings"/>
                        <a:buNone/>
                      </a:pPr>
                      <a:endParaRPr lang="cs-CZ" sz="1200" kern="5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sym typeface="Wingdings" panose="05000000000000000000" pitchFamily="2" charset="2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  <a:buFont typeface="Wingdings"/>
                        <a:buNone/>
                      </a:pPr>
                      <a:endParaRPr lang="cs-CZ" sz="12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6666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404664"/>
            <a:ext cx="8568952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cs-CZ" sz="1100" i="1" dirty="0" smtClean="0">
                <a:latin typeface="+mn-lt"/>
              </a:rPr>
              <a:t>Zdroj:</a:t>
            </a:r>
            <a:endParaRPr lang="cs-CZ" sz="1100" dirty="0" smtClean="0">
              <a:solidFill>
                <a:srgbClr val="FF0000"/>
              </a:solidFill>
              <a:latin typeface="+mn-lt"/>
            </a:endParaRPr>
          </a:p>
          <a:p>
            <a:pPr hangingPunct="0"/>
            <a:r>
              <a:rPr lang="cs-CZ" sz="1100" i="1" dirty="0" smtClean="0">
                <a:latin typeface="+mn-lt"/>
              </a:rPr>
              <a:t>Pojmosloví nízkoprahových zařízení pro děti a mládež.</a:t>
            </a:r>
            <a:r>
              <a:rPr lang="cs-CZ" sz="1100" dirty="0" smtClean="0">
                <a:latin typeface="+mn-lt"/>
              </a:rPr>
              <a:t> In: </a:t>
            </a:r>
            <a:r>
              <a:rPr lang="cs-CZ" sz="1100" i="1" dirty="0" smtClean="0">
                <a:latin typeface="+mn-lt"/>
              </a:rPr>
              <a:t>www.</a:t>
            </a:r>
            <a:r>
              <a:rPr lang="cs-CZ" sz="1100" i="1" dirty="0" err="1" smtClean="0">
                <a:latin typeface="+mn-lt"/>
              </a:rPr>
              <a:t>streetwork.cz</a:t>
            </a:r>
            <a:r>
              <a:rPr lang="cs-CZ" sz="1100" dirty="0" smtClean="0">
                <a:latin typeface="+mn-lt"/>
              </a:rPr>
              <a:t> [online]. 2008. </a:t>
            </a:r>
            <a:r>
              <a:rPr lang="cs-CZ" sz="1100" dirty="0" err="1" smtClean="0">
                <a:latin typeface="+mn-lt"/>
              </a:rPr>
              <a:t>vyd</a:t>
            </a:r>
            <a:r>
              <a:rPr lang="cs-CZ" sz="1100" dirty="0" smtClean="0">
                <a:latin typeface="+mn-lt"/>
              </a:rPr>
              <a:t>. Praha [cit. 2013-09-02]. Dostupné z: </a:t>
            </a:r>
            <a:r>
              <a:rPr lang="cs-CZ" sz="1100" u="sng" dirty="0" smtClean="0">
                <a:solidFill>
                  <a:srgbClr val="0070C0"/>
                </a:solidFill>
                <a:latin typeface="+mn-lt"/>
                <a:hlinkClick r:id="rId2"/>
              </a:rPr>
              <a:t>http://www.</a:t>
            </a:r>
            <a:r>
              <a:rPr lang="cs-CZ" sz="1100" u="sng" dirty="0" err="1" smtClean="0">
                <a:solidFill>
                  <a:srgbClr val="0070C0"/>
                </a:solidFill>
                <a:latin typeface="+mn-lt"/>
                <a:hlinkClick r:id="rId2"/>
              </a:rPr>
              <a:t>streetwork.cz</a:t>
            </a:r>
            <a:r>
              <a:rPr lang="cs-CZ" sz="1100" u="sng" dirty="0" smtClean="0">
                <a:solidFill>
                  <a:srgbClr val="0070C0"/>
                </a:solidFill>
                <a:latin typeface="+mn-lt"/>
                <a:hlinkClick r:id="rId2"/>
              </a:rPr>
              <a:t>/</a:t>
            </a:r>
            <a:r>
              <a:rPr lang="cs-CZ" sz="1100" u="sng" dirty="0" err="1" smtClean="0">
                <a:solidFill>
                  <a:srgbClr val="0070C0"/>
                </a:solidFill>
                <a:latin typeface="+mn-lt"/>
                <a:hlinkClick r:id="rId2"/>
              </a:rPr>
              <a:t>images</a:t>
            </a:r>
            <a:r>
              <a:rPr lang="cs-CZ" sz="1100" u="sng" dirty="0" smtClean="0">
                <a:solidFill>
                  <a:srgbClr val="0070C0"/>
                </a:solidFill>
                <a:latin typeface="+mn-lt"/>
                <a:hlinkClick r:id="rId2"/>
              </a:rPr>
              <a:t>/</a:t>
            </a:r>
            <a:r>
              <a:rPr lang="cs-CZ" sz="1100" u="sng" dirty="0" err="1" smtClean="0">
                <a:solidFill>
                  <a:srgbClr val="0070C0"/>
                </a:solidFill>
                <a:latin typeface="+mn-lt"/>
                <a:hlinkClick r:id="rId2"/>
              </a:rPr>
              <a:t>download</a:t>
            </a:r>
            <a:r>
              <a:rPr lang="cs-CZ" sz="1100" u="sng" dirty="0" smtClean="0">
                <a:solidFill>
                  <a:srgbClr val="0070C0"/>
                </a:solidFill>
                <a:latin typeface="+mn-lt"/>
                <a:hlinkClick r:id="rId2"/>
              </a:rPr>
              <a:t>/</a:t>
            </a:r>
            <a:r>
              <a:rPr lang="cs-CZ" sz="1100" u="sng" dirty="0" err="1" smtClean="0">
                <a:solidFill>
                  <a:srgbClr val="0070C0"/>
                </a:solidFill>
                <a:latin typeface="+mn-lt"/>
                <a:hlinkClick r:id="rId2"/>
              </a:rPr>
              <a:t>Pojmoslovi</a:t>
            </a:r>
            <a:r>
              <a:rPr lang="cs-CZ" sz="1100" u="sng" dirty="0" smtClean="0">
                <a:solidFill>
                  <a:srgbClr val="0070C0"/>
                </a:solidFill>
                <a:latin typeface="+mn-lt"/>
                <a:hlinkClick r:id="rId2"/>
              </a:rPr>
              <a:t>_text.</a:t>
            </a:r>
            <a:r>
              <a:rPr lang="cs-CZ" sz="1100" u="sng" dirty="0" err="1" smtClean="0">
                <a:solidFill>
                  <a:srgbClr val="0070C0"/>
                </a:solidFill>
                <a:latin typeface="+mn-lt"/>
                <a:hlinkClick r:id="rId2"/>
              </a:rPr>
              <a:t>pdf</a:t>
            </a:r>
            <a:endParaRPr lang="cs-CZ" sz="1100" u="sng" dirty="0" smtClean="0">
              <a:solidFill>
                <a:srgbClr val="0070C0"/>
              </a:solidFill>
              <a:latin typeface="+mn-lt"/>
            </a:endParaRPr>
          </a:p>
          <a:p>
            <a:pPr hangingPunct="0"/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5924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463</TotalTime>
  <Words>665</Words>
  <Application>Microsoft Office PowerPoint</Application>
  <PresentationFormat>Předvádění na obrazovce (4:3)</PresentationFormat>
  <Paragraphs>121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  VY_32_INOVACE_SA4A_3 DUM 3. „ dívka, uživatelka služby-charakteristika“ </vt:lpstr>
      <vt:lpstr>Prezentace aplikace PowerPoint</vt:lpstr>
      <vt:lpstr>PRACOVNÍ TEXT PRO ŽÁKA:</vt:lpstr>
      <vt:lpstr>PRACOVNÍ TEXT PRO ŽÁKA:</vt:lpstr>
      <vt:lpstr>Úkoly - zadání pro žáka</vt:lpstr>
      <vt:lpstr>Pracovní list žáka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další</dc:creator>
  <dc:description>Dostupné z Metodického portálu www.rvp.cz, ISSN: 1802-4785, financovaného z ESF a státního rozpočtu ČR. Provozováno Výzkumným ústavem pedagogickým v Praze.</dc:description>
  <cp:lastModifiedBy>Tomáš Vorochta</cp:lastModifiedBy>
  <cp:revision>83</cp:revision>
  <dcterms:created xsi:type="dcterms:W3CDTF">2013-03-21T19:25:01Z</dcterms:created>
  <dcterms:modified xsi:type="dcterms:W3CDTF">2014-08-11T09:11:12Z</dcterms:modified>
</cp:coreProperties>
</file>