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6" r:id="rId2"/>
    <p:sldId id="262" r:id="rId3"/>
    <p:sldId id="257" r:id="rId4"/>
    <p:sldId id="267" r:id="rId5"/>
    <p:sldId id="268" r:id="rId6"/>
    <p:sldId id="264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67" autoAdjust="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28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BD187A1-923F-4A2F-B6A1-81EE1C2DCC2D}" type="datetimeFigureOut">
              <a:rPr lang="cs-CZ"/>
              <a:pPr>
                <a:defRPr/>
              </a:pPr>
              <a:t>11.8.2014</a:t>
            </a:fld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410C720C-4060-4970-8A77-F74B7EE02F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77CB4EB-F15A-4FBF-B5E9-3EB7D9B1DD78}" type="datetimeFigureOut">
              <a:rPr lang="cs-CZ"/>
              <a:pPr>
                <a:defRPr/>
              </a:pPr>
              <a:t>11.8.2014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EDBA380-D6CD-4821-9F26-95616CDD23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Přímá spojovací čára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Přímá spojovací čára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Přímá spojovací čára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Elipsa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0" name="Elipsa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Elipsa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ECFEC-A59A-4548-A6EC-28E77963F4EC}" type="datetimeFigureOut">
              <a:rPr lang="en-US"/>
              <a:pPr>
                <a:defRPr/>
              </a:pPr>
              <a:t>8/11/2014</a:t>
            </a:fld>
            <a:endParaRPr lang="en-US" dirty="0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 </a:t>
            </a:r>
          </a:p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48D99-4D9B-4499-8FAC-754ACFB05D5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B915AB2-AFB7-4AFC-9C0C-ED2A2AAB7CE1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586C8B0-9999-4FE9-8A72-BE6B7F2D61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 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Přímá spojovací čára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Přímá spojovací čára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Elipsa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Elipsa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Elipsa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Přímá spojovací čára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E82ED-85B4-4109-BF81-C3A373D9364B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 </a:t>
            </a:r>
          </a:p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57A69-1EA6-4F6E-B36C-ED86AEB03E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89554-1776-4105-8124-1A23CD3363E2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 </a:t>
            </a:r>
          </a:p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01C34-2916-4FAC-A8E8-E3E098E9E6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4DE0D-50F4-4E75-97AC-912670646398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 </a:t>
            </a:r>
          </a:p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CA25C-D5EE-43D4-8F0D-39C0A7C4D5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E20D0B6-1D98-459A-BB26-DEB0F4309087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AE15F4D-4A67-41FC-9D3B-FBC51F4E15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 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BFB00-0014-4E86-AB03-97AEC526D477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 </a:t>
            </a:r>
          </a:p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88279-CFDF-4723-A33E-5C19687854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Přímá spojovací čára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Elipsa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B83AACF-47CA-4579-B170-45D98BE8984C}" type="datetimeFigureOut">
              <a:rPr lang="en-US"/>
              <a:pPr>
                <a:defRPr/>
              </a:pPr>
              <a:t>8/11/2014</a:t>
            </a:fld>
            <a:endParaRPr lang="en-US" dirty="0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0347533-17DB-4CCF-BBF3-AC8009D4DD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 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Elipsa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Přímá spojovací čára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F0622F3-C303-4185-997C-72AAA32AD032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8E4DBE1-B39C-487F-A45C-2C93B7466A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 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DCC00-B10A-47A1-BA3B-1386F2522FEB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 </a:t>
            </a:r>
          </a:p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AF964-154A-4651-8A3E-099B1C86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369ED-7FD5-4BD7-B72A-704C468BC970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 </a:t>
            </a:r>
          </a:p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2FE52-D412-4D93-9064-B4FD659B15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17B383A-40F8-4EFA-B593-29CF2106D61C}" type="datetimeFigureOut">
              <a:rPr lang="en-US"/>
              <a:pPr>
                <a:defRPr/>
              </a:pPr>
              <a:t>8/11/2014</a:t>
            </a:fld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 dirty="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 </a:t>
            </a:r>
          </a:p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Elipsa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F4E2360-296E-417A-8721-3D5C4CC3161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dt="0"/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6FB833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C0E5A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F3AABE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reetwork.cz/images/download/Pojmoslovi_text.pdf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2781300"/>
            <a:ext cx="7772400" cy="8223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200" i="1" dirty="0" smtClean="0"/>
              <a:t/>
            </a:r>
            <a:br>
              <a:rPr lang="cs-CZ" sz="2200" i="1" dirty="0" smtClean="0"/>
            </a:br>
            <a:r>
              <a:rPr lang="cs-CZ" sz="2200" i="1" dirty="0" smtClean="0"/>
              <a:t/>
            </a:r>
            <a:br>
              <a:rPr lang="cs-CZ" sz="2200" i="1" dirty="0" smtClean="0"/>
            </a:br>
            <a:r>
              <a:rPr lang="cs-CZ" dirty="0" smtClean="0"/>
              <a:t>VY_32_INOVACE_SA4A_4</a:t>
            </a:r>
            <a:r>
              <a:rPr lang="cs-CZ" smtClean="0"/>
              <a:t/>
            </a:r>
            <a:br>
              <a:rPr lang="cs-CZ" smtClean="0"/>
            </a:br>
            <a:r>
              <a:rPr lang="cs-CZ"/>
              <a:t>DUM 4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„Chlapec, uživatel služby-dramatizace 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“</a:t>
            </a: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15362" name="Skupina 1"/>
          <p:cNvGrpSpPr>
            <a:grpSpLocks/>
          </p:cNvGrpSpPr>
          <p:nvPr/>
        </p:nvGrpSpPr>
        <p:grpSpPr bwMode="auto">
          <a:xfrm>
            <a:off x="1258888" y="349250"/>
            <a:ext cx="6521450" cy="762000"/>
            <a:chOff x="1187624" y="348726"/>
            <a:chExt cx="6521450" cy="762000"/>
          </a:xfrm>
        </p:grpSpPr>
        <p:pic>
          <p:nvPicPr>
            <p:cNvPr id="15364" name="Picture 0" descr="MSMT_logolink_bez_vl_a_sloganu.ai"/>
            <p:cNvPicPr>
              <a:picLocks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65" name="obrázek 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5363" name="obrázek 2" descr="MSMT_sloga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28975" y="1196975"/>
            <a:ext cx="26860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95288" y="1073150"/>
          <a:ext cx="7993062" cy="57023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70716"/>
                <a:gridCol w="5522171"/>
              </a:tblGrid>
              <a:tr h="356327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Název školy: 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Střední škola sociální PERSPEKTIVA a Vyšší odborná škola, s.r.o.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Adresa:  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Mírová 218/6, Dubí III Pozorka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Název projektu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KLÍČE K POZNÁVÁNÍ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20236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Registrační číslo projektu: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CZ.1.07/1.5.00/34.0928</a:t>
                      </a:r>
                      <a:endParaRPr lang="cs-CZ" sz="11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 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25760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Šablona: 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III/2  Inovace a zkvalitnění výuky prostřednictvím ICT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4978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Název a číslo materiálu: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smtClean="0"/>
                        <a:t>VY_32_INOVACE_SA4A_4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TÉMA </a:t>
                      </a:r>
                      <a:r>
                        <a:rPr lang="cs-CZ" sz="1000" kern="50" dirty="0">
                          <a:effectLst/>
                        </a:rPr>
                        <a:t>SADY: Sociální aktivity s dětmi a mládeží ze sociálně vyloučených lokalit</a:t>
                      </a:r>
                      <a:endParaRPr lang="cs-CZ" sz="11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NÁZEV: </a:t>
                      </a:r>
                      <a:r>
                        <a:rPr lang="cs-CZ" sz="11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Chlapec, uživatel služby-dramatizace</a:t>
                      </a:r>
                      <a:endParaRPr lang="cs-CZ" sz="1100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Vytvořeno: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228600" hangingPunct="0">
                        <a:spcAft>
                          <a:spcPts val="0"/>
                        </a:spcAft>
                      </a:pP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1. 10. </a:t>
                      </a:r>
                      <a:r>
                        <a:rPr kumimoji="0" lang="cs-CZ" sz="10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2013</a:t>
                      </a:r>
                      <a:endParaRPr lang="cs-CZ" sz="10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Mgr. Tomáš Vorochta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Vyučovací předmět: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Tvořivá dramatika / navazuje na předmět Dramatická výchova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Ročník: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</a:rPr>
                        <a:t>IV. SOŠ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43947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Anotace: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Didaktický učební materiál je určen pro žáky maturitních oborů SOŠ.  Vychází z průřezového tématu ČLOVĚK A SVĚT PRÁCE. Je zaměřen na získání dovedností potřebných k tvorbě volnočasových</a:t>
                      </a:r>
                      <a:r>
                        <a:rPr kumimoji="0" lang="cs-CZ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pro nízkoprahová zařízení pro děti a mládež s využitím ICT techniky. 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Žák</a:t>
                      </a:r>
                      <a:r>
                        <a:rPr kumimoji="0" lang="cs-CZ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připravuje na realizaci sociálních aktivit s vybranou cílovou skupinou, materiál obsahuje základní informace pro tuto přípravu, úkoly pro žáka. Žák využívá při práci ICT,</a:t>
                      </a:r>
                      <a:r>
                        <a:rPr kumimoji="0" lang="cs-CZ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splněné úkoly zaznamenané v pracovním listu a prezentuje spolužákům pomocí interaktivní tabule; prezentace záznamů slouží jako podklad k diskuzi, zajímavé podněty z diskuze žák zaznamenává pomocí interaktivní tabule.</a:t>
                      </a:r>
                      <a:endParaRPr kumimoji="0" lang="cs-CZ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417" marR="60417" marT="0" marB="0"/>
                </a:tc>
              </a:tr>
              <a:tr h="52265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Klíčová slova: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</a:rPr>
                        <a:t>uživatel služby, cílová skupina,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i="0" dirty="0" smtClean="0">
                          <a:solidFill>
                            <a:schemeClr val="tx1"/>
                          </a:solidFill>
                        </a:rPr>
                        <a:t>nízkoprahová zařízení pro děti a mládež, 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1100" b="0" i="0" dirty="0" smtClean="0">
                          <a:solidFill>
                            <a:schemeClr val="tx1"/>
                          </a:solidFill>
                        </a:rPr>
                        <a:t>standardy kvality sociálních služeb, </a:t>
                      </a:r>
                      <a:r>
                        <a:rPr lang="cs-CZ" sz="1100" b="0" i="0" dirty="0" smtClean="0">
                          <a:solidFill>
                            <a:schemeClr val="tx1"/>
                          </a:solidFill>
                        </a:rPr>
                        <a:t>sociální prevence,</a:t>
                      </a:r>
                      <a:r>
                        <a:rPr lang="cs-CZ" sz="1100" b="0" i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100" b="0" i="0" dirty="0" smtClean="0">
                          <a:solidFill>
                            <a:schemeClr val="tx1"/>
                          </a:solidFill>
                        </a:rPr>
                        <a:t>sociální vyloučení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0417" marR="60417" marT="0" marB="0"/>
                </a:tc>
              </a:tr>
              <a:tr h="116063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Výsledky vzdělávání dle RVP: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/>
                        <a:t>Navrhuje průpravné hry a cvičení pro děti a mládež. 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50" dirty="0" smtClean="0"/>
                        <a:t>Spolupodílí se na tvorbě a na realizaci projektu týmového představení; naplánuje, připraví finální projekt a realizuje své vlastní představení určené k aktivní komunikaci s divákem/klientem; přijímá zodpovědnost za inscenaci jako výsledek procesu společné tvorby; ovládá základní divadelní propriety; dokáže se prezentovat v různých situacích ve skupině; 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50" dirty="0" smtClean="0"/>
                        <a:t>prozkoumává témata z více úhlů pohledu a pojmenovává hlavní téma a konflikt.</a:t>
                      </a:r>
                      <a:endParaRPr lang="cs-CZ" sz="1050" dirty="0"/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Typ interakce: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Kombinované</a:t>
                      </a:r>
                      <a:endParaRPr lang="cs-CZ" sz="105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6078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Druh výukového zdroje: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05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Výukové</a:t>
                      </a:r>
                      <a:r>
                        <a:rPr kumimoji="0" lang="cs-CZ" sz="105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materiály</a:t>
                      </a:r>
                      <a:endParaRPr kumimoji="0" lang="cs-CZ" sz="10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417" marR="60417" marT="0" marB="0"/>
                </a:tc>
              </a:tr>
            </a:tbl>
          </a:graphicData>
        </a:graphic>
      </p:graphicFrame>
      <p:grpSp>
        <p:nvGrpSpPr>
          <p:cNvPr id="17459" name="Skupina 3"/>
          <p:cNvGrpSpPr>
            <a:grpSpLocks/>
          </p:cNvGrpSpPr>
          <p:nvPr/>
        </p:nvGrpSpPr>
        <p:grpSpPr bwMode="auto">
          <a:xfrm>
            <a:off x="1258888" y="115888"/>
            <a:ext cx="6521450" cy="762000"/>
            <a:chOff x="1187624" y="348726"/>
            <a:chExt cx="6521450" cy="762000"/>
          </a:xfrm>
        </p:grpSpPr>
        <p:pic>
          <p:nvPicPr>
            <p:cNvPr id="17461" name="Picture 0" descr="MSMT_logolink_bez_vl_a_sloganu.ai"/>
            <p:cNvPicPr>
              <a:picLocks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62" name="obrázek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460" name="obrázek 2" descr="MSMT_sloga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28975" y="908050"/>
            <a:ext cx="26860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4450"/>
            <a:ext cx="3827463" cy="2889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1200" b="1" dirty="0"/>
              <a:t>PRACOVNÍ </a:t>
            </a:r>
            <a:r>
              <a:rPr lang="cs-CZ" sz="1200" b="1" dirty="0" smtClean="0"/>
              <a:t>TEXT </a:t>
            </a:r>
            <a:r>
              <a:rPr lang="cs-CZ" sz="1200" b="1" dirty="0"/>
              <a:t>PRO ŽÁKA</a:t>
            </a:r>
            <a:r>
              <a:rPr lang="cs-CZ" sz="1200" b="1" dirty="0" smtClean="0"/>
              <a:t>:</a:t>
            </a:r>
            <a:endParaRPr lang="cs-CZ" sz="1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388" y="404813"/>
            <a:ext cx="8280400" cy="5976937"/>
          </a:xfrm>
        </p:spPr>
        <p:txBody>
          <a:bodyPr>
            <a:normAutofit fontScale="2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800" b="1" dirty="0" smtClean="0"/>
              <a:t>ZÁKLADNÍ INFORMACE: Aktivity, které budete připravovat pro děti a mládež ze sociálně vyloučených lokalit budou realizovány ve spolupráci s Nízkoprahovými zařízeními pro děti a mládež (NZDM), popřípadě s organizacemi, které také splňují </a:t>
            </a:r>
            <a:r>
              <a:rPr lang="cs-CZ" sz="4800" b="1" i="1" dirty="0"/>
              <a:t>S</a:t>
            </a:r>
            <a:r>
              <a:rPr lang="cs-CZ" altLang="cs-CZ" sz="4800" b="1" i="1" dirty="0" smtClean="0"/>
              <a:t>tandardy </a:t>
            </a:r>
            <a:r>
              <a:rPr lang="cs-CZ" altLang="cs-CZ" sz="4800" b="1" i="1" dirty="0"/>
              <a:t>kvality sociálních </a:t>
            </a:r>
            <a:r>
              <a:rPr lang="cs-CZ" altLang="cs-CZ" sz="4800" b="1" i="1" dirty="0" smtClean="0"/>
              <a:t>služeb.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altLang="cs-CZ" sz="4800" b="1" i="1" dirty="0" smtClean="0"/>
          </a:p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altLang="cs-CZ" sz="4800" b="1" dirty="0" smtClean="0"/>
              <a:t>SEZNAMTE SE S TÍMTO TEXTEM: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altLang="cs-CZ" sz="4800" b="1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altLang="cs-CZ" sz="4800" b="1" dirty="0" smtClean="0"/>
              <a:t>      </a:t>
            </a:r>
            <a:r>
              <a:rPr lang="cs-CZ" altLang="cs-CZ" sz="4800" b="1" u="sng" dirty="0" smtClean="0"/>
              <a:t>Nízkoprahové </a:t>
            </a:r>
            <a:r>
              <a:rPr lang="cs-CZ" altLang="cs-CZ" sz="4800" b="1" u="sng" dirty="0"/>
              <a:t>zařízení pro děti a </a:t>
            </a:r>
            <a:r>
              <a:rPr lang="cs-CZ" altLang="cs-CZ" sz="4800" b="1" u="sng" dirty="0" smtClean="0"/>
              <a:t>mládež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      Poskytují </a:t>
            </a:r>
            <a:r>
              <a:rPr lang="cs-CZ" sz="4800" b="1" dirty="0"/>
              <a:t>ambulantní, popřípadě terénní služby dětem ve věku od 6 do 26 let </a:t>
            </a:r>
            <a:r>
              <a:rPr lang="cs-CZ" sz="4800" b="1" dirty="0" smtClean="0"/>
              <a:t>ohroženým společensky </a:t>
            </a:r>
            <a:r>
              <a:rPr lang="cs-CZ" sz="4800" b="1" dirty="0"/>
              <a:t>nežádoucími jevy. </a:t>
            </a:r>
            <a:endParaRPr lang="pl-PL" sz="4800" b="1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Cílovou </a:t>
            </a:r>
            <a:r>
              <a:rPr lang="cs-CZ" sz="4800" b="1" dirty="0"/>
              <a:t>skupinou NZDM jsou děti a mládež, </a:t>
            </a:r>
            <a:r>
              <a:rPr lang="cs-CZ" sz="4800" b="1" dirty="0" smtClean="0"/>
              <a:t>které:</a:t>
            </a:r>
            <a:endParaRPr lang="cs-CZ" sz="4800" b="1" dirty="0"/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/>
              <a:t>a) zažívají nepříznivé sociální situace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i="1" dirty="0"/>
              <a:t>Jde o: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/>
              <a:t>• konfliktní společenské situace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/>
              <a:t>• obtížné životní události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/>
              <a:t>• omezující životní </a:t>
            </a:r>
            <a:r>
              <a:rPr lang="cs-CZ" sz="4800" b="1" dirty="0" smtClean="0"/>
              <a:t>podmínky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b) </a:t>
            </a:r>
            <a:r>
              <a:rPr lang="cs-CZ" sz="4800" b="1" dirty="0"/>
              <a:t>žijí nebo se pohybují v konkrétní lokalitě, kterou lze vymezit: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/>
              <a:t>• sociálně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/>
              <a:t>• </a:t>
            </a:r>
            <a:r>
              <a:rPr lang="cs-CZ" sz="4800" b="1" dirty="0" smtClean="0"/>
              <a:t>geograficky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c) vztahuje se k ní další (doplňkové) charakteristiky: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• nemohou nebo nechtějí se zapojit do standardních volnočasových aktivit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• vyhýbají se standardním formám institucionalizované pomoci a péče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• dávají přednost neproduktivního trávení volného času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• dávají přednost trávení volného času mimo rodinu či jinou sociální skupinu</a:t>
            </a:r>
          </a:p>
          <a:p>
            <a:pPr marL="274320" indent="-274320" fontAlgn="auto">
              <a:spcBef>
                <a:spcPts val="58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• mají životní styl, díky kterému se dostávají do konfliktů, který je ohrožující pro ně samé nebo jejich okolí</a:t>
            </a:r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800" b="1" dirty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800" b="1" dirty="0"/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endParaRPr lang="cs-CZ" sz="2800" b="1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200" b="1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200" b="1" dirty="0"/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1200" b="1" dirty="0" smtClean="0"/>
              <a:t>      </a:t>
            </a:r>
            <a:endParaRPr lang="cs-CZ" sz="1200" b="1" dirty="0"/>
          </a:p>
        </p:txBody>
      </p:sp>
      <p:sp>
        <p:nvSpPr>
          <p:cNvPr id="18435" name="Zástupný symbol pro zápatí 3"/>
          <p:cNvSpPr>
            <a:spLocks noGrp="1"/>
          </p:cNvSpPr>
          <p:nvPr>
            <p:ph type="ftr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Arial" charset="0"/>
              </a:rPr>
              <a:t/>
            </a:r>
            <a:br>
              <a:rPr lang="cs-CZ" smtClean="0">
                <a:latin typeface="Arial" charset="0"/>
              </a:rPr>
            </a:br>
            <a:r>
              <a:rPr lang="cs-CZ" smtClean="0">
                <a:latin typeface="Arial" charset="0"/>
              </a:rPr>
              <a:t> 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7467600" cy="504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/>
              <a:t>Úkoly - zadání pro žáka</a:t>
            </a:r>
          </a:p>
        </p:txBody>
      </p:sp>
      <p:graphicFrame>
        <p:nvGraphicFramePr>
          <p:cNvPr id="19467" name="Group 11"/>
          <p:cNvGraphicFramePr>
            <a:graphicFrameLocks noGrp="1"/>
          </p:cNvGraphicFramePr>
          <p:nvPr>
            <p:ph sz="quarter" idx="1"/>
          </p:nvPr>
        </p:nvGraphicFramePr>
        <p:xfrm>
          <a:off x="250825" y="692150"/>
          <a:ext cx="8208963" cy="2871788"/>
        </p:xfrm>
        <a:graphic>
          <a:graphicData uri="http://schemas.openxmlformats.org/drawingml/2006/table">
            <a:tbl>
              <a:tblPr/>
              <a:tblGrid>
                <a:gridCol w="8208963"/>
              </a:tblGrid>
              <a:tr h="444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Zadání pro žáka: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 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858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 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Pracujete s Vaší přípravou-Pracovním listem č. 2, Vašim úkolem bylo zapsat si poznámky  o fiktivním chlapci, které jej budou charakterizovat (o jeho životě, zájmech, prostředí, ve kterém žije, o jeho rodině a 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kamarádech, trávení volného času…).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Pracovním list č. 2 prezentujte spolužákům pomocí interaktivní tabule, před zahájením dramatizace.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Nyní proveďte dramatizaci s využitím minulé přípravy; připravte si krátký dramatický výstup, během kterého budete hovořit za Vašeho chlapce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-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postavu a pokusíte se publikum seznámit s touto osobou a její všeobecnou charakteristikou.</a:t>
                      </a:r>
                      <a:endParaRPr kumimoji="0" lang="cs-CZ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Vašim úkolem je zapsat si do Pracovním listu přípravu dramatického výstupu a následné si zapište poznámky z výstupu (co se zdařilo/co je třeba zlepšit) 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7467600" cy="5048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Pracovní list žáka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</p:nvPr>
        </p:nvGraphicFramePr>
        <p:xfrm>
          <a:off x="179388" y="765175"/>
          <a:ext cx="8208962" cy="5389563"/>
        </p:xfrm>
        <a:graphic>
          <a:graphicData uri="http://schemas.openxmlformats.org/drawingml/2006/table">
            <a:tbl>
              <a:tblPr/>
              <a:tblGrid>
                <a:gridCol w="8208962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 Pracovní list žáka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554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Moje příprava dramatizace: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61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Times New Roman" pitchFamily="18" charset="0"/>
                        </a:rPr>
                        <a:t>Co vše se mi v dramatizaci podařilo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Times New Roman" pitchFamily="18" charset="0"/>
                          <a:sym typeface="Wingdings" pitchFamily="2" charset="2"/>
                        </a:rPr>
                        <a:t>: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939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Times New Roman" pitchFamily="18" charset="0"/>
                          <a:sym typeface="Wingdings" pitchFamily="2" charset="2"/>
                        </a:rPr>
                        <a:t>O je třeba zlepšit, co chybělo :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zápatí 1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cs-CZ" smtClean="0">
                <a:latin typeface="Arial" charset="0"/>
              </a:rPr>
              <a:t/>
            </a:r>
            <a:br>
              <a:rPr lang="cs-CZ" smtClean="0">
                <a:latin typeface="Arial" charset="0"/>
              </a:rPr>
            </a:br>
            <a:r>
              <a:rPr lang="cs-CZ" smtClean="0">
                <a:latin typeface="Arial" charset="0"/>
              </a:rPr>
              <a:t> </a:t>
            </a:r>
          </a:p>
          <a:p>
            <a:endParaRPr lang="cs-CZ" smtClean="0"/>
          </a:p>
        </p:txBody>
      </p:sp>
      <p:sp>
        <p:nvSpPr>
          <p:cNvPr id="3" name="Obdélník 2"/>
          <p:cNvSpPr/>
          <p:nvPr/>
        </p:nvSpPr>
        <p:spPr>
          <a:xfrm>
            <a:off x="179388" y="404813"/>
            <a:ext cx="856932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1200" i="1" dirty="0">
                <a:latin typeface="+mn-lt"/>
              </a:rPr>
              <a:t>Zdroj:</a:t>
            </a:r>
            <a:endParaRPr lang="cs-CZ" sz="1200" dirty="0">
              <a:latin typeface="+mn-lt"/>
            </a:endParaRPr>
          </a:p>
          <a:p>
            <a:pPr>
              <a:defRPr/>
            </a:pPr>
            <a:r>
              <a:rPr lang="cs-CZ" sz="1200" i="1" dirty="0">
                <a:latin typeface="+mn-lt"/>
              </a:rPr>
              <a:t>Pojmosloví nízkoprahových zařízení pro děti a mládež.</a:t>
            </a:r>
            <a:r>
              <a:rPr lang="cs-CZ" sz="1200" dirty="0">
                <a:latin typeface="+mn-lt"/>
              </a:rPr>
              <a:t> In: </a:t>
            </a:r>
            <a:r>
              <a:rPr lang="cs-CZ" sz="1200" i="1" dirty="0">
                <a:latin typeface="+mn-lt"/>
              </a:rPr>
              <a:t>www.streetwork.cz</a:t>
            </a:r>
            <a:r>
              <a:rPr lang="cs-CZ" sz="1200" dirty="0">
                <a:latin typeface="+mn-lt"/>
              </a:rPr>
              <a:t> [online]. 2008. vyd. Praha [cit. 2013-09-02]. Dostupné z: </a:t>
            </a:r>
            <a:r>
              <a:rPr lang="cs-CZ" sz="1200" u="sng" dirty="0">
                <a:latin typeface="+mn-lt"/>
                <a:hlinkClick r:id="rId2"/>
              </a:rPr>
              <a:t>http://</a:t>
            </a:r>
            <a:r>
              <a:rPr lang="cs-CZ" sz="1200" u="sng" dirty="0">
                <a:latin typeface="+mn-lt"/>
                <a:hlinkClick r:id="rId2"/>
              </a:rPr>
              <a:t>www.</a:t>
            </a:r>
            <a:r>
              <a:rPr lang="cs-CZ" sz="1200" u="sng" dirty="0" err="1">
                <a:latin typeface="+mn-lt"/>
                <a:hlinkClick r:id="rId2"/>
              </a:rPr>
              <a:t>streetwork.cz</a:t>
            </a:r>
            <a:r>
              <a:rPr lang="cs-CZ" sz="1200" u="sng" dirty="0">
                <a:latin typeface="+mn-lt"/>
                <a:hlinkClick r:id="rId2"/>
              </a:rPr>
              <a:t>/</a:t>
            </a:r>
            <a:r>
              <a:rPr lang="cs-CZ" sz="1200" u="sng" dirty="0" err="1">
                <a:latin typeface="+mn-lt"/>
                <a:hlinkClick r:id="rId2"/>
              </a:rPr>
              <a:t>images</a:t>
            </a:r>
            <a:r>
              <a:rPr lang="cs-CZ" sz="1200" u="sng" dirty="0">
                <a:latin typeface="+mn-lt"/>
                <a:hlinkClick r:id="rId2"/>
              </a:rPr>
              <a:t>/</a:t>
            </a:r>
            <a:r>
              <a:rPr lang="cs-CZ" sz="1200" u="sng" dirty="0" err="1">
                <a:latin typeface="+mn-lt"/>
                <a:hlinkClick r:id="rId2"/>
              </a:rPr>
              <a:t>download</a:t>
            </a:r>
            <a:r>
              <a:rPr lang="cs-CZ" sz="1200" u="sng" dirty="0">
                <a:latin typeface="+mn-lt"/>
                <a:hlinkClick r:id="rId2"/>
              </a:rPr>
              <a:t>/</a:t>
            </a:r>
            <a:r>
              <a:rPr lang="cs-CZ" sz="1200" u="sng" dirty="0" err="1">
                <a:latin typeface="+mn-lt"/>
                <a:hlinkClick r:id="rId2"/>
              </a:rPr>
              <a:t>Pojmoslovi</a:t>
            </a:r>
            <a:r>
              <a:rPr lang="cs-CZ" sz="1200" u="sng" dirty="0">
                <a:latin typeface="+mn-lt"/>
                <a:hlinkClick r:id="rId2"/>
              </a:rPr>
              <a:t>_text.</a:t>
            </a:r>
            <a:r>
              <a:rPr lang="cs-CZ" sz="1200" u="sng" dirty="0" err="1">
                <a:latin typeface="+mn-lt"/>
                <a:hlinkClick r:id="rId2"/>
              </a:rPr>
              <a:t>pdf</a:t>
            </a:r>
            <a:endParaRPr lang="cs-CZ" sz="12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492</TotalTime>
  <Words>591</Words>
  <Application>Microsoft Office PowerPoint</Application>
  <PresentationFormat>On-screen Show (4:3)</PresentationFormat>
  <Paragraphs>91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12</vt:i4>
      </vt:variant>
      <vt:variant>
        <vt:lpstr>Nadpisy snímků</vt:lpstr>
      </vt:variant>
      <vt:variant>
        <vt:i4>6</vt:i4>
      </vt:variant>
    </vt:vector>
  </HeadingPairs>
  <TitlesOfParts>
    <vt:vector size="24" baseType="lpstr">
      <vt:lpstr>Arial</vt:lpstr>
      <vt:lpstr>Century Schoolbook</vt:lpstr>
      <vt:lpstr>Wingdings</vt:lpstr>
      <vt:lpstr>Wingdings 2</vt:lpstr>
      <vt:lpstr>Calibri</vt:lpstr>
      <vt:lpstr>Times New Roman</vt:lpstr>
      <vt:lpstr>Arkýř</vt:lpstr>
      <vt:lpstr>Arkýř</vt:lpstr>
      <vt:lpstr>Arkýř</vt:lpstr>
      <vt:lpstr>Arkýř</vt:lpstr>
      <vt:lpstr>Arkýř</vt:lpstr>
      <vt:lpstr>Arkýř</vt:lpstr>
      <vt:lpstr>Arkýř</vt:lpstr>
      <vt:lpstr>Arkýř</vt:lpstr>
      <vt:lpstr>Arkýř</vt:lpstr>
      <vt:lpstr>Arkýř</vt:lpstr>
      <vt:lpstr>Arkýř</vt:lpstr>
      <vt:lpstr>Arkýř</vt:lpstr>
      <vt:lpstr>  VY_32_INOVACE_SA4A_4 DUM 4. „CHLAPEC, UŽIVATEL SLUŽBY-DRAMATIZACE “</vt:lpstr>
      <vt:lpstr>Snímek 2</vt:lpstr>
      <vt:lpstr>PRACOVNÍ TEXT PRO ŽÁKA:</vt:lpstr>
      <vt:lpstr>ÚKOLY - ZADÁNÍ PRO ŽÁKA</vt:lpstr>
      <vt:lpstr>PRACOVNÍ LIST ŽÁKA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další</dc:creator>
  <dc:description>Dostupné z Metodického portálu www.rvp.cz, ISSN: 1802-4785, financovaného z ESF a státního rozpočtu ČR. Provozováno Výzkumným ústavem pedagogickým v Praze.</dc:description>
  <cp:lastModifiedBy>DUM</cp:lastModifiedBy>
  <cp:revision>84</cp:revision>
  <dcterms:created xsi:type="dcterms:W3CDTF">2013-03-21T19:25:01Z</dcterms:created>
  <dcterms:modified xsi:type="dcterms:W3CDTF">2014-08-11T16:24:01Z</dcterms:modified>
</cp:coreProperties>
</file>