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56" r:id="rId2"/>
    <p:sldId id="262" r:id="rId3"/>
    <p:sldId id="268" r:id="rId4"/>
    <p:sldId id="270" r:id="rId5"/>
    <p:sldId id="271" r:id="rId6"/>
    <p:sldId id="272" r:id="rId7"/>
    <p:sldId id="266" r:id="rId8"/>
    <p:sldId id="267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67" autoAdjust="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E3468536-449F-4DCC-9247-C2285E80955B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7832058-7990-4D36-ADE5-37873D2C61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B37AEED-5619-4867-A320-97275468FE44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0B48F44-29E1-4777-8310-62207C3F43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20D70D-8793-4265-ACCF-35BC923B5447}" type="datetime1">
              <a:rPr lang="en-US"/>
              <a:pPr>
                <a:defRPr/>
              </a:pPr>
              <a:t>8/11/2014</a:t>
            </a:fld>
            <a:endParaRPr lang="en-US" dirty="0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CDEB0A-90CF-41F9-9276-870CE54DDF2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8734012-7C8C-448C-A9C9-7CFE9B0770D3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D396316-2165-4683-9DEC-B9D2C70A777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8282A0-E29E-4564-A2F8-5E5808C01B74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0EA3AB-5388-44E3-B4B1-C805634691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B9192C-7184-49E7-BA94-F6BCAA45049F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750E2-C4F0-4B69-87A9-5115D899A3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FB0E1-8B64-4B14-A6EF-A9640A400256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1F5F2-9C80-40AC-BC24-EC12D80790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930B544-BB45-415C-835C-386CFCAE226F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618BD12-7596-4AC7-A228-857BA7A969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2306C0-0E3A-4F58-A517-20F108123864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A7614-7838-4937-942D-A629B0BA363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4B6C5D0-86D6-4A9C-8983-D68C33DD8E55}" type="datetime1">
              <a:rPr lang="en-US"/>
              <a:pPr>
                <a:defRPr/>
              </a:pPr>
              <a:t>8/11/2014</a:t>
            </a:fld>
            <a:endParaRPr lang="en-US" dirty="0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917C64B-FE2F-4795-A2B2-3444546850D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C48AC77-D233-4AD4-8CB9-8F453114FBB2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5623155-FC80-402B-A751-4C31478E19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892325-EFC6-4ECD-B3CD-45992B58EA1F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FE7FD-4088-4C2A-8B49-766DD496EF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44B74-025F-4E05-99DA-8558B6B543BA}" type="datetime1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FD0C6-2007-4D45-8571-63FA570717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F02C4852-4170-4B55-A822-D3F744B68B39}" type="datetime1">
              <a:rPr lang="en-US"/>
              <a:pPr>
                <a:defRPr/>
              </a:pPr>
              <a:t>8/11/2014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C10123A-4CE2-45F0-BE90-F0CD37E8776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hf sldNum="0" hdr="0" ftr="0" dt="0"/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6FB833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C0E5A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F3AABE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etwork.cz/images/download/Pojmoslovi_text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060575"/>
            <a:ext cx="7848600" cy="2232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dirty="0" smtClean="0"/>
              <a:t>VY_32_INOVACE_SA4A_6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>DUM 6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sz="3200" b="0" kern="50" dirty="0">
                <a:solidFill>
                  <a:schemeClr val="accent5">
                    <a:lumMod val="75000"/>
                  </a:schemeClr>
                </a:solidFill>
              </a:rPr>
              <a:t>příprava </a:t>
            </a:r>
            <a:r>
              <a:rPr lang="cs-CZ" sz="3200" b="0" kern="50" dirty="0" smtClean="0">
                <a:solidFill>
                  <a:schemeClr val="accent5">
                    <a:lumMod val="75000"/>
                  </a:schemeClr>
                </a:solidFill>
              </a:rPr>
              <a:t>aktivity </a:t>
            </a:r>
            <a:r>
              <a:rPr lang="cs-CZ" sz="3200" b="0" kern="50" dirty="0">
                <a:solidFill>
                  <a:schemeClr val="accent5">
                    <a:lumMod val="75000"/>
                  </a:schemeClr>
                </a:solidFill>
              </a:rPr>
              <a:t>pro 1. cílovou věkovou skupinu </a:t>
            </a:r>
            <a:r>
              <a:rPr lang="cs-CZ" sz="3600" b="0" kern="50" dirty="0">
                <a:latin typeface="Times New Roman"/>
                <a:ea typeface="Times New Roman"/>
              </a:rPr>
              <a:t/>
            </a:r>
            <a:br>
              <a:rPr lang="cs-CZ" sz="3600" b="0" kern="50" dirty="0">
                <a:latin typeface="Times New Roman"/>
                <a:ea typeface="Times New Roman"/>
              </a:rPr>
            </a:br>
            <a:endParaRPr lang="cs-CZ" dirty="0" smtClean="0"/>
          </a:p>
        </p:txBody>
      </p:sp>
      <p:grpSp>
        <p:nvGrpSpPr>
          <p:cNvPr id="15362" name="Skupina 1"/>
          <p:cNvGrpSpPr>
            <a:grpSpLocks/>
          </p:cNvGrpSpPr>
          <p:nvPr/>
        </p:nvGrpSpPr>
        <p:grpSpPr bwMode="auto">
          <a:xfrm>
            <a:off x="1258888" y="349250"/>
            <a:ext cx="6521450" cy="762000"/>
            <a:chOff x="1187624" y="348726"/>
            <a:chExt cx="6521450" cy="762000"/>
          </a:xfrm>
        </p:grpSpPr>
        <p:pic>
          <p:nvPicPr>
            <p:cNvPr id="15364" name="Picture 0" descr="MSMT_logolink_bez_vl_a_sloganu.ai"/>
            <p:cNvPicPr>
              <a:picLocks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5" name="obrázek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5363" name="obrázek 2" descr="MSMT_slogan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28975" y="1196975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288" y="1073150"/>
          <a:ext cx="7993062" cy="55911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0716"/>
                <a:gridCol w="5522171"/>
              </a:tblGrid>
              <a:tr h="3563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školy: 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Střední škola sociální PERSPEKTIVA a Vyšší odborná škola, s.r.o.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Mírová 218/6, Dubí III Pozorka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KLÍČE K POZNÁVÁNÍ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023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CZ.1.07/1.5.00/34.0928</a:t>
                      </a:r>
                      <a:endParaRPr lang="cs-CZ" sz="11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 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576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Šablona: 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III/2  Inovace a zkvalitnění výuky prostřednictvím ICT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978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VY_32_INOVACE_SA4A_6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TÉMA </a:t>
                      </a:r>
                      <a:r>
                        <a:rPr lang="cs-CZ" sz="1000" kern="50" dirty="0">
                          <a:effectLst/>
                        </a:rPr>
                        <a:t>SADY: Sociální aktivity s dětmi a mládeží ze sociálně vyloučených lokalit</a:t>
                      </a:r>
                      <a:endParaRPr lang="cs-CZ" sz="1100" kern="50" dirty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50" dirty="0">
                          <a:effectLst/>
                        </a:rPr>
                        <a:t>NÁZEV: </a:t>
                      </a:r>
                      <a:r>
                        <a:rPr lang="cs-CZ" sz="1100" b="1" kern="50" dirty="0" smtClean="0">
                          <a:effectLst/>
                        </a:rPr>
                        <a:t>Příprava</a:t>
                      </a:r>
                      <a:r>
                        <a:rPr lang="cs-CZ" sz="1100" b="1" kern="50" baseline="0" dirty="0" smtClean="0">
                          <a:effectLst/>
                        </a:rPr>
                        <a:t> a</a:t>
                      </a:r>
                      <a:r>
                        <a:rPr lang="cs-CZ" sz="1100" b="1" kern="50" dirty="0" smtClean="0">
                          <a:effectLst/>
                        </a:rPr>
                        <a:t>ktivity pro </a:t>
                      </a:r>
                      <a:r>
                        <a:rPr lang="cs-CZ" sz="1100" b="1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1. cílovou věkovou skupinu </a:t>
                      </a:r>
                      <a:endParaRPr lang="cs-CZ" sz="12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228600" hangingPunct="0">
                        <a:spcAft>
                          <a:spcPts val="0"/>
                        </a:spcAft>
                      </a:pP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8. 10. </a:t>
                      </a:r>
                      <a:r>
                        <a:rPr kumimoji="0" lang="cs-CZ" sz="10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2013</a:t>
                      </a:r>
                      <a:endParaRPr lang="cs-CZ" sz="1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Mgr. Tomáš Vorochta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Tvořivá dramatika / navazuje na předmět Dramatická výchova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</a:rPr>
                        <a:t>IV. SOŠ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394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 Vychází z průřezového tématu ČLOVĚK A SVĚT PRÁCE. Je zaměřen na získání dovedností potřebných k tvorbě volnočasových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pro nízkoprahová zařízení pro děti a mládež s využitím ICT techniky.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připravuje na realizaci sociálních aktivit s vybranou cílovou skupinou, materiál obsahuje základní informace pro tuto přípravu, úkoly pro žáka. Žák využívá při práci ICT,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 zaznamenané v pracovním listu a prezentuje spolužákům pomocí interaktivní tabule; prezentace záznamů slouží jako podklad k diskuzi, zajímavé podněty z diskuze žák zaznamenává pomocí interaktivní tabule.</a:t>
                      </a:r>
                      <a:endParaRPr kumimoji="0"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46741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uživatel služby, cílová skupina, volnočasové aktivity,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nízkoprahová zařízení pro děti a mládež,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altLang="cs-CZ" sz="1000" dirty="0" smtClean="0"/>
                        <a:t>standardy kvality sociálních služeb, </a:t>
                      </a:r>
                      <a:r>
                        <a:rPr lang="cs-CZ" sz="1000" dirty="0" smtClean="0"/>
                        <a:t>sociální prevence, sociální vyloučení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000" dirty="0"/>
                    </a:p>
                  </a:txBody>
                  <a:tcPr marL="60417" marR="60417" marT="0" marB="0"/>
                </a:tc>
              </a:tr>
              <a:tr h="93793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Navrhuje průpravné hry a cvičení pro děti a mládež.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Spolupodílí se na tvorbě a na realizaci projektu týmového představení; naplánuje, připraví finální projekt a realizuje své vlastní představení určené k aktivní komunikaci s divákem/klientem; přijímá zodpovědnost za inscenaci jako výsledek procesu společné tvorby; ovládá základní divadelní propriety; dokáže se prezentovat v různých situacích ve skupině; prozkoumává témata z více úhlů pohledu a pojmenovává hlavní téma a konflikt.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Kombinované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607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smtClean="0"/>
                        <a:t>Výukové</a:t>
                      </a:r>
                      <a:r>
                        <a:rPr lang="cs-CZ" sz="1000" baseline="0" smtClean="0"/>
                        <a:t> materiály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</a:tbl>
          </a:graphicData>
        </a:graphic>
      </p:graphicFrame>
      <p:grpSp>
        <p:nvGrpSpPr>
          <p:cNvPr id="17459" name="Skupina 3"/>
          <p:cNvGrpSpPr>
            <a:grpSpLocks/>
          </p:cNvGrpSpPr>
          <p:nvPr/>
        </p:nvGrpSpPr>
        <p:grpSpPr bwMode="auto">
          <a:xfrm>
            <a:off x="1258888" y="115888"/>
            <a:ext cx="6521450" cy="762000"/>
            <a:chOff x="1187624" y="348726"/>
            <a:chExt cx="6521450" cy="762000"/>
          </a:xfrm>
        </p:grpSpPr>
        <p:pic>
          <p:nvPicPr>
            <p:cNvPr id="17461" name="Picture 0" descr="MSMT_logolink_bez_vl_a_sloganu.ai"/>
            <p:cNvPicPr>
              <a:picLocks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7462" name="obrázek 2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7460" name="obrázek 2" descr="MSMT_sloga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28975" y="908050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3827463" cy="2889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b="1" dirty="0"/>
              <a:t>PRACOVNÍ </a:t>
            </a:r>
            <a:r>
              <a:rPr lang="cs-CZ" sz="1200" b="1" dirty="0" smtClean="0"/>
              <a:t>TEXT </a:t>
            </a:r>
            <a:r>
              <a:rPr lang="cs-CZ" sz="1200" b="1" dirty="0"/>
              <a:t>PRO ŽÁKA</a:t>
            </a:r>
            <a:r>
              <a:rPr lang="cs-CZ" sz="1200" b="1" dirty="0" smtClean="0"/>
              <a:t>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388" y="404813"/>
            <a:ext cx="8280400" cy="5976937"/>
          </a:xfrm>
        </p:spPr>
        <p:txBody>
          <a:bodyPr>
            <a:normAutofit fontScale="25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800" b="1" dirty="0" smtClean="0"/>
              <a:t>ZÁKLADNÍ INFORMACE: Aktivity, které budete připravovat pro děti a mládež ze sociálně vyloučených lokalit budou realizovány ve spolupráci s Nízkoprahovými zařízeními pro děti a mládež (NZDM), popřípadě s organizacemi, které také splňují </a:t>
            </a:r>
            <a:r>
              <a:rPr lang="cs-CZ" sz="4800" b="1" i="1" dirty="0"/>
              <a:t>S</a:t>
            </a:r>
            <a:r>
              <a:rPr lang="cs-CZ" altLang="cs-CZ" sz="4800" b="1" i="1" dirty="0" smtClean="0"/>
              <a:t>tandardy </a:t>
            </a:r>
            <a:r>
              <a:rPr lang="cs-CZ" altLang="cs-CZ" sz="4800" b="1" i="1" dirty="0"/>
              <a:t>kvality sociálních </a:t>
            </a:r>
            <a:r>
              <a:rPr lang="cs-CZ" altLang="cs-CZ" sz="4800" b="1" i="1" dirty="0" smtClean="0"/>
              <a:t>služeb.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altLang="cs-CZ" sz="4800" b="1" i="1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4800" b="1" dirty="0" smtClean="0"/>
              <a:t>SEZNAMTE SE S TÍMTO TEXTEM: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4800" b="1" u="sng" dirty="0" smtClean="0"/>
              <a:t>Nízkoprahové </a:t>
            </a:r>
            <a:r>
              <a:rPr lang="cs-CZ" altLang="cs-CZ" sz="4800" b="1" u="sng" dirty="0"/>
              <a:t>zařízení pro děti a </a:t>
            </a:r>
            <a:r>
              <a:rPr lang="cs-CZ" altLang="cs-CZ" sz="4800" b="1" u="sng" dirty="0" smtClean="0"/>
              <a:t>mládež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Poskytují </a:t>
            </a:r>
            <a:r>
              <a:rPr lang="cs-CZ" sz="4800" b="1" dirty="0"/>
              <a:t>ambulantní, popřípadě terénní služby dětem ve věku od </a:t>
            </a:r>
            <a:r>
              <a:rPr lang="cs-CZ" sz="4800" b="1" dirty="0" smtClean="0"/>
              <a:t>6. </a:t>
            </a:r>
            <a:r>
              <a:rPr lang="cs-CZ" sz="4800" b="1" dirty="0"/>
              <a:t>do </a:t>
            </a:r>
            <a:r>
              <a:rPr lang="cs-CZ" sz="4800" b="1" dirty="0" smtClean="0"/>
              <a:t>26. </a:t>
            </a:r>
            <a:r>
              <a:rPr lang="cs-CZ" sz="4800" b="1" dirty="0"/>
              <a:t>let </a:t>
            </a:r>
            <a:r>
              <a:rPr lang="cs-CZ" sz="4800" b="1" dirty="0" smtClean="0"/>
              <a:t>ohroženým    společensky </a:t>
            </a:r>
            <a:r>
              <a:rPr lang="cs-CZ" sz="4800" b="1" dirty="0"/>
              <a:t>nežádoucími jevy. </a:t>
            </a: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Na koho se aktivity zaměřují, kdo je CÍLOVÁ SKUPINA?</a:t>
            </a:r>
          </a:p>
          <a:p>
            <a:pPr marL="0" indent="0" fontAlgn="auto">
              <a:spcAft>
                <a:spcPts val="0"/>
              </a:spcAft>
              <a:buFontTx/>
              <a:buChar char="-"/>
              <a:defRPr/>
            </a:pPr>
            <a:r>
              <a:rPr lang="cs-CZ" sz="4800" b="1" dirty="0" smtClean="0"/>
              <a:t>cílovou skupinou NZDM jsou děti a mládež, které:</a:t>
            </a:r>
          </a:p>
          <a:p>
            <a:pPr marL="0" indent="0" fontAlgn="auto">
              <a:spcAft>
                <a:spcPts val="0"/>
              </a:spcAft>
              <a:buFontTx/>
              <a:buChar char="-"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a) zažívají nepříznivé sociální situace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i="1" dirty="0" smtClean="0"/>
              <a:t>Jde o: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• konfliktní společenské situace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• obtížné životní události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• omezující životní podmínky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b) jsou ve věkových skupinách: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pl-PL" sz="4800" b="1" dirty="0" smtClean="0"/>
              <a:t>• od 6. do 12. let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pl-PL" sz="4800" b="1" dirty="0" smtClean="0"/>
              <a:t>• od 13. do 18. let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pl-PL" sz="4800" b="1" dirty="0" smtClean="0"/>
              <a:t>• od 19. do 26. let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c) žijí nebo se pohybují v konkrétní lokalitě, kterou lze vymezit: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• sociálně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4800" b="1" dirty="0" smtClean="0"/>
              <a:t>• geograficky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pl-PL" sz="4800" b="1" dirty="0"/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4800" b="1" dirty="0" smtClean="0"/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800" b="1" dirty="0"/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8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2800" b="1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sz="12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sz="12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      </a:t>
            </a:r>
            <a:endParaRPr lang="cs-CZ" sz="12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7354888" cy="3651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600" b="1" dirty="0"/>
              <a:t>PRACOVNÍ TEXT PRO ŽÁKA:</a:t>
            </a:r>
            <a:endParaRPr lang="cs-CZ" sz="1600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92150"/>
            <a:ext cx="7467600" cy="5473700"/>
          </a:xfrm>
        </p:spPr>
        <p:txBody>
          <a:bodyPr/>
          <a:lstStyle/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d) vztahuje se k nim další (doplňkové) charakteristiky: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• nemohou nebo nechtějí se zapojit do standardních volnočasových aktivit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• vyhýbají se standardním formám oficiální pomoci a péče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• dávají přednost neproduktivního trávení volného času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• dávají přednost trávení volného času mimo rodinu či jinou sociální skupinu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• mají životní styl, díky kterému se dostávají do konfliktů, který je ohrožující </a:t>
            </a:r>
          </a:p>
          <a:p>
            <a:pPr>
              <a:spcBef>
                <a:spcPts val="575"/>
              </a:spcBef>
              <a:buFont typeface="Wingdings" pitchFamily="2" charset="2"/>
              <a:buNone/>
            </a:pPr>
            <a:r>
              <a:rPr lang="cs-CZ" sz="1200" b="1" smtClean="0"/>
              <a:t>   pro ně samé nebo jejich okolí</a:t>
            </a:r>
          </a:p>
          <a:p>
            <a:pPr>
              <a:spcBef>
                <a:spcPts val="575"/>
              </a:spcBef>
              <a:buFont typeface="Wingdings 2" pitchFamily="18" charset="2"/>
              <a:buChar char=""/>
            </a:pPr>
            <a:endParaRPr lang="cs-CZ" sz="1200" b="1" smtClean="0"/>
          </a:p>
          <a:p>
            <a:pPr>
              <a:buFont typeface="Wingdings" pitchFamily="2" charset="2"/>
              <a:buNone/>
            </a:pPr>
            <a:endParaRPr lang="cs-CZ" b="1" smtClean="0">
              <a:solidFill>
                <a:srgbClr val="FF0000"/>
              </a:solidFill>
            </a:endParaRPr>
          </a:p>
          <a:p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538" cy="417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b="1" dirty="0"/>
              <a:t>PRACOVNÍ TEXT PRO ŽÁKA: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5175"/>
            <a:ext cx="7467600" cy="570865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/>
              <a:t>Cílem služby </a:t>
            </a:r>
            <a:endParaRPr lang="cs-CZ" sz="1200" b="1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je </a:t>
            </a:r>
            <a:r>
              <a:rPr lang="cs-CZ" sz="1200" b="1" dirty="0"/>
              <a:t>zlepšit kvalitu jejich života předcházením nebo snížením sociálních a zdravotních rizik souvisejících se způsobem jejich života, umožnit jim lépe se orientovat v jejich sociálním prostředí a vytvářet podmínky k řešení jejich nepříznivé sociální situace. Služba může být poskytována osobám anonymně.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1200" b="1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/>
              <a:t>Služby sociální prevence napomáhají zabránit sociálnímu vyloučení osob,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      které </a:t>
            </a:r>
            <a:r>
              <a:rPr lang="cs-CZ" sz="1200" b="1" dirty="0"/>
              <a:t>jsou tímto ohroženy pro krizovou sociální situaci, životní návyky </a:t>
            </a:r>
            <a:r>
              <a:rPr lang="cs-CZ" sz="1200" b="1" dirty="0" smtClean="0"/>
              <a:t>a </a:t>
            </a:r>
            <a:r>
              <a:rPr lang="cs-CZ" sz="1200" b="1" dirty="0"/>
              <a:t>způsob </a:t>
            </a:r>
            <a:r>
              <a:rPr lang="cs-CZ" sz="1200" b="1" dirty="0" smtClean="0"/>
              <a:t>života vedoucí </a:t>
            </a:r>
            <a:r>
              <a:rPr lang="cs-CZ" sz="1200" b="1" dirty="0"/>
              <a:t>ke konfliktu se společností,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      sociálně </a:t>
            </a:r>
            <a:r>
              <a:rPr lang="cs-CZ" sz="1200" b="1" dirty="0"/>
              <a:t>znevýhodňující prostředí a ohrožení práv a oprávněných zájmů </a:t>
            </a:r>
            <a:endParaRPr lang="cs-CZ" sz="1200" b="1" dirty="0" smtClean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 </a:t>
            </a:r>
            <a:r>
              <a:rPr lang="cs-CZ" sz="1200" b="1" dirty="0" smtClean="0"/>
              <a:t>     trestnou </a:t>
            </a:r>
            <a:r>
              <a:rPr lang="cs-CZ" sz="1200" b="1" dirty="0"/>
              <a:t>činností jiné fyzické osoby. </a:t>
            </a:r>
            <a:endParaRPr lang="cs-CZ" sz="1200" b="1" dirty="0" smtClean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endParaRPr lang="cs-CZ" sz="1200" b="1" dirty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 smtClean="0"/>
              <a:t>     </a:t>
            </a:r>
            <a:r>
              <a:rPr lang="cs-CZ" sz="1200" b="1" u="sng" dirty="0" smtClean="0"/>
              <a:t>Cílem  a posláním služeb </a:t>
            </a:r>
            <a:r>
              <a:rPr lang="cs-CZ" sz="1200" b="1" u="sng" dirty="0"/>
              <a:t>sociální prevence </a:t>
            </a:r>
            <a:r>
              <a:rPr lang="cs-CZ" sz="1200" b="1" u="sng" dirty="0" smtClean="0"/>
              <a:t>je tedy </a:t>
            </a:r>
            <a:r>
              <a:rPr lang="cs-CZ" sz="1200" b="1" u="sng" dirty="0"/>
              <a:t>napomáhat osobám k překonání jejich nepříznivé sociální situace a chránit společnost před vznikem a šířením nežádoucích společenských jevů.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6130925" cy="4191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400" b="1" dirty="0"/>
              <a:t>PRACOVNÍ TEXT PRO ŽÁKA: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692150"/>
            <a:ext cx="8064500" cy="48736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/>
              <a:t>Sociální služba </a:t>
            </a:r>
            <a:r>
              <a:rPr lang="cs-CZ" sz="1200" b="1" dirty="0" smtClean="0"/>
              <a:t>obsahuje </a:t>
            </a:r>
            <a:r>
              <a:rPr lang="cs-CZ" sz="1200" b="1" dirty="0"/>
              <a:t>tyto základní </a:t>
            </a:r>
            <a:r>
              <a:rPr lang="cs-CZ" sz="1200" b="1" dirty="0" smtClean="0"/>
              <a:t>činnosti (aktivity):</a:t>
            </a:r>
            <a:endParaRPr lang="cs-CZ" sz="12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a) výchovné, vzdělávací a aktivizační </a:t>
            </a:r>
            <a:r>
              <a:rPr lang="cs-CZ" sz="1200" b="1" dirty="0" smtClean="0"/>
              <a:t>činnosti </a:t>
            </a:r>
            <a:r>
              <a:rPr lang="cs-CZ" sz="1200" b="1" i="1" dirty="0" smtClean="0"/>
              <a:t>(zajištění podmínek pro společensky přijatelné volnočasové aktivity, pracovně výchovná práce s dětmi, nácvik a upevňování motorických, psychických a sociálních schopností a dovedností, zajištění podmínek pro přiměřené vzdělávání)</a:t>
            </a:r>
            <a:endParaRPr lang="cs-CZ" sz="1200" b="1" i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b) zprostředkování kontaktu se společenským </a:t>
            </a:r>
            <a:r>
              <a:rPr lang="cs-CZ" sz="1200" b="1" dirty="0" smtClean="0"/>
              <a:t>prostředím </a:t>
            </a:r>
            <a:r>
              <a:rPr lang="cs-CZ" sz="1200" b="1" i="1" dirty="0" smtClean="0"/>
              <a:t>(aktivity umožňující lepší orientaci ve vztazích odehrávajících se ve společenském prostředí)</a:t>
            </a:r>
            <a:endParaRPr lang="cs-CZ" sz="1200" b="1" i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c) sociálně terapeutické </a:t>
            </a:r>
            <a:r>
              <a:rPr lang="cs-CZ" sz="1200" b="1" dirty="0" smtClean="0"/>
              <a:t>činnosti </a:t>
            </a:r>
            <a:r>
              <a:rPr lang="cs-CZ" sz="1200" b="1" i="1" dirty="0" smtClean="0"/>
              <a:t>(aktivity podporující sociální schopnosti a dovednosti, které povedou k začleňování do společnosti)</a:t>
            </a:r>
            <a:endParaRPr lang="cs-CZ" sz="1200" b="1" i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d) pomoc při uplatňování práv, oprávněných zájmů a při obstarávání osobních </a:t>
            </a:r>
            <a:r>
              <a:rPr lang="cs-CZ" sz="1200" b="1" dirty="0" smtClean="0"/>
              <a:t>záležitostí </a:t>
            </a:r>
            <a:r>
              <a:rPr lang="cs-CZ" sz="1200" b="1" i="1" dirty="0" smtClean="0"/>
              <a:t>(pomoc při vyřizování běžných záležitostí, nebo obnovení a upevňování kontaktů s rodinou a blízkými klienta).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7467600" cy="5048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Úkoly - zadání pro </a:t>
            </a:r>
            <a:r>
              <a:rPr lang="cs-CZ" dirty="0" smtClean="0"/>
              <a:t>žáka</a:t>
            </a:r>
            <a:endParaRPr lang="cs-CZ" dirty="0"/>
          </a:p>
        </p:txBody>
      </p:sp>
      <p:graphicFrame>
        <p:nvGraphicFramePr>
          <p:cNvPr id="22539" name="Group 11"/>
          <p:cNvGraphicFramePr>
            <a:graphicFrameLocks noGrp="1"/>
          </p:cNvGraphicFramePr>
          <p:nvPr>
            <p:ph sz="quarter" idx="1"/>
          </p:nvPr>
        </p:nvGraphicFramePr>
        <p:xfrm>
          <a:off x="250825" y="765175"/>
          <a:ext cx="8353425" cy="4826000"/>
        </p:xfrm>
        <a:graphic>
          <a:graphicData uri="http://schemas.openxmlformats.org/drawingml/2006/table">
            <a:tbl>
              <a:tblPr/>
              <a:tblGrid>
                <a:gridCol w="8353425"/>
              </a:tblGrid>
              <a:tr h="4587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Úkoly - zadání pro žáka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 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011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Pečlivě si přečtěte  Pracovní text.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Vašim úkolem je navrhnout  2. vhodné aktivity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pro  1. cílovou věkovou skupinu dětí a mládeže </a:t>
                      </a:r>
                      <a:r>
                        <a:rPr kumimoji="0" lang="pl-PL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6-12 let</a:t>
                      </a:r>
                      <a:r>
                        <a:rPr kumimoji="0" lang="pl-PL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</a:t>
                      </a:r>
                      <a:r>
                        <a:rPr kumimoji="0" lang="pl-PL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 ve kterých využijete prvky dramatizace. 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pl-PL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Aktivity by měly odpovídat poslání a cílům předmětu a NZDM a jejich klientů, a</a:t>
                      </a:r>
                      <a:r>
                        <a:rPr kumimoji="0" lang="pl-PL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ktivity doprovoďte stručným komentářem, ve kterém zdůvodníte jejich vhodnost, výběr.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Vámi navržené aktivity zapište stručně do Pracovního listu a okomentujte / příprava na dramatizaci. 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S návrhy budeme následně pracovat.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7467600" cy="5048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Pracovní list 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179388" y="620713"/>
          <a:ext cx="8208962" cy="59039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08912"/>
              </a:tblGrid>
              <a:tr h="18269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Pracovní list žáka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79418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Navržená aktivita č. 1 (pro věkovou skupinu  6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12 let).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l-PL" sz="1200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Doplňte: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Jaký je cíl: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277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Navržená aktivita č. 2 (pro věkovou skupinu  6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12 let).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pl-PL" sz="1200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Doplňte: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Jaký je cíl: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388" y="404813"/>
            <a:ext cx="8569325" cy="9239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1200" i="1" dirty="0">
                <a:latin typeface="+mn-lt"/>
              </a:rPr>
              <a:t>Zdroj:</a:t>
            </a:r>
            <a:endParaRPr lang="cs-CZ" sz="1200" dirty="0">
              <a:latin typeface="+mn-lt"/>
            </a:endParaRPr>
          </a:p>
          <a:p>
            <a:pPr>
              <a:defRPr/>
            </a:pPr>
            <a:r>
              <a:rPr lang="cs-CZ" sz="1200" i="1" dirty="0">
                <a:latin typeface="+mn-lt"/>
              </a:rPr>
              <a:t>Pojmosloví nízkoprahových zařízení pro děti a mládež.</a:t>
            </a:r>
            <a:r>
              <a:rPr lang="cs-CZ" sz="1200" dirty="0">
                <a:latin typeface="+mn-lt"/>
              </a:rPr>
              <a:t> In: </a:t>
            </a:r>
            <a:r>
              <a:rPr lang="cs-CZ" sz="1200" i="1" dirty="0">
                <a:latin typeface="+mn-lt"/>
              </a:rPr>
              <a:t>www.streetwork.cz</a:t>
            </a:r>
            <a:r>
              <a:rPr lang="cs-CZ" sz="1200" dirty="0">
                <a:latin typeface="+mn-lt"/>
              </a:rPr>
              <a:t> [online]. 2008. vyd. Praha [cit. 2013-09-02]. Dostupné z: </a:t>
            </a:r>
            <a:r>
              <a:rPr lang="cs-CZ" sz="1200" u="sng" dirty="0">
                <a:latin typeface="+mn-lt"/>
                <a:hlinkClick r:id="rId2"/>
              </a:rPr>
              <a:t>http://www.streetwork.cz/images/download/Pojmoslovi_text.pdf</a:t>
            </a:r>
            <a:endParaRPr lang="cs-CZ" sz="1200" dirty="0">
              <a:latin typeface="+mn-lt"/>
            </a:endParaRPr>
          </a:p>
          <a:p>
            <a:pPr hangingPunct="0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477</TotalTime>
  <Words>827</Words>
  <Application>Microsoft Office PowerPoint</Application>
  <PresentationFormat>On-screen Show (4:3)</PresentationFormat>
  <Paragraphs>143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9</vt:i4>
      </vt:variant>
    </vt:vector>
  </HeadingPairs>
  <TitlesOfParts>
    <vt:vector size="27" baseType="lpstr">
      <vt:lpstr>Arial</vt:lpstr>
      <vt:lpstr>Century Schoolbook</vt:lpstr>
      <vt:lpstr>Wingdings</vt:lpstr>
      <vt:lpstr>Wingdings 2</vt:lpstr>
      <vt:lpstr>Calibri</vt:lpstr>
      <vt:lpstr>Times New Roman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  VY_32_INOVACE_SA4A_6 DUM 6. PŘÍPRAVA AKTIVITY PRO 1. CÍLOVOU VĚKOVOU SKUPINU  </vt:lpstr>
      <vt:lpstr>Snímek 2</vt:lpstr>
      <vt:lpstr>PRACOVNÍ TEXT PRO ŽÁKA:</vt:lpstr>
      <vt:lpstr>PRACOVNÍ TEXT PRO ŽÁKA:</vt:lpstr>
      <vt:lpstr>PRACOVNÍ TEXT PRO ŽÁKA:</vt:lpstr>
      <vt:lpstr>PRACOVNÍ TEXT PRO ŽÁKA:</vt:lpstr>
      <vt:lpstr>ÚKOLY - ZADÁNÍ PRO ŽÁKA</vt:lpstr>
      <vt:lpstr>PRACOVNÍ LIST ŽÁKA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DUM</cp:lastModifiedBy>
  <cp:revision>82</cp:revision>
  <dcterms:created xsi:type="dcterms:W3CDTF">2013-03-21T19:25:01Z</dcterms:created>
  <dcterms:modified xsi:type="dcterms:W3CDTF">2014-08-11T16:21:42Z</dcterms:modified>
</cp:coreProperties>
</file>