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handoutMasterIdLst>
    <p:handoutMasterId r:id="rId9"/>
  </p:handoutMasterIdLst>
  <p:sldIdLst>
    <p:sldId id="256" r:id="rId2"/>
    <p:sldId id="262" r:id="rId3"/>
    <p:sldId id="268" r:id="rId4"/>
    <p:sldId id="266" r:id="rId5"/>
    <p:sldId id="267" r:id="rId6"/>
    <p:sldId id="26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100" d="100"/>
          <a:sy n="100" d="100"/>
        </p:scale>
        <p:origin x="-946" y="60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64B03EC-5AA3-4643-9637-06EFA5EBBE08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4775A792-B016-4386-9E60-8676E2B53FE4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235A101-E997-4A41-AF9D-56DBF68D1D54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3295-ABBF-4E6D-8A0E-30A751E01F5B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EBBB1-BB44-424B-8764-8D3F43F7E679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5077F5A1-58AE-49D9-8B9F-936E667BE95B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2525B0-59F6-49DA-A127-C482F451B4DC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F04EDB7C-5705-4EDB-8808-E3357DF316DF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1750CE73-5C10-4D2D-91AB-EEC351515D0B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D0BED-06B7-4EEB-BE40-696BB570A507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4F43A-D682-4EBB-A82E-7EFECF990F75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62C0F374-6F78-44F7-BE04-94525D61B143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2" y="2060848"/>
            <a:ext cx="7848227" cy="223224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VY_32_INOVACE_SA4A_7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7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realizace aktivity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pro 1. cílovou věkovou skupinu </a:t>
            </a:r>
            <a:r>
              <a:rPr lang="cs-CZ" sz="3600" b="0" kern="50" dirty="0">
                <a:latin typeface="Times New Roman"/>
                <a:ea typeface="Times New Roman"/>
              </a:rPr>
              <a:t/>
            </a:r>
            <a:br>
              <a:rPr lang="cs-CZ" sz="3600" b="0" kern="50" dirty="0">
                <a:latin typeface="Times New Roman"/>
                <a:ea typeface="Times New Roman"/>
              </a:rPr>
            </a:br>
            <a:endParaRPr lang="cs-CZ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24744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8776450"/>
              </p:ext>
            </p:extLst>
          </p:nvPr>
        </p:nvGraphicFramePr>
        <p:xfrm>
          <a:off x="395536" y="949283"/>
          <a:ext cx="7992887" cy="57395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VY_32_INOVACE_SA4A_7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0" kern="50" dirty="0" smtClean="0">
                          <a:effectLst/>
                        </a:rPr>
                        <a:t>Realizace </a:t>
                      </a:r>
                      <a:r>
                        <a:rPr lang="cs-CZ" sz="1100" b="0" kern="50" baseline="0" dirty="0" smtClean="0">
                          <a:effectLst/>
                        </a:rPr>
                        <a:t>a</a:t>
                      </a:r>
                      <a:r>
                        <a:rPr lang="cs-CZ" sz="1100" b="0" kern="50" dirty="0" smtClean="0">
                          <a:effectLst/>
                        </a:rPr>
                        <a:t>ktivity pro </a:t>
                      </a:r>
                      <a:r>
                        <a:rPr lang="cs-CZ" sz="1100" b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1. cílovou věkovou skupinu </a:t>
                      </a:r>
                      <a:endParaRPr lang="cs-CZ" sz="1200" b="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 smtClean="0">
                          <a:effectLst/>
                          <a:latin typeface="+mj-lt"/>
                          <a:ea typeface="Times New Roman"/>
                        </a:rPr>
                        <a:t>1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8. 10. 2013</a:t>
                      </a:r>
                      <a:endParaRPr lang="cs-CZ" sz="1000" kern="50" dirty="0" smtClean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52265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uživatel služby, cílová skupina,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endParaRPr lang="cs-CZ" sz="10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000" dirty="0"/>
                    </a:p>
                  </a:txBody>
                  <a:tcPr marL="60417" marR="60417" marT="0" marB="0"/>
                </a:tc>
              </a:tr>
              <a:tr h="106518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</a:t>
                      </a:r>
                      <a:r>
                        <a:rPr lang="cs-CZ" sz="1000" dirty="0" smtClean="0"/>
                        <a:t>ovládá </a:t>
                      </a:r>
                      <a:r>
                        <a:rPr lang="cs-CZ" sz="1000" dirty="0" smtClean="0"/>
                        <a:t>základní divadelní propriety;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dokáže se prezentovat v různých situacích ve skupině;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prozkoumává 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8025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0336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14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400" b="1" i="1" dirty="0"/>
              <a:t>S</a:t>
            </a:r>
            <a:r>
              <a:rPr lang="cs-CZ" altLang="cs-CZ" sz="1400" b="1" i="1" dirty="0" smtClean="0"/>
              <a:t>tandardy </a:t>
            </a:r>
            <a:r>
              <a:rPr lang="cs-CZ" altLang="cs-CZ" sz="1400" b="1" i="1" dirty="0"/>
              <a:t>kvality sociálních </a:t>
            </a:r>
            <a:r>
              <a:rPr lang="cs-CZ" altLang="cs-CZ" sz="1400" b="1" i="1" dirty="0" smtClean="0"/>
              <a:t>služeb. </a:t>
            </a:r>
          </a:p>
          <a:p>
            <a:pPr>
              <a:buFont typeface="Arial" pitchFamily="34" charset="0"/>
              <a:buChar char="•"/>
            </a:pPr>
            <a:r>
              <a:rPr lang="cs-CZ" sz="1300" u="sng" kern="50" dirty="0" smtClean="0"/>
              <a:t>Zde si napište přípravu, Vámi připravené aktivity – z Pracovního listu č. 6:</a:t>
            </a:r>
            <a:endParaRPr lang="cs-CZ" altLang="cs-CZ" sz="1300" b="1" i="1" u="sng" dirty="0" smtClean="0"/>
          </a:p>
          <a:p>
            <a:pPr>
              <a:buNone/>
              <a:defRPr/>
            </a:pPr>
            <a:endParaRPr lang="cs-CZ" sz="4800" b="1" dirty="0" smtClean="0"/>
          </a:p>
          <a:p>
            <a:pPr>
              <a:buNone/>
              <a:defRPr/>
            </a:pPr>
            <a:endParaRPr lang="cs-CZ" sz="4800" b="1" dirty="0" smtClean="0"/>
          </a:p>
          <a:p>
            <a:pPr>
              <a:buFont typeface="Wingdings" pitchFamily="2" charset="2"/>
              <a:buChar char="Ø"/>
              <a:defRPr/>
            </a:pPr>
            <a:endParaRPr lang="pl-PL" sz="4800" b="1" dirty="0"/>
          </a:p>
          <a:p>
            <a:pPr>
              <a:buFont typeface="Wingdings" pitchFamily="2" charset="2"/>
              <a:buChar char="Ø"/>
              <a:defRPr/>
            </a:pPr>
            <a:endParaRPr lang="cs-CZ" sz="4800" b="1" dirty="0" smtClean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None/>
              <a:defRPr/>
            </a:pPr>
            <a:endParaRPr lang="cs-CZ" sz="28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764704"/>
          <a:ext cx="8352928" cy="55639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585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011644">
                <a:tc>
                  <a:txBody>
                    <a:bodyPr/>
                    <a:lstStyle/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projděte</a:t>
                      </a: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Vámi připravené aktivity – Pracovní list č. 6, </a:t>
                      </a: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bylo navrhnout 2. vhodné aktivity, pro  1. cílovou věkovou skupinu dětí a mládeže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12 let), ve kterých využijete prvky dramatizace.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Aktivity by měly odpovídat poslání a cílům předmětu a NZDM a jejich klientů.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- nyní navrhované aktivity za pomoci prvků dramatické výchovy předveďte; můžete využít i práce ve skupině 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realizovat projekt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jako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týmového představení;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 komunikaci s divákem/klientem.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jednotlivým aktivitám zapište do Pracovního listu poznámky, zkušenosti, které jste získali(pozitivní i negativní).</a:t>
                      </a: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zapsané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Vaše p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rezentace záznamů slouží jako podklad k následné diskuzi,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tu zorganizujte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(při organizaci diskuze se řiďte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pokyny vyučujícího).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913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3204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554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Moje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z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kušenosti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a poznatky z r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ealizace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aktivity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č. 1 (pro věkovou skupinu  6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12 let).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Název aktivity.........................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: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6612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Moje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z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kušenosti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a poznatky z r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ealizace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aktivity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č. 2 (pro věkovou skupinu  6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12 let).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: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481</TotalTime>
  <Words>621</Words>
  <Application>Microsoft Office PowerPoint</Application>
  <PresentationFormat>Předvádění na obrazovce (4:3)</PresentationFormat>
  <Paragraphs>101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  VY_32_INOVACE_SA4A_7 DUM 7. realizace aktivity pro 1. cílovou věkovou skupinu  </vt:lpstr>
      <vt:lpstr>Prezentace aplikace PowerPoint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85</cp:revision>
  <dcterms:created xsi:type="dcterms:W3CDTF">2013-03-21T19:25:01Z</dcterms:created>
  <dcterms:modified xsi:type="dcterms:W3CDTF">2014-08-11T09:16:37Z</dcterms:modified>
</cp:coreProperties>
</file>