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2" r:id="rId3"/>
    <p:sldId id="268" r:id="rId4"/>
    <p:sldId id="269" r:id="rId5"/>
    <p:sldId id="270" r:id="rId6"/>
    <p:sldId id="271" r:id="rId7"/>
    <p:sldId id="266" r:id="rId8"/>
    <p:sldId id="267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8CDBC8B9-E0E1-4026-A94E-D26E69A78386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F52A7F8D-D872-4A5E-898C-03E155178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B79A617-275D-4281-8451-5DA84EB1B9F5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4E53150-86C2-4F8C-83B7-0C708EB8A3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97087E-EC88-4E3D-9EDD-3F306F3BF2F8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500607-C301-4871-B4DE-5C570F80BC7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21CB3C6-8302-4F65-8B26-5963034F782C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8D47C12-0A72-40D6-B22E-D2219902C9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807214-45D1-4433-BADB-93449E49E7D1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A8E7E5-A19F-45FB-ADD6-4DE78E0B872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6F84D-8F04-4D6F-B691-90B79BAB205B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C6829-3FDC-467A-B4C7-447B607387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E9778F-D4CC-411C-887F-CA05B04C007A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74EAF-73DF-461A-B07B-2223F08AEB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2800AC3-8CAE-4A6C-BED5-74D0F339D160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7583E54-0B58-43E8-A4EF-8486760F35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2A9D04-1733-44FC-8BDA-7FC668DFB831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B094C-8354-4CDB-9EBC-943B341E1F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A2FFAD7-5667-42C8-BE4B-45F3DD2AD283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1B78340-BA9D-4A8A-9876-5353DA81E7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10F5C9C-E000-4BFC-B033-B0DBE4487703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281FB88-4368-49A2-8D17-B4F41DB079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4DD11-9DDF-462F-8AB0-1A635A85BE1F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1B56F-B730-4FA5-ADC6-07EA797029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6B8D4-B699-4814-9704-817BEC5B3185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EFBA6-B45F-403B-946B-065DE80FE6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A44970D-7CA2-46BE-AE60-FC36275587EA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0402D01-32FB-444F-9E74-F29D2054406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6FB833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C0E5A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F3AABE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060575"/>
            <a:ext cx="7848600" cy="2232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VY_32_INOVACE_SA4A_8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8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příprava </a:t>
            </a:r>
            <a:r>
              <a:rPr lang="cs-CZ" sz="3200" b="0" kern="50" dirty="0" smtClean="0">
                <a:solidFill>
                  <a:schemeClr val="accent5">
                    <a:lumMod val="75000"/>
                  </a:schemeClr>
                </a:solidFill>
              </a:rPr>
              <a:t>aktivity </a:t>
            </a: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pro </a:t>
            </a:r>
            <a:r>
              <a:rPr lang="cs-CZ" sz="3200" b="0" kern="50" dirty="0" smtClean="0">
                <a:solidFill>
                  <a:schemeClr val="accent5">
                    <a:lumMod val="75000"/>
                  </a:schemeClr>
                </a:solidFill>
              </a:rPr>
              <a:t>2. </a:t>
            </a: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cílovou věkovou skupinu </a:t>
            </a:r>
            <a:r>
              <a:rPr lang="cs-CZ" sz="3600" b="0" kern="50" dirty="0">
                <a:latin typeface="Times New Roman"/>
                <a:ea typeface="Times New Roman"/>
              </a:rPr>
              <a:t/>
            </a:r>
            <a:br>
              <a:rPr lang="cs-CZ" sz="3600" b="0" kern="50" dirty="0">
                <a:latin typeface="Times New Roman"/>
                <a:ea typeface="Times New Roman"/>
              </a:rPr>
            </a:br>
            <a:endParaRPr lang="cs-CZ" dirty="0" smtClean="0"/>
          </a:p>
        </p:txBody>
      </p:sp>
      <p:grpSp>
        <p:nvGrpSpPr>
          <p:cNvPr id="15362" name="Skupina 1"/>
          <p:cNvGrpSpPr>
            <a:grpSpLocks/>
          </p:cNvGrpSpPr>
          <p:nvPr/>
        </p:nvGrpSpPr>
        <p:grpSpPr bwMode="auto">
          <a:xfrm>
            <a:off x="1258888" y="349250"/>
            <a:ext cx="6521450" cy="762000"/>
            <a:chOff x="1187624" y="348726"/>
            <a:chExt cx="6521450" cy="762000"/>
          </a:xfrm>
        </p:grpSpPr>
        <p:pic>
          <p:nvPicPr>
            <p:cNvPr id="15364" name="Picture 0" descr="MSMT_logolink_bez_vl_a_sloganu.ai"/>
            <p:cNvPicPr>
              <a:picLocks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5" name="obrázek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5363" name="obrázek 2" descr="MSMT_slogan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28975" y="1196975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288" y="1073150"/>
          <a:ext cx="7993062" cy="55784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VY_32_INOVACE_SA4A_8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50" dirty="0" smtClean="0">
                          <a:effectLst/>
                        </a:rPr>
                        <a:t>Příprava</a:t>
                      </a:r>
                      <a:r>
                        <a:rPr lang="cs-CZ" sz="1100" b="1" kern="50" baseline="0" dirty="0" smtClean="0">
                          <a:effectLst/>
                        </a:rPr>
                        <a:t> a</a:t>
                      </a:r>
                      <a:r>
                        <a:rPr lang="cs-CZ" sz="1100" b="1" kern="50" dirty="0" smtClean="0">
                          <a:effectLst/>
                        </a:rPr>
                        <a:t>ktivity pro </a:t>
                      </a:r>
                      <a:r>
                        <a:rPr lang="cs-CZ" sz="1100" b="1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2. cílovou věkovou skupinu </a:t>
                      </a:r>
                      <a:endParaRPr lang="cs-CZ" sz="12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1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8. 10. </a:t>
                      </a:r>
                      <a:r>
                        <a:rPr kumimoji="0" lang="cs-CZ" sz="1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2013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6741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uživatel služby, cílová skupina, volnočasové aktivity,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sociální vyloučení</a:t>
                      </a:r>
                    </a:p>
                  </a:txBody>
                  <a:tcPr marL="60417" marR="60417" marT="0" marB="0"/>
                </a:tc>
              </a:tr>
              <a:tr h="106335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ovládá základní divadelní propriety;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dokáže se prezentovat v různých situacích ve skupině;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prozkoumává 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17459" name="Skupina 3"/>
          <p:cNvGrpSpPr>
            <a:grpSpLocks/>
          </p:cNvGrpSpPr>
          <p:nvPr/>
        </p:nvGrpSpPr>
        <p:grpSpPr bwMode="auto">
          <a:xfrm>
            <a:off x="1258888" y="115888"/>
            <a:ext cx="6521450" cy="762000"/>
            <a:chOff x="1187624" y="348726"/>
            <a:chExt cx="6521450" cy="762000"/>
          </a:xfrm>
        </p:grpSpPr>
        <p:pic>
          <p:nvPicPr>
            <p:cNvPr id="17461" name="Picture 0" descr="MSMT_logolink_bez_vl_a_sloganu.ai"/>
            <p:cNvPicPr>
              <a:picLocks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462" name="obrázek 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7460" name="obrázek 2" descr="MSMT_sloga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28975" y="908050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3827463" cy="288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404813"/>
            <a:ext cx="8280400" cy="5976937"/>
          </a:xfrm>
        </p:spPr>
        <p:txBody>
          <a:bodyPr>
            <a:normAutofit fontScale="2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8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4800" b="1" i="1" dirty="0"/>
              <a:t>S</a:t>
            </a:r>
            <a:r>
              <a:rPr lang="cs-CZ" altLang="cs-CZ" sz="4800" b="1" i="1" dirty="0" smtClean="0"/>
              <a:t>tandardy </a:t>
            </a:r>
            <a:r>
              <a:rPr lang="cs-CZ" altLang="cs-CZ" sz="4800" b="1" i="1" dirty="0"/>
              <a:t>kvality sociálních </a:t>
            </a:r>
            <a:r>
              <a:rPr lang="cs-CZ" altLang="cs-CZ" sz="4800" b="1" i="1" dirty="0" smtClean="0"/>
              <a:t>služeb.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altLang="cs-CZ" sz="4800" b="1" i="1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4800" b="1" dirty="0" smtClean="0"/>
              <a:t>SEZNAMTE SE S TÍMTO TEXTEM: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4800" b="1" u="sng" dirty="0" smtClean="0"/>
              <a:t>Nízkoprahové </a:t>
            </a:r>
            <a:r>
              <a:rPr lang="cs-CZ" altLang="cs-CZ" sz="4800" b="1" u="sng" dirty="0"/>
              <a:t>zařízení pro děti a </a:t>
            </a:r>
            <a:r>
              <a:rPr lang="cs-CZ" altLang="cs-CZ" sz="4800" b="1" u="sng" dirty="0" smtClean="0"/>
              <a:t>mládež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Poskytují </a:t>
            </a:r>
            <a:r>
              <a:rPr lang="cs-CZ" sz="4800" b="1" dirty="0"/>
              <a:t>ambulantní, popřípadě terénní služby dětem ve věku od </a:t>
            </a:r>
            <a:r>
              <a:rPr lang="cs-CZ" sz="4800" b="1" dirty="0" smtClean="0"/>
              <a:t>6. </a:t>
            </a:r>
            <a:r>
              <a:rPr lang="cs-CZ" sz="4800" b="1" dirty="0"/>
              <a:t>do </a:t>
            </a:r>
            <a:r>
              <a:rPr lang="cs-CZ" sz="4800" b="1" dirty="0" smtClean="0"/>
              <a:t>26. </a:t>
            </a:r>
            <a:r>
              <a:rPr lang="cs-CZ" sz="4800" b="1" dirty="0"/>
              <a:t>let </a:t>
            </a:r>
            <a:r>
              <a:rPr lang="cs-CZ" sz="4800" b="1" dirty="0" smtClean="0"/>
              <a:t>ohroženým    společensky </a:t>
            </a:r>
            <a:r>
              <a:rPr lang="cs-CZ" sz="4800" b="1" dirty="0"/>
              <a:t>nežádoucími jevy. </a:t>
            </a: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Na koho se aktivity zaměřují, kdo je CÍLOVÁ SKUPINA?</a:t>
            </a:r>
          </a:p>
          <a:p>
            <a:pPr marL="0" indent="0" fontAlgn="auto">
              <a:spcAft>
                <a:spcPts val="0"/>
              </a:spcAft>
              <a:buFontTx/>
              <a:buChar char="-"/>
              <a:defRPr/>
            </a:pPr>
            <a:r>
              <a:rPr lang="cs-CZ" sz="4800" b="1" dirty="0" smtClean="0"/>
              <a:t>cílovou skupinou NZDM jsou děti a mládež, které:</a:t>
            </a:r>
          </a:p>
          <a:p>
            <a:pPr marL="0" indent="0" fontAlgn="auto">
              <a:spcAft>
                <a:spcPts val="0"/>
              </a:spcAft>
              <a:buFontTx/>
              <a:buChar char="-"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a) zažívají nepříznivé sociální situace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i="1" dirty="0" smtClean="0"/>
              <a:t>Jde o: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konfliktní společenské situace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obtížné životní události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omezující životní podmínky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b) jsou ve věkových skupinách: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pl-PL" sz="4800" b="1" dirty="0" smtClean="0"/>
              <a:t>• od 6. do 12. let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pl-PL" sz="4800" b="1" dirty="0" smtClean="0"/>
              <a:t>• od 13. do 18. let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pl-PL" sz="4800" b="1" dirty="0" smtClean="0"/>
              <a:t>• od 19. do 26. let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c) žijí nebo se pohybují v konkrétní lokalitě, kterou lze vymezit: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sociálně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geograficky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pl-PL" sz="4800" b="1" dirty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12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12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354888" cy="3651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600" b="1" dirty="0"/>
              <a:t>PRACOVNÍ TEXT PRO ŽÁKA:</a:t>
            </a:r>
            <a:endParaRPr lang="cs-CZ" sz="1600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150"/>
            <a:ext cx="7467600" cy="5473700"/>
          </a:xfrm>
        </p:spPr>
        <p:txBody>
          <a:bodyPr/>
          <a:lstStyle/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d) vztahuje se k nim další (doplňkové) charakteristiky: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nemohou nebo nechtějí se zapojit do standardních volnočasových aktivit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vyhýbají se standardním formám institucionalizované pomoci a péče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dávají přednost neproduktivního trávení volného času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dávají přednost trávení volného času mimo rodinu či jinou sociální skupinu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mají životní styl, díky kterému se dostávají do konfliktů, který je ohrožující 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   pro ně samé nebo jejich okolí</a:t>
            </a:r>
          </a:p>
          <a:p>
            <a:pPr>
              <a:spcBef>
                <a:spcPts val="575"/>
              </a:spcBef>
              <a:buFont typeface="Wingdings 2" pitchFamily="18" charset="2"/>
              <a:buChar char=""/>
            </a:pPr>
            <a:endParaRPr lang="cs-CZ" sz="1200" b="1" smtClean="0"/>
          </a:p>
          <a:p>
            <a:pPr>
              <a:buFont typeface="Wingdings" pitchFamily="2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538" cy="417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5175"/>
            <a:ext cx="7467600" cy="570865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Cílem služby </a:t>
            </a:r>
            <a:endParaRPr lang="cs-CZ" sz="1200" b="1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je </a:t>
            </a:r>
            <a:r>
              <a:rPr lang="cs-CZ" sz="1200" b="1" dirty="0"/>
              <a:t>zlepšit kvalitu jejich života předcházením nebo snížením sociálních a zdravotních rizik souvisejících se způsobem jejich života, umožnit jim lépe se orientovat v jejich sociálním prostředí a vytvářet podmínky k řešení jejich nepříznivé sociální situace. Služba může být poskytována osobám anonymně.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Služby sociální prevence napomáhají zabránit sociálnímu vyloučení osob,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které </a:t>
            </a:r>
            <a:r>
              <a:rPr lang="cs-CZ" sz="1200" b="1" dirty="0"/>
              <a:t>jsou tímto ohroženy pro krizovou sociální situaci, životní návyky </a:t>
            </a:r>
            <a:r>
              <a:rPr lang="cs-CZ" sz="1200" b="1" dirty="0" smtClean="0"/>
              <a:t>a </a:t>
            </a:r>
            <a:r>
              <a:rPr lang="cs-CZ" sz="1200" b="1" dirty="0"/>
              <a:t>způsob </a:t>
            </a:r>
            <a:r>
              <a:rPr lang="cs-CZ" sz="1200" b="1" dirty="0" smtClean="0"/>
              <a:t>života vedoucí </a:t>
            </a:r>
            <a:r>
              <a:rPr lang="cs-CZ" sz="1200" b="1" dirty="0"/>
              <a:t>ke konfliktu se společností,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sociálně </a:t>
            </a:r>
            <a:r>
              <a:rPr lang="cs-CZ" sz="1200" b="1" dirty="0"/>
              <a:t>znevýhodňující prostředí a ohrožení práv a oprávněných zájmů </a:t>
            </a:r>
            <a:endParaRPr lang="cs-CZ" sz="1200" b="1" dirty="0" smtClean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 </a:t>
            </a:r>
            <a:r>
              <a:rPr lang="cs-CZ" sz="1200" b="1" dirty="0" smtClean="0"/>
              <a:t>     trestnou </a:t>
            </a:r>
            <a:r>
              <a:rPr lang="cs-CZ" sz="1200" b="1" dirty="0"/>
              <a:t>činností jiné fyzické osoby.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     </a:t>
            </a:r>
            <a:r>
              <a:rPr lang="cs-CZ" sz="1200" b="1" u="sng" dirty="0" smtClean="0"/>
              <a:t>Cílem  a posláním služeb </a:t>
            </a:r>
            <a:r>
              <a:rPr lang="cs-CZ" sz="1200" b="1" u="sng" dirty="0"/>
              <a:t>sociální prevence </a:t>
            </a:r>
            <a:r>
              <a:rPr lang="cs-CZ" sz="1200" b="1" u="sng" dirty="0" smtClean="0"/>
              <a:t>je tedy </a:t>
            </a:r>
            <a:r>
              <a:rPr lang="cs-CZ" sz="1200" b="1" u="sng" dirty="0"/>
              <a:t>napomáhat osobám k překonání jejich nepříznivé sociální situace a chránit společnost před vznikem a šířením nežádoucích společenských jevů.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6130925" cy="4191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692150"/>
            <a:ext cx="80645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Sociální služba </a:t>
            </a:r>
            <a:r>
              <a:rPr lang="cs-CZ" sz="1200" b="1" dirty="0" smtClean="0"/>
              <a:t>obsahuje </a:t>
            </a:r>
            <a:r>
              <a:rPr lang="cs-CZ" sz="1200" b="1" dirty="0"/>
              <a:t>tyto základní </a:t>
            </a:r>
            <a:r>
              <a:rPr lang="cs-CZ" sz="1200" b="1" dirty="0" smtClean="0"/>
              <a:t>činnosti (aktivity):</a:t>
            </a:r>
            <a:endParaRPr lang="cs-CZ" sz="12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a) výchovné, vzdělávací a aktivizační </a:t>
            </a:r>
            <a:r>
              <a:rPr lang="cs-CZ" sz="1200" b="1" dirty="0" smtClean="0"/>
              <a:t>činnosti </a:t>
            </a:r>
            <a:r>
              <a:rPr lang="cs-CZ" sz="1200" b="1" i="1" dirty="0" smtClean="0"/>
              <a:t>(zajištění podmínek pro společensky přijatelné volnočasové aktivity, pracovně výchovná práce s dětmi, nácvik a upevňování motorických, psychických a sociálních schopností a dovedností, zajištění podmínek pro přiměřené vzdělávání)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b) zprostředkování kontaktu se společenským </a:t>
            </a:r>
            <a:r>
              <a:rPr lang="cs-CZ" sz="1200" b="1" dirty="0" smtClean="0"/>
              <a:t>prostředím </a:t>
            </a:r>
            <a:r>
              <a:rPr lang="cs-CZ" sz="1200" b="1" i="1" dirty="0" smtClean="0"/>
              <a:t>(aktivity umožňující lepší orientaci ve vztazích odehrávajících se ve společenském prostředí)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c) sociálně terapeutické </a:t>
            </a:r>
            <a:r>
              <a:rPr lang="cs-CZ" sz="1200" b="1" dirty="0" smtClean="0"/>
              <a:t>činnosti </a:t>
            </a:r>
            <a:r>
              <a:rPr lang="cs-CZ" sz="1200" b="1" i="1" dirty="0" smtClean="0"/>
              <a:t>(aktivity podporující sociální schopnosti a dovednosti, které povedou k začleňování do společnosti)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d) pomoc při uplatňování práv, oprávněných zájmů a při obstarávání osobních </a:t>
            </a:r>
            <a:r>
              <a:rPr lang="cs-CZ" sz="1200" b="1" dirty="0" smtClean="0"/>
              <a:t>záležitostí </a:t>
            </a:r>
            <a:r>
              <a:rPr lang="cs-CZ" sz="1200" b="1" i="1" dirty="0" smtClean="0"/>
              <a:t>(pomoc při vyřizování běžných záležitostí, nebo obnovení a upevňování kontaktů s rodinou a blízkými klienta).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67600" cy="504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22539" name="Group 11"/>
          <p:cNvGraphicFramePr>
            <a:graphicFrameLocks noGrp="1"/>
          </p:cNvGraphicFramePr>
          <p:nvPr>
            <p:ph sz="quarter" idx="1"/>
          </p:nvPr>
        </p:nvGraphicFramePr>
        <p:xfrm>
          <a:off x="250825" y="765175"/>
          <a:ext cx="8353425" cy="4826000"/>
        </p:xfrm>
        <a:graphic>
          <a:graphicData uri="http://schemas.openxmlformats.org/drawingml/2006/table">
            <a:tbl>
              <a:tblPr/>
              <a:tblGrid>
                <a:gridCol w="8353425"/>
              </a:tblGrid>
              <a:tr h="458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Úkoly - zadání pro žáka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 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011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Pečlivě si přečtěte  Pracovní text.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Vašim úkolem je navrhnout  2. vhodné aktivity pro  2. cílovou věkovou skupinu dětí a mládeže </a:t>
                      </a:r>
                      <a:r>
                        <a:rPr kumimoji="0" lang="pl-PL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13-18, let, ve kterých využijete prvky dramatizace.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pl-PL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Aktivity by měly odpovídat poslání a cílům předmětu a NZDM a jejich klientů, a</a:t>
                      </a:r>
                      <a:r>
                        <a:rPr kumimoji="0" lang="pl-PL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ktivity doprovoďte stručným komentářem, ve kterém zdůvodníte jejich vhodnost, výběr.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Vámi navržené aktivity zapište stručně do Pracovního listu a okomentujte / příprava na dramatizaci.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S návrhy budeme následně pracovat.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67600" cy="504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179388" y="765175"/>
          <a:ext cx="8208962" cy="61769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53831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81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Navržená aktivita č. 1 (pro věkovou skupinu  13-18 let).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l-PL" sz="12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Doplňte: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Jaký je cíl: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2289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Navržená aktivita č. 2 (pro věkovou skupinu  13-18 let).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l-PL" sz="12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Doplňte: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Jaký je cíl: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388" y="404813"/>
            <a:ext cx="8569325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pPr>
              <a:defRPr/>
            </a:pPr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456</TotalTime>
  <Words>826</Words>
  <Application>Microsoft Office PowerPoint</Application>
  <PresentationFormat>On-screen Show (4:3)</PresentationFormat>
  <Paragraphs>153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9</vt:i4>
      </vt:variant>
    </vt:vector>
  </HeadingPairs>
  <TitlesOfParts>
    <vt:vector size="27" baseType="lpstr">
      <vt:lpstr>Arial</vt:lpstr>
      <vt:lpstr>Century Schoolbook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  VY_32_INOVACE_SA4A_8 DUM 8. PŘÍPRAVA AKTIVITY PRO 2. CÍLOVOU VĚKOVOU SKUPINU  </vt:lpstr>
      <vt:lpstr>Snímek 2</vt:lpstr>
      <vt:lpstr>PRACOVNÍ TEXT PRO ŽÁKA: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DUM</cp:lastModifiedBy>
  <cp:revision>82</cp:revision>
  <dcterms:created xsi:type="dcterms:W3CDTF">2013-03-21T19:25:01Z</dcterms:created>
  <dcterms:modified xsi:type="dcterms:W3CDTF">2014-08-11T16:19:26Z</dcterms:modified>
</cp:coreProperties>
</file>