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2" r:id="rId3"/>
    <p:sldId id="268" r:id="rId4"/>
    <p:sldId id="269" r:id="rId5"/>
    <p:sldId id="270" r:id="rId6"/>
    <p:sldId id="271" r:id="rId7"/>
    <p:sldId id="266" r:id="rId8"/>
    <p:sldId id="267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156928A1-B697-463B-B228-6850353977A7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8D6749C-EA83-4C93-86A0-A69997E68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FB937EF-C260-4436-80F3-71B121F71DCA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7AB91EC-1F90-4F13-B0B3-1902DAC99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580849-FE78-4340-AC98-599A725BF360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6EFC5F-8C71-4B86-87B4-9FF7F6592C5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93CAE9A-59BE-4973-A9A3-52C535570DAB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B4CEE7C-A0A6-491D-A8F7-6C87A89BCF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37D6B5-3AEF-4BBF-A0AF-25FC255FFDC4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863476-2CAB-4D48-9223-F8F1BBF9B5F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519AE-F265-44CF-BA78-3342B60F3019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E58CC-AB7D-45F5-871B-11CAF49CF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7D3DA-672A-494B-A9BE-E45DF709CFE0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80287-7C61-43E0-9FC1-304BB70325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41CB270-293E-46C1-A5C8-1F28BEE202BC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9CAE69A-F62A-4463-B695-08BDE3D35A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D8F3E-A3ED-4C08-9409-B538F25FCEB9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CF1BB-78A6-4638-B58C-3C99AAC722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7A2784D-67ED-412B-86C8-D93C8A5D5C99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97ACC68-38DC-4ADF-B6FB-6B41D3EA9F8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22CE989-4639-4B51-B1B9-A329189632EE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7D14878-4310-435C-A88C-082C9D3AC0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80716-0DA6-4B45-8907-9135879217D2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5973B-81A4-4DF7-B031-C36FF8F0FC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94D7E-4733-4B5D-9F84-68B95D1BC9E9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6B3F1-6ECA-49B3-B641-74831093D6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684ABE9B-60ED-4171-BCE7-75D3AEDC626C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BDFD35E-7098-4549-8C17-CC136EDE44B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6FB833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C0E5A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F3AABE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060575"/>
            <a:ext cx="7848600" cy="2232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VY_32_INOVACE_SA4A_10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10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příprava </a:t>
            </a: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aktivity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pro </a:t>
            </a: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3.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cílovou věkovou skupinu </a:t>
            </a:r>
            <a:r>
              <a:rPr lang="cs-CZ" sz="3600" b="0" kern="50" dirty="0">
                <a:latin typeface="Times New Roman"/>
                <a:ea typeface="Times New Roman"/>
              </a:rPr>
              <a:t/>
            </a:r>
            <a:br>
              <a:rPr lang="cs-CZ" sz="3600" b="0" kern="50" dirty="0">
                <a:latin typeface="Times New Roman"/>
                <a:ea typeface="Times New Roman"/>
              </a:rPr>
            </a:br>
            <a:endParaRPr lang="cs-CZ" dirty="0" smtClean="0"/>
          </a:p>
        </p:txBody>
      </p:sp>
      <p:grpSp>
        <p:nvGrpSpPr>
          <p:cNvPr id="15362" name="Skupina 1"/>
          <p:cNvGrpSpPr>
            <a:grpSpLocks/>
          </p:cNvGrpSpPr>
          <p:nvPr/>
        </p:nvGrpSpPr>
        <p:grpSpPr bwMode="auto">
          <a:xfrm>
            <a:off x="1258888" y="349250"/>
            <a:ext cx="6521450" cy="762000"/>
            <a:chOff x="1187624" y="348726"/>
            <a:chExt cx="6521450" cy="762000"/>
          </a:xfrm>
        </p:grpSpPr>
        <p:pic>
          <p:nvPicPr>
            <p:cNvPr id="15364" name="Picture 0" descr="MSMT_logolink_bez_vl_a_sloganu.ai"/>
            <p:cNvPicPr>
              <a:picLocks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5" name="obrázek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5363" name="obrázek 2" descr="MSMT_sloga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28975" y="112553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288" y="1073150"/>
          <a:ext cx="7993062" cy="55038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VY_32_INOVACE_SA4A_10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50" dirty="0" smtClean="0">
                          <a:effectLst/>
                        </a:rPr>
                        <a:t>Příprava</a:t>
                      </a:r>
                      <a:r>
                        <a:rPr lang="cs-CZ" sz="1100" b="1" kern="50" baseline="0" dirty="0" smtClean="0">
                          <a:effectLst/>
                        </a:rPr>
                        <a:t> a</a:t>
                      </a:r>
                      <a:r>
                        <a:rPr lang="cs-CZ" sz="1100" b="1" kern="50" dirty="0" smtClean="0">
                          <a:effectLst/>
                        </a:rPr>
                        <a:t>ktivity pro </a:t>
                      </a:r>
                      <a:r>
                        <a:rPr lang="cs-CZ" sz="1100" b="1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3. cílovou věkovou skupinu </a:t>
                      </a:r>
                      <a:endParaRPr lang="cs-CZ" sz="12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8. 10. 2013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5064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uživatel služby, cílová skupina, volnočasové aktivity,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</a:t>
                      </a:r>
                    </a:p>
                  </a:txBody>
                  <a:tcPr marL="60417" marR="60417" marT="0" marB="0"/>
                </a:tc>
              </a:tr>
              <a:tr h="100155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ovládá základní divadelní propriety; dokáže se prezentovat v různých situacích ve skupině; prozkoumává 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17459" name="Skupina 3"/>
          <p:cNvGrpSpPr>
            <a:grpSpLocks/>
          </p:cNvGrpSpPr>
          <p:nvPr/>
        </p:nvGrpSpPr>
        <p:grpSpPr bwMode="auto">
          <a:xfrm>
            <a:off x="1258888" y="115888"/>
            <a:ext cx="6521450" cy="762000"/>
            <a:chOff x="1187624" y="348726"/>
            <a:chExt cx="6521450" cy="762000"/>
          </a:xfrm>
        </p:grpSpPr>
        <p:pic>
          <p:nvPicPr>
            <p:cNvPr id="17461" name="Picture 0" descr="MSMT_logolink_bez_vl_a_sloganu.ai"/>
            <p:cNvPicPr>
              <a:picLocks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62" name="obrázek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7460" name="obrázek 2" descr="MSMT_sloga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28975" y="908050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3827463" cy="288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404813"/>
            <a:ext cx="8280400" cy="5976937"/>
          </a:xfrm>
        </p:spPr>
        <p:txBody>
          <a:bodyPr>
            <a:normAutofit fontScale="2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8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4800" b="1" i="1" dirty="0"/>
              <a:t>S</a:t>
            </a:r>
            <a:r>
              <a:rPr lang="cs-CZ" altLang="cs-CZ" sz="4800" b="1" i="1" dirty="0" smtClean="0"/>
              <a:t>tandardy </a:t>
            </a:r>
            <a:r>
              <a:rPr lang="cs-CZ" altLang="cs-CZ" sz="4800" b="1" i="1" dirty="0"/>
              <a:t>kvality sociálních </a:t>
            </a:r>
            <a:r>
              <a:rPr lang="cs-CZ" altLang="cs-CZ" sz="4800" b="1" i="1" dirty="0" smtClean="0"/>
              <a:t>služeb.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altLang="cs-CZ" sz="4800" b="1" i="1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4800" b="1" dirty="0" smtClean="0"/>
              <a:t>SEZNAMTE SE S TÍMTO TEXTEM: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4800" b="1" u="sng" dirty="0" smtClean="0"/>
              <a:t>Nízkoprahové </a:t>
            </a:r>
            <a:r>
              <a:rPr lang="cs-CZ" altLang="cs-CZ" sz="4800" b="1" u="sng" dirty="0"/>
              <a:t>zařízení pro děti a </a:t>
            </a:r>
            <a:r>
              <a:rPr lang="cs-CZ" altLang="cs-CZ" sz="4800" b="1" u="sng" dirty="0" smtClean="0"/>
              <a:t>mládež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Poskytují </a:t>
            </a:r>
            <a:r>
              <a:rPr lang="cs-CZ" sz="4800" b="1" dirty="0"/>
              <a:t>ambulantní, popřípadě terénní služby dětem ve věku od </a:t>
            </a:r>
            <a:r>
              <a:rPr lang="cs-CZ" sz="4800" b="1" dirty="0" smtClean="0"/>
              <a:t>6. </a:t>
            </a:r>
            <a:r>
              <a:rPr lang="cs-CZ" sz="4800" b="1" dirty="0"/>
              <a:t>do </a:t>
            </a:r>
            <a:r>
              <a:rPr lang="cs-CZ" sz="4800" b="1" dirty="0" smtClean="0"/>
              <a:t>26. </a:t>
            </a:r>
            <a:r>
              <a:rPr lang="cs-CZ" sz="4800" b="1" dirty="0"/>
              <a:t>let </a:t>
            </a:r>
            <a:r>
              <a:rPr lang="cs-CZ" sz="4800" b="1" dirty="0" smtClean="0"/>
              <a:t>ohroženým    společensky </a:t>
            </a:r>
            <a:r>
              <a:rPr lang="cs-CZ" sz="4800" b="1" dirty="0"/>
              <a:t>nežádoucími jevy. </a:t>
            </a: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Na koho se aktivity zaměřují, kdo je CÍLOVÁ SKUPINA?</a:t>
            </a:r>
          </a:p>
          <a:p>
            <a:pPr marL="0" indent="0" fontAlgn="auto">
              <a:spcAft>
                <a:spcPts val="0"/>
              </a:spcAft>
              <a:buFontTx/>
              <a:buChar char="-"/>
              <a:defRPr/>
            </a:pPr>
            <a:r>
              <a:rPr lang="cs-CZ" sz="4800" b="1" dirty="0" smtClean="0"/>
              <a:t>cílovou skupinou NZDM jsou děti a mládež, které:</a:t>
            </a:r>
          </a:p>
          <a:p>
            <a:pPr marL="0" indent="0" fontAlgn="auto">
              <a:spcAft>
                <a:spcPts val="0"/>
              </a:spcAft>
              <a:buFontTx/>
              <a:buChar char="-"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a) zažívají nepříznivé sociální situace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i="1" dirty="0" smtClean="0"/>
              <a:t>Jde o: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konfliktní společenské situace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obtížné životní události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omezující životní podmínky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b) jsou ve věkových skupinách: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pl-PL" sz="4800" b="1" dirty="0" smtClean="0"/>
              <a:t>• od 6. do 12. let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pl-PL" sz="4800" b="1" dirty="0" smtClean="0"/>
              <a:t>• od 13. do 18. let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pl-PL" sz="4800" b="1" dirty="0" smtClean="0"/>
              <a:t>• od 19. do 26. let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c) žijí nebo se pohybují v konkrétní lokalitě, kterou lze vymezit: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sociálně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geograficky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pl-PL" sz="4800" b="1" dirty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12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12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354888" cy="3651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600" b="1" dirty="0"/>
              <a:t>PRACOVNÍ TEXT PRO ŽÁKA:</a:t>
            </a:r>
            <a:endParaRPr lang="cs-CZ" sz="1600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150"/>
            <a:ext cx="7467600" cy="5473700"/>
          </a:xfrm>
        </p:spPr>
        <p:txBody>
          <a:bodyPr/>
          <a:lstStyle/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d) vztahuje se k nim další (doplňkové) charakteristiky: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nemohou nebo nechtějí se zapojit do standardních volnočasových aktivit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vyhýbají se standardním formám institucionalizované pomoci a péče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dávají přednost neproduktivního trávení volného času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dávají přednost trávení volného času mimo rodinu či jinou sociální skupinu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mají životní styl, díky kterému se dostávají do konfliktů, který je ohrožující 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   pro ně samé nebo jejich okolí</a:t>
            </a:r>
          </a:p>
          <a:p>
            <a:pPr>
              <a:spcBef>
                <a:spcPts val="575"/>
              </a:spcBef>
              <a:buFont typeface="Wingdings 2" pitchFamily="18" charset="2"/>
              <a:buChar char=""/>
            </a:pPr>
            <a:endParaRPr lang="cs-CZ" sz="1200" b="1" smtClean="0"/>
          </a:p>
          <a:p>
            <a:pPr>
              <a:buFont typeface="Wingdings" pitchFamily="2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538" cy="417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5175"/>
            <a:ext cx="7467600" cy="570865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Cílem služby </a:t>
            </a:r>
            <a:endParaRPr lang="cs-CZ" sz="1200" b="1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je </a:t>
            </a:r>
            <a:r>
              <a:rPr lang="cs-CZ" sz="1200" b="1" dirty="0"/>
              <a:t>zlepšit kvalitu jejich života předcházením nebo snížením sociálních a zdravotních rizik souvisejících se způsobem jejich života, umožnit jim lépe se orientovat v jejich sociálním prostředí a vytvářet podmínky k řešení jejich nepříznivé sociální situace. Služba může být poskytována osobám anonymně.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Služby sociální prevence napomáhají zabránit sociálnímu vyloučení osob,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které </a:t>
            </a:r>
            <a:r>
              <a:rPr lang="cs-CZ" sz="1200" b="1" dirty="0"/>
              <a:t>jsou tímto ohroženy pro krizovou sociální situaci, životní návyky </a:t>
            </a:r>
            <a:r>
              <a:rPr lang="cs-CZ" sz="1200" b="1" dirty="0" smtClean="0"/>
              <a:t>a </a:t>
            </a:r>
            <a:r>
              <a:rPr lang="cs-CZ" sz="1200" b="1" dirty="0"/>
              <a:t>způsob </a:t>
            </a:r>
            <a:r>
              <a:rPr lang="cs-CZ" sz="1200" b="1" dirty="0" smtClean="0"/>
              <a:t>života vedoucí </a:t>
            </a:r>
            <a:r>
              <a:rPr lang="cs-CZ" sz="1200" b="1" dirty="0"/>
              <a:t>ke konfliktu se společností,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sociálně </a:t>
            </a:r>
            <a:r>
              <a:rPr lang="cs-CZ" sz="1200" b="1" dirty="0"/>
              <a:t>znevýhodňující prostředí a ohrožení práv a oprávněných zájmů </a:t>
            </a:r>
            <a:endParaRPr lang="cs-CZ" sz="1200" b="1" dirty="0" smtClean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 </a:t>
            </a:r>
            <a:r>
              <a:rPr lang="cs-CZ" sz="1200" b="1" dirty="0" smtClean="0"/>
              <a:t>     trestnou </a:t>
            </a:r>
            <a:r>
              <a:rPr lang="cs-CZ" sz="1200" b="1" dirty="0"/>
              <a:t>činností jiné fyzické osoby.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     </a:t>
            </a:r>
            <a:r>
              <a:rPr lang="cs-CZ" sz="1200" b="1" u="sng" dirty="0" smtClean="0"/>
              <a:t>Cílem  a posláním služeb </a:t>
            </a:r>
            <a:r>
              <a:rPr lang="cs-CZ" sz="1200" b="1" u="sng" dirty="0"/>
              <a:t>sociální prevence </a:t>
            </a:r>
            <a:r>
              <a:rPr lang="cs-CZ" sz="1200" b="1" u="sng" dirty="0" smtClean="0"/>
              <a:t>je tedy </a:t>
            </a:r>
            <a:r>
              <a:rPr lang="cs-CZ" sz="1200" b="1" u="sng" dirty="0"/>
              <a:t>napomáhat osobám k překonání jejich nepříznivé sociální situace a chránit společnost před vznikem a šířením nežádoucích společenských jevů.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6130925" cy="4191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692150"/>
            <a:ext cx="80645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Sociální služba </a:t>
            </a:r>
            <a:r>
              <a:rPr lang="cs-CZ" sz="1200" b="1" dirty="0" smtClean="0"/>
              <a:t>obsahuje </a:t>
            </a:r>
            <a:r>
              <a:rPr lang="cs-CZ" sz="1200" b="1" dirty="0"/>
              <a:t>tyto základní </a:t>
            </a:r>
            <a:r>
              <a:rPr lang="cs-CZ" sz="1200" b="1" dirty="0" smtClean="0"/>
              <a:t>činnosti (aktivity):</a:t>
            </a:r>
            <a:endParaRPr lang="cs-CZ" sz="12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a) výchovné, vzdělávací a aktivizační </a:t>
            </a:r>
            <a:r>
              <a:rPr lang="cs-CZ" sz="1200" b="1" dirty="0" smtClean="0"/>
              <a:t>činnosti </a:t>
            </a:r>
            <a:r>
              <a:rPr lang="cs-CZ" sz="1200" b="1" i="1" dirty="0" smtClean="0"/>
              <a:t>(zajištění podmínek pro společensky přijatelné volnočasové aktivity, pracovně výchovná práce s dětmi, nácvik a upevňování motorických, psychických a sociálních schopností a dovedností, zajištění podmínek pro přiměřené vzdělávání)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b) zprostředkování kontaktu se společenským </a:t>
            </a:r>
            <a:r>
              <a:rPr lang="cs-CZ" sz="1200" b="1" dirty="0" smtClean="0"/>
              <a:t>prostředím </a:t>
            </a:r>
            <a:r>
              <a:rPr lang="cs-CZ" sz="1200" b="1" i="1" dirty="0" smtClean="0"/>
              <a:t>(aktivity umožňující lepší orientaci ve vztazích odehrávajících se ve společenském prostředí)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c) sociálně terapeutické </a:t>
            </a:r>
            <a:r>
              <a:rPr lang="cs-CZ" sz="1200" b="1" dirty="0" smtClean="0"/>
              <a:t>činnosti </a:t>
            </a:r>
            <a:r>
              <a:rPr lang="cs-CZ" sz="1200" b="1" i="1" dirty="0" smtClean="0"/>
              <a:t>(aktivity podporující sociální schopnosti a dovednosti, které povedou k začleňování do společnosti)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d) pomoc při uplatňování práv, oprávněných zájmů a při obstarávání osobních </a:t>
            </a:r>
            <a:r>
              <a:rPr lang="cs-CZ" sz="1200" b="1" dirty="0" smtClean="0"/>
              <a:t>záležitostí </a:t>
            </a:r>
            <a:r>
              <a:rPr lang="cs-CZ" sz="1200" b="1" i="1" dirty="0" smtClean="0"/>
              <a:t>(pomoc při vyřizování běžných záležitostí, nebo obnovení a upevňování kontaktů s rodinou a blízkými klienta).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22539" name="Group 11"/>
          <p:cNvGraphicFramePr>
            <a:graphicFrameLocks noGrp="1"/>
          </p:cNvGraphicFramePr>
          <p:nvPr>
            <p:ph sz="quarter" idx="1"/>
          </p:nvPr>
        </p:nvGraphicFramePr>
        <p:xfrm>
          <a:off x="250825" y="765175"/>
          <a:ext cx="8353425" cy="4826000"/>
        </p:xfrm>
        <a:graphic>
          <a:graphicData uri="http://schemas.openxmlformats.org/drawingml/2006/table">
            <a:tbl>
              <a:tblPr/>
              <a:tblGrid>
                <a:gridCol w="8353425"/>
              </a:tblGrid>
              <a:tr h="458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Úkoly - zadání pro žáka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 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011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Pečlivě si přečtěte  Pracovní text.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Vašim úkolem je navrhnout  2. vhodné aktivity pro  3. cílovou věkovou skupinu dětí a mládeže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pl-PL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19-26 let), ve kterých využijete prvky dramatizace.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pl-PL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Aktivity by měly odpovídat poslání a cílům předmětu a NZDM a jejich klientů, a</a:t>
                      </a:r>
                      <a:r>
                        <a:rPr kumimoji="0" lang="pl-PL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ktivity doprovoďte stručným komentářem, ve kterém zdůvodníte jejich vhodnost, výběr.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Vámi navržené aktivity zapište stručně do Pracovního listu a okomentujte / příprava na dramatizaci.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S návrhy budeme následně pracovat.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0" y="765175"/>
          <a:ext cx="8388350" cy="59070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88424"/>
              </a:tblGrid>
              <a:tr h="48063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7695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Navržená aktivita č. 1 (pro věkovou skupinu  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19-26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 let).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l-PL" sz="12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Doplňte: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Jaký je cíl: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51040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Navržená aktivita č. 2 (pro věkovou skupinu  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19-26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 let).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l-PL" sz="12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Doplňte: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Jaký je cíl: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388" y="404813"/>
            <a:ext cx="8569325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pPr>
              <a:defRPr/>
            </a:pPr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444</TotalTime>
  <Words>827</Words>
  <Application>Microsoft Office PowerPoint</Application>
  <PresentationFormat>On-screen Show (4:3)</PresentationFormat>
  <Paragraphs>147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9</vt:i4>
      </vt:variant>
    </vt:vector>
  </HeadingPairs>
  <TitlesOfParts>
    <vt:vector size="27" baseType="lpstr">
      <vt:lpstr>Arial</vt:lpstr>
      <vt:lpstr>Century Schoolbook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  VY_32_INOVACE_SA4A_10 DUM 10. PŘÍPRAVA AKTIVITY PRO 3. CÍLOVOU VĚKOVOU SKUPINU  </vt:lpstr>
      <vt:lpstr>Snímek 2</vt:lpstr>
      <vt:lpstr>PRACOVNÍ TEXT PRO ŽÁKA: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DUM</cp:lastModifiedBy>
  <cp:revision>78</cp:revision>
  <dcterms:created xsi:type="dcterms:W3CDTF">2013-03-21T19:25:01Z</dcterms:created>
  <dcterms:modified xsi:type="dcterms:W3CDTF">2014-08-11T16:17:09Z</dcterms:modified>
</cp:coreProperties>
</file>